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92" r:id="rId3"/>
    <p:sldId id="309" r:id="rId4"/>
    <p:sldId id="310" r:id="rId5"/>
    <p:sldId id="311" r:id="rId6"/>
    <p:sldId id="312" r:id="rId7"/>
    <p:sldId id="313" r:id="rId8"/>
    <p:sldId id="264" r:id="rId9"/>
    <p:sldId id="283" r:id="rId10"/>
    <p:sldId id="291" r:id="rId11"/>
    <p:sldId id="284" r:id="rId12"/>
    <p:sldId id="286" r:id="rId13"/>
    <p:sldId id="285" r:id="rId14"/>
    <p:sldId id="287" r:id="rId15"/>
    <p:sldId id="294" r:id="rId16"/>
    <p:sldId id="257" r:id="rId17"/>
    <p:sldId id="314" r:id="rId18"/>
    <p:sldId id="315" r:id="rId19"/>
    <p:sldId id="2910" r:id="rId20"/>
    <p:sldId id="2911" r:id="rId21"/>
    <p:sldId id="2912" r:id="rId22"/>
  </p:sldIdLst>
  <p:sldSz cx="10691813" cy="7559675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амыш Екатерина Ивановна" initials="КЕИ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CC3300"/>
    <a:srgbClr val="F64F2E"/>
    <a:srgbClr val="580000"/>
    <a:srgbClr val="F7F2E5"/>
    <a:srgbClr val="FF3300"/>
    <a:srgbClr val="FF0000"/>
    <a:srgbClr val="E02E0A"/>
    <a:srgbClr val="ED5338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ru-RU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6D23A340-B618-401F-BA4C-01D4A87E0682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221F57-8632-4868-A87D-C730AFEF3D5A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8375"/>
            <a:ext cx="5437188" cy="3908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848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11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712" y="4400515"/>
            <a:ext cx="5486057" cy="36001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64" name="TextShape 3"/>
          <p:cNvSpPr txBox="1"/>
          <p:nvPr/>
        </p:nvSpPr>
        <p:spPr>
          <a:xfrm>
            <a:off x="3884731" y="8685314"/>
            <a:ext cx="2971296" cy="458553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70A7EE6-976F-40F4-8EC9-C8952AC5507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88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15D22-9E0B-4BA0-AEC4-ED6AC296FC58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8375"/>
            <a:ext cx="5437188" cy="3908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2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415D22-9E0B-4BA0-AEC4-ED6AC296FC58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0288" y="1241425"/>
            <a:ext cx="4737100" cy="3349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78375"/>
            <a:ext cx="5437188" cy="390842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69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809513" y="3248665"/>
            <a:ext cx="6476097" cy="2657997"/>
          </a:xfrm>
          <a:prstGeom prst="rect">
            <a:avLst/>
          </a:prstGeom>
        </p:spPr>
        <p:txBody>
          <a:bodyPr spcFirstLastPara="1" wrap="square" lIns="70583" tIns="35292" rIns="70583" bIns="35292" anchor="t" anchorCtr="0">
            <a:noAutofit/>
          </a:bodyPr>
          <a:lstStyle/>
          <a:p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5225" y="842963"/>
            <a:ext cx="3224213" cy="2279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70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819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BE924DE-9B92-4534-AA3D-B4A153E27A0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8A24E9-EDA5-4995-ACCC-3B8E78574D5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0175" y="1236663"/>
            <a:ext cx="2405063" cy="4914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1236663"/>
            <a:ext cx="7062787" cy="4914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FC88FA8-ACBF-4EFE-A385-13C53FDD337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1236663"/>
            <a:ext cx="9086850" cy="26304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735013" y="7007225"/>
            <a:ext cx="2403475" cy="4000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7551738" y="7007225"/>
            <a:ext cx="2403475" cy="400050"/>
          </a:xfrm>
        </p:spPr>
        <p:txBody>
          <a:bodyPr/>
          <a:lstStyle>
            <a:lvl1pPr>
              <a:defRPr/>
            </a:lvl1pPr>
          </a:lstStyle>
          <a:p>
            <a:fld id="{21C4F633-5922-4C74-B84D-FF82B59819A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01720" y="1237320"/>
            <a:ext cx="9087840" cy="2631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81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68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AF2EF2-665B-410B-B85F-AB2FBF1AD9B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59DD59-495C-487F-B2E1-B01B157BB85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58E6C6-286B-4852-8D00-0F020B383B8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3900" cy="479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1E18EB-8544-49FA-9261-297F3DA3DEF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109D33-8E48-4077-A49A-6707D9F6248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ABB122-336C-4DE3-8B88-304A84BD923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41E117-9854-45AF-8241-8716C59006A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A12FB6-B516-4A89-87F1-48F1A0F0D23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43E847-B609-4006-BBDA-F8BAE8099CE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70E988-9C83-40BF-BFDE-CA8BFB776CA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F26D8C0-6505-4A9A-9715-263E97EBE79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0163" y="403225"/>
            <a:ext cx="2305050" cy="6403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2750" cy="6403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01BBE2-7077-4C0F-BDC4-17C9F9462AD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498AE9-0A70-4516-83B6-C07DA3FE8A5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3F0978-22E6-4486-B337-5F7679904E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3CAAF6-1E82-48E2-BF60-066CEAB61BB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FC0295-E07A-423E-BFD4-85A3B5C5636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B06ED9-68D1-4E4E-8119-B2734740407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403923-1FA6-496E-B155-0CF94398AD5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10D9AC-6063-4833-A69A-4D5C2CFC000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10110788" y="7070725"/>
            <a:ext cx="419100" cy="419100"/>
          </a:xfrm>
          <a:custGeom>
            <a:avLst/>
            <a:gdLst>
              <a:gd name="G0" fmla="*/ 1164 1 2"/>
              <a:gd name="G1" fmla="*/ 1 48365 11520"/>
              <a:gd name="G2" fmla="*/ G1 32767 1"/>
              <a:gd name="G3" fmla="*/ G2 1 32767"/>
              <a:gd name="G4" fmla="cos G0 G3"/>
              <a:gd name="G5" fmla="*/ 1164 1 2"/>
              <a:gd name="G6" fmla="*/ 1 48365 11520"/>
              <a:gd name="G7" fmla="*/ G6 32767 1"/>
              <a:gd name="G8" fmla="*/ G7 1 32767"/>
              <a:gd name="G9" fmla="sin G5 G8"/>
              <a:gd name="G10" fmla="*/ 1164 1 2"/>
              <a:gd name="G11" fmla="+- G10 0 G4"/>
              <a:gd name="G12" fmla="+- G10 G4 0"/>
              <a:gd name="G13" fmla="+- G12 0 0"/>
              <a:gd name="G14" fmla="*/ 1164 1 2"/>
              <a:gd name="G15" fmla="+- G14 0 G9"/>
              <a:gd name="G16" fmla="+- G14 G9 0"/>
              <a:gd name="G17" fmla="+- G16 0 0"/>
              <a:gd name="G18" fmla="+- 1164 0 0"/>
              <a:gd name="G19" fmla="+- 1164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582"/>
                </a:moveTo>
                <a:lnTo>
                  <a:pt x="582" y="582"/>
                </a:lnTo>
                <a:lnTo>
                  <a:pt x="180" y="90"/>
                </a:lnTo>
                <a:lnTo>
                  <a:pt x="582" y="582"/>
                </a:lnTo>
                <a:lnTo>
                  <a:pt x="270" y="90"/>
                </a:lnTo>
                <a:close/>
              </a:path>
            </a:pathLst>
          </a:custGeom>
          <a:solidFill>
            <a:srgbClr val="F7F2E5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90150" y="7127875"/>
            <a:ext cx="461963" cy="27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</a:tabLst>
            </a:pPr>
            <a:fld id="{ABB4B069-7AA6-412F-8F62-5B8DD2B468FD}" type="slidenum">
              <a:rPr lang="ru-RU" sz="1200">
                <a:solidFill>
                  <a:srgbClr val="562212"/>
                </a:solidFill>
                <a:latin typeface="Calibri" charset="0"/>
              </a:rPr>
              <a:pPr algn="ctr" hangingPunct="1">
                <a:lnSpc>
                  <a:spcPct val="100000"/>
                </a:lnSpc>
                <a:tabLst>
                  <a:tab pos="449263" algn="l"/>
                </a:tabLst>
              </a:pPr>
              <a:t>‹#›</a:t>
            </a:fld>
            <a:endParaRPr lang="ru-RU" sz="1200" dirty="0">
              <a:solidFill>
                <a:srgbClr val="562212"/>
              </a:solidFill>
              <a:latin typeface="Calibri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1236663"/>
            <a:ext cx="9086850" cy="2630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735013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3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541713" y="7007225"/>
            <a:ext cx="3608387" cy="401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55999EEE-ED30-4B7C-BAEC-DDA23975CC39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096375" y="349250"/>
            <a:ext cx="1277938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36613" y="358775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3830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9842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щёлкните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  <p:sldLayoutId id="2147483686" r:id="rId13"/>
    <p:sldLayoutId id="2147483687" r:id="rId14"/>
  </p:sldLayoutIdLst>
  <p:hf sldNum="0" hdr="0" ftr="0"/>
  <p:txStyles>
    <p:titleStyle>
      <a:lvl1pPr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eaLnBrk="1" fontAlgn="base" hangingPunct="1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0110788" y="7070725"/>
            <a:ext cx="419100" cy="419100"/>
          </a:xfrm>
          <a:custGeom>
            <a:avLst/>
            <a:gdLst>
              <a:gd name="G0" fmla="*/ 1164 1 2"/>
              <a:gd name="G1" fmla="*/ 1 48365 11520"/>
              <a:gd name="G2" fmla="*/ G1 32767 1"/>
              <a:gd name="G3" fmla="*/ G2 1 32767"/>
              <a:gd name="G4" fmla="cos G0 G3"/>
              <a:gd name="G5" fmla="*/ 1164 1 2"/>
              <a:gd name="G6" fmla="*/ 1 48365 11520"/>
              <a:gd name="G7" fmla="*/ G6 32767 1"/>
              <a:gd name="G8" fmla="*/ G7 1 32767"/>
              <a:gd name="G9" fmla="sin G5 G8"/>
              <a:gd name="G10" fmla="*/ 1164 1 2"/>
              <a:gd name="G11" fmla="+- G10 0 G4"/>
              <a:gd name="G12" fmla="+- G10 G4 0"/>
              <a:gd name="G13" fmla="+- G12 0 0"/>
              <a:gd name="G14" fmla="*/ 1164 1 2"/>
              <a:gd name="G15" fmla="+- G14 0 G9"/>
              <a:gd name="G16" fmla="+- G14 G9 0"/>
              <a:gd name="G17" fmla="+- G16 0 0"/>
              <a:gd name="G18" fmla="+- 1164 0 0"/>
              <a:gd name="G19" fmla="+- 1164 0 0"/>
              <a:gd name="G20" fmla="+- 180 0 0"/>
              <a:gd name="G21" fmla="+- 90 0 0"/>
              <a:gd name="G22" fmla="+- 270 0 0"/>
              <a:gd name="G23" fmla="+- 90 0 0"/>
              <a:gd name="G24" fmla="+- 0 0 0"/>
              <a:gd name="G25" fmla="+- 90 0 0"/>
              <a:gd name="G26" fmla="+- 90 0 0"/>
              <a:gd name="G27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582"/>
                </a:moveTo>
                <a:lnTo>
                  <a:pt x="582" y="582"/>
                </a:lnTo>
                <a:lnTo>
                  <a:pt x="180" y="90"/>
                </a:lnTo>
                <a:lnTo>
                  <a:pt x="582" y="582"/>
                </a:lnTo>
                <a:lnTo>
                  <a:pt x="270" y="90"/>
                </a:lnTo>
                <a:close/>
              </a:path>
            </a:pathLst>
          </a:custGeom>
          <a:solidFill>
            <a:srgbClr val="F7F2E5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090150" y="7127875"/>
            <a:ext cx="461963" cy="27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449263" algn="l"/>
              </a:tabLst>
            </a:pPr>
            <a:fld id="{B04596D7-C571-4155-A7F4-D17B7BD2DE97}" type="slidenum">
              <a:rPr lang="ru-RU" sz="1200">
                <a:solidFill>
                  <a:srgbClr val="562212"/>
                </a:solidFill>
                <a:latin typeface="Calibri" charset="0"/>
              </a:rPr>
              <a:pPr algn="ctr" hangingPunct="1">
                <a:lnSpc>
                  <a:spcPct val="100000"/>
                </a:lnSpc>
                <a:tabLst>
                  <a:tab pos="449263" algn="l"/>
                </a:tabLst>
              </a:pPr>
              <a:t>‹#›</a:t>
            </a:fld>
            <a:endParaRPr lang="ru-RU" sz="1200" dirty="0">
              <a:solidFill>
                <a:srgbClr val="562212"/>
              </a:solidFill>
              <a:latin typeface="Calibri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403225"/>
            <a:ext cx="9220200" cy="1458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9220200" cy="4794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Образец текста</a:t>
            </a:r>
          </a:p>
          <a:p>
            <a:pPr lvl="1"/>
            <a:r>
              <a:rPr lang="en-GB"/>
              <a:t>Второй уровень</a:t>
            </a:r>
          </a:p>
          <a:p>
            <a:pPr lvl="2"/>
            <a:r>
              <a:rPr lang="en-GB"/>
              <a:t>Третий уровень</a:t>
            </a:r>
          </a:p>
          <a:p>
            <a:pPr lvl="3"/>
            <a:r>
              <a:rPr lang="en-GB"/>
              <a:t>Четвертый уровень</a:t>
            </a:r>
          </a:p>
          <a:p>
            <a:pPr lvl="4"/>
            <a:r>
              <a:rPr lang="en-GB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35013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300">
                <a:solidFill>
                  <a:srgbClr val="8B8B8B"/>
                </a:solidFill>
                <a:latin typeface="+mn-lt"/>
                <a:cs typeface="Segoe UI" charset="0"/>
              </a:defRPr>
            </a:lvl1pPr>
          </a:lstStyle>
          <a:p>
            <a:r>
              <a:rPr lang="ru-RU" dirty="0"/>
              <a:t>18.6.20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541713" y="7007225"/>
            <a:ext cx="3608387" cy="401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7007225"/>
            <a:ext cx="24034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+mn-lt"/>
                <a:cs typeface="Segoe UI" charset="0"/>
              </a:defRPr>
            </a:lvl1pPr>
          </a:lstStyle>
          <a:p>
            <a:fld id="{D4671258-6E66-40B0-A2E4-77CE56BC3486}" type="slidenum">
              <a:rPr lang="ru-RU"/>
              <a:pPr/>
              <a:t>‹#›</a:t>
            </a:fld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096375" y="349250"/>
            <a:ext cx="1277938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36613" y="358775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75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75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75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75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75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 t="29636" r="25089"/>
          <a:stretch>
            <a:fillRect/>
          </a:stretch>
        </p:blipFill>
        <p:spPr bwMode="auto">
          <a:xfrm>
            <a:off x="4046538" y="496742"/>
            <a:ext cx="6645275" cy="62388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6040438" y="76994"/>
            <a:ext cx="1854200" cy="1852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01675" y="314325"/>
            <a:ext cx="812800" cy="217488"/>
          </a:xfrm>
          <a:prstGeom prst="rect">
            <a:avLst/>
          </a:prstGeom>
          <a:solidFill>
            <a:srgbClr val="FFFFFF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8863" y="419100"/>
            <a:ext cx="3525837" cy="661988"/>
            <a:chOff x="667" y="264"/>
            <a:chExt cx="2221" cy="417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7" y="264"/>
              <a:ext cx="381" cy="41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1144" y="335"/>
              <a:ext cx="1744" cy="2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20000"/>
                </a:lnSpc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r>
                <a:rPr lang="ru-RU" sz="1100" dirty="0">
                  <a:solidFill>
                    <a:srgbClr val="262626"/>
                  </a:solidFill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0012363" y="7085013"/>
            <a:ext cx="565150" cy="379412"/>
          </a:xfrm>
          <a:prstGeom prst="rect">
            <a:avLst/>
          </a:prstGeom>
          <a:solidFill>
            <a:srgbClr val="FFFFFF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241425" y="2084388"/>
            <a:ext cx="8767763" cy="2579687"/>
            <a:chOff x="782" y="1313"/>
            <a:chExt cx="5523" cy="1625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6"/>
            <a:srcRect l="82863"/>
            <a:stretch>
              <a:fillRect/>
            </a:stretch>
          </p:blipFill>
          <p:spPr bwMode="auto">
            <a:xfrm>
              <a:off x="5339" y="1313"/>
              <a:ext cx="966" cy="162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82" y="1618"/>
              <a:ext cx="4681" cy="8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932863" y="257175"/>
            <a:ext cx="1533525" cy="525463"/>
          </a:xfrm>
          <a:prstGeom prst="rect">
            <a:avLst/>
          </a:prstGeom>
          <a:solidFill>
            <a:srgbClr val="FFFFFF"/>
          </a:solidFill>
          <a:ln w="12600" cap="flat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634288" y="468313"/>
            <a:ext cx="2770187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2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br>
              <a:rPr lang="ru-RU" sz="1400" dirty="0">
                <a:solidFill>
                  <a:srgbClr val="562212"/>
                </a:solidFill>
                <a:latin typeface="Arial Black" pitchFamily="32" charset="0"/>
              </a:rPr>
            </a:br>
            <a:endParaRPr lang="ru-RU" sz="1400" dirty="0">
              <a:solidFill>
                <a:srgbClr val="562212"/>
              </a:solidFill>
              <a:latin typeface="Arial Black" pitchFamily="3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A22514-B41D-B297-E389-6F4433337FE6}"/>
              </a:ext>
            </a:extLst>
          </p:cNvPr>
          <p:cNvSpPr txBox="1"/>
          <p:nvPr/>
        </p:nvSpPr>
        <p:spPr>
          <a:xfrm>
            <a:off x="197846" y="6007017"/>
            <a:ext cx="5466946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МЕРЫ ПОДДЕРЖКИ ПРЕДПРИНИМАТЕЛЬСТВА</a:t>
            </a:r>
          </a:p>
          <a:p>
            <a:r>
              <a:rPr lang="ru-RU" dirty="0"/>
              <a:t> В ИВАНОВСКОЙ ОБЛАСТИ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6DF81-2B39-2D37-C37D-6146283DE205}"/>
              </a:ext>
            </a:extLst>
          </p:cNvPr>
          <p:cNvSpPr txBox="1"/>
          <p:nvPr/>
        </p:nvSpPr>
        <p:spPr>
          <a:xfrm>
            <a:off x="5552074" y="6857476"/>
            <a:ext cx="4685127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562212"/>
                </a:solidFill>
              </a:rPr>
              <a:t>Центр «Мой бизнес» Шереметьевский проспект, д. 85г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sp>
        <p:nvSpPr>
          <p:cNvPr id="25" name="CustomShape 32">
            <a:extLst>
              <a:ext uri="{FF2B5EF4-FFF2-40B4-BE49-F238E27FC236}">
                <a16:creationId xmlns:a16="http://schemas.microsoft.com/office/drawing/2014/main" id="{61EEB757-52E7-41A4-B9B3-4601FBCA54A3}"/>
              </a:ext>
            </a:extLst>
          </p:cNvPr>
          <p:cNvSpPr/>
          <p:nvPr/>
        </p:nvSpPr>
        <p:spPr>
          <a:xfrm>
            <a:off x="258970" y="1538960"/>
            <a:ext cx="3343212" cy="970737"/>
          </a:xfrm>
          <a:prstGeom prst="round1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/>
              </a:rPr>
              <a:t>Субъект МСП, обеспечивает занятость лиц, отнесенных к категориям социально уязвимых (одной или нескольким)</a:t>
            </a:r>
            <a:endParaRPr lang="ru-RU" dirty="0"/>
          </a:p>
        </p:txBody>
      </p:sp>
      <p:grpSp>
        <p:nvGrpSpPr>
          <p:cNvPr id="36" name="Group 29">
            <a:extLst>
              <a:ext uri="{FF2B5EF4-FFF2-40B4-BE49-F238E27FC236}">
                <a16:creationId xmlns:a16="http://schemas.microsoft.com/office/drawing/2014/main" id="{DDD185DA-3AE7-4A7E-8CF7-4FE95D9B0B65}"/>
              </a:ext>
            </a:extLst>
          </p:cNvPr>
          <p:cNvGrpSpPr/>
          <p:nvPr/>
        </p:nvGrpSpPr>
        <p:grpSpPr>
          <a:xfrm>
            <a:off x="1010972" y="726348"/>
            <a:ext cx="8280920" cy="470632"/>
            <a:chOff x="148617" y="1592153"/>
            <a:chExt cx="6041406" cy="1277785"/>
          </a:xfrm>
        </p:grpSpPr>
        <p:sp>
          <p:nvSpPr>
            <p:cNvPr id="37" name="CustomShape 32">
              <a:extLst>
                <a:ext uri="{FF2B5EF4-FFF2-40B4-BE49-F238E27FC236}">
                  <a16:creationId xmlns:a16="http://schemas.microsoft.com/office/drawing/2014/main" id="{92C7168E-13A6-476F-866A-AB5351561A51}"/>
                </a:ext>
              </a:extLst>
            </p:cNvPr>
            <p:cNvSpPr/>
            <p:nvPr/>
          </p:nvSpPr>
          <p:spPr>
            <a:xfrm>
              <a:off x="148617" y="1592153"/>
              <a:ext cx="604140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" name="CustomShape 34">
              <a:extLst>
                <a:ext uri="{FF2B5EF4-FFF2-40B4-BE49-F238E27FC236}">
                  <a16:creationId xmlns:a16="http://schemas.microsoft.com/office/drawing/2014/main" id="{515ECC5E-D03F-4844-8068-7BE235095506}"/>
                </a:ext>
              </a:extLst>
            </p:cNvPr>
            <p:cNvSpPr/>
            <p:nvPr/>
          </p:nvSpPr>
          <p:spPr>
            <a:xfrm>
              <a:off x="411288" y="1665451"/>
              <a:ext cx="5463531" cy="1134705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Критерии</a:t>
              </a:r>
              <a:r>
                <a:rPr lang="ru-RU" sz="2000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отнесения субъекта МСП к социальному </a:t>
              </a:r>
            </a:p>
          </p:txBody>
        </p:sp>
      </p:grpSp>
      <p:sp>
        <p:nvSpPr>
          <p:cNvPr id="43" name="CustomShape 32">
            <a:extLst>
              <a:ext uri="{FF2B5EF4-FFF2-40B4-BE49-F238E27FC236}">
                <a16:creationId xmlns:a16="http://schemas.microsoft.com/office/drawing/2014/main" id="{FEB257FF-D2A0-4B0F-AFAC-0981BDB96B04}"/>
              </a:ext>
            </a:extLst>
          </p:cNvPr>
          <p:cNvSpPr/>
          <p:nvPr/>
        </p:nvSpPr>
        <p:spPr>
          <a:xfrm>
            <a:off x="275135" y="4397856"/>
            <a:ext cx="3327048" cy="1206235"/>
          </a:xfrm>
          <a:prstGeom prst="round1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sz="1400" b="1" i="1" dirty="0">
                <a:solidFill>
                  <a:srgbClr val="562212"/>
                </a:solidFill>
                <a:latin typeface="Arial"/>
              </a:rPr>
              <a:t>Субъект МСП осуществляет реализацию товаров (работ, услуг), произведенных гражданами, отнесенными к категориям социально уязвимых</a:t>
            </a:r>
          </a:p>
        </p:txBody>
      </p:sp>
      <p:sp>
        <p:nvSpPr>
          <p:cNvPr id="44" name="CustomShape 32">
            <a:extLst>
              <a:ext uri="{FF2B5EF4-FFF2-40B4-BE49-F238E27FC236}">
                <a16:creationId xmlns:a16="http://schemas.microsoft.com/office/drawing/2014/main" id="{716C1CF6-C50B-4F39-816A-037DD361A960}"/>
              </a:ext>
            </a:extLst>
          </p:cNvPr>
          <p:cNvSpPr/>
          <p:nvPr/>
        </p:nvSpPr>
        <p:spPr>
          <a:xfrm>
            <a:off x="258971" y="2870237"/>
            <a:ext cx="3343211" cy="1167079"/>
          </a:xfrm>
          <a:prstGeom prst="round1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sz="1400" b="1" i="1" dirty="0">
                <a:solidFill>
                  <a:srgbClr val="562212"/>
                </a:solidFill>
                <a:latin typeface="Arial"/>
              </a:rPr>
              <a:t>Субъект МСП осуществляет производство товаров (работ, услуг) предназначенных для лиц, отнесенных к категориям социально уязвимых</a:t>
            </a:r>
          </a:p>
        </p:txBody>
      </p:sp>
      <p:sp>
        <p:nvSpPr>
          <p:cNvPr id="45" name="CustomShape 32">
            <a:extLst>
              <a:ext uri="{FF2B5EF4-FFF2-40B4-BE49-F238E27FC236}">
                <a16:creationId xmlns:a16="http://schemas.microsoft.com/office/drawing/2014/main" id="{C5C435D4-F343-4B85-BC71-F300DAEDDE42}"/>
              </a:ext>
            </a:extLst>
          </p:cNvPr>
          <p:cNvSpPr/>
          <p:nvPr/>
        </p:nvSpPr>
        <p:spPr>
          <a:xfrm>
            <a:off x="309068" y="5964632"/>
            <a:ext cx="3293114" cy="1369041"/>
          </a:xfrm>
          <a:prstGeom prst="round1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ru-RU" sz="1400" b="1" i="1" dirty="0">
                <a:solidFill>
                  <a:srgbClr val="562212"/>
                </a:solidFill>
                <a:latin typeface="Arial"/>
              </a:rPr>
              <a:t>Субъект МСП осуществляет деятельность, направленную на достижение общественно полезных целей и способствующую решению социальных проблем общества</a:t>
            </a:r>
          </a:p>
        </p:txBody>
      </p:sp>
      <p:sp>
        <p:nvSpPr>
          <p:cNvPr id="46" name="CustomShape 32">
            <a:extLst>
              <a:ext uri="{FF2B5EF4-FFF2-40B4-BE49-F238E27FC236}">
                <a16:creationId xmlns:a16="http://schemas.microsoft.com/office/drawing/2014/main" id="{CD59C547-080D-48CE-BEF2-DA26FCA75BC9}"/>
              </a:ext>
            </a:extLst>
          </p:cNvPr>
          <p:cNvSpPr/>
          <p:nvPr/>
        </p:nvSpPr>
        <p:spPr>
          <a:xfrm>
            <a:off x="4767819" y="1565130"/>
            <a:ext cx="5665024" cy="1575234"/>
          </a:xfrm>
          <a:prstGeom prst="round1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562212"/>
                </a:solidFill>
                <a:latin typeface="Arial"/>
              </a:rPr>
              <a:t>среднесписочная численность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лиц из числа социально уязвимых составляет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 не менее пятидесяти процентов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(но не менее двух лиц, относящихся к таким категориям)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доля расходов на оплату труда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лиц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из числа социально уязвимых в расходах на оплату труда составляет </a:t>
            </a:r>
            <a:br>
              <a:rPr lang="ru-RU" sz="1400" i="1" dirty="0">
                <a:solidFill>
                  <a:srgbClr val="562212"/>
                </a:solidFill>
                <a:latin typeface="Arial"/>
              </a:rPr>
            </a:b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не менее двадцати пяти процентов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A31C0C2-C4B9-45C4-B18A-E48D976DDC3B}"/>
              </a:ext>
            </a:extLst>
          </p:cNvPr>
          <p:cNvSpPr/>
          <p:nvPr/>
        </p:nvSpPr>
        <p:spPr>
          <a:xfrm>
            <a:off x="3666433" y="1969217"/>
            <a:ext cx="999526" cy="306879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CustomShape 32">
            <a:extLst>
              <a:ext uri="{FF2B5EF4-FFF2-40B4-BE49-F238E27FC236}">
                <a16:creationId xmlns:a16="http://schemas.microsoft.com/office/drawing/2014/main" id="{9FC6D120-6C92-41DF-9D3F-168CE71BDECE}"/>
              </a:ext>
            </a:extLst>
          </p:cNvPr>
          <p:cNvSpPr/>
          <p:nvPr/>
        </p:nvSpPr>
        <p:spPr>
          <a:xfrm>
            <a:off x="4767819" y="3389746"/>
            <a:ext cx="5665024" cy="3731487"/>
          </a:xfrm>
          <a:prstGeom prst="round1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доля доходов от осуществления такой деятельности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по итогам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предыдущего календарного года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должна составлять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не менее пятидесяти процентов в общем объеме доходов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 субъекта малого или среднего предпринимательства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доля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 полученной субъектом малого или среднего предпринимательства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чистой прибыли за предшествующий календарный год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,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направленная на осуществление такой деятельности в текущем календарном году,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должна составлять </a:t>
            </a:r>
            <a:r>
              <a:rPr lang="ru-RU" sz="1400" b="1" i="1" dirty="0">
                <a:solidFill>
                  <a:srgbClr val="562212"/>
                </a:solidFill>
                <a:latin typeface="Arial"/>
              </a:rPr>
              <a:t>не менее пятидесяти процентов от размера указанной прибыли </a:t>
            </a:r>
            <a:r>
              <a:rPr lang="ru-RU" sz="1400" i="1" dirty="0">
                <a:solidFill>
                  <a:srgbClr val="562212"/>
                </a:solidFill>
                <a:latin typeface="Arial"/>
              </a:rPr>
              <a:t>(в случае наличия чистой прибыли за предшествующий календарный год)</a:t>
            </a: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id="{C22944B4-E84F-442F-966D-BA99363E8CAA}"/>
              </a:ext>
            </a:extLst>
          </p:cNvPr>
          <p:cNvSpPr/>
          <p:nvPr/>
        </p:nvSpPr>
        <p:spPr>
          <a:xfrm rot="19954640">
            <a:off x="3662923" y="6358715"/>
            <a:ext cx="1041834" cy="306879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: вправо 54">
            <a:extLst>
              <a:ext uri="{FF2B5EF4-FFF2-40B4-BE49-F238E27FC236}">
                <a16:creationId xmlns:a16="http://schemas.microsoft.com/office/drawing/2014/main" id="{9E888269-FB28-46BE-934D-041BEB805E7C}"/>
              </a:ext>
            </a:extLst>
          </p:cNvPr>
          <p:cNvSpPr/>
          <p:nvPr/>
        </p:nvSpPr>
        <p:spPr>
          <a:xfrm>
            <a:off x="3690733" y="4847533"/>
            <a:ext cx="975226" cy="306879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id="{E006C97F-340C-4142-AA23-7E5E979D4AE0}"/>
              </a:ext>
            </a:extLst>
          </p:cNvPr>
          <p:cNvSpPr/>
          <p:nvPr/>
        </p:nvSpPr>
        <p:spPr>
          <a:xfrm rot="1754738">
            <a:off x="3671775" y="3570935"/>
            <a:ext cx="1092381" cy="306879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30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55DFBE-8B96-49ED-8861-17E6EC6C3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86" y="4499916"/>
            <a:ext cx="5161827" cy="305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AD0D1A-5BE6-444C-9F07-F5710AD3B069}"/>
              </a:ext>
            </a:extLst>
          </p:cNvPr>
          <p:cNvSpPr txBox="1"/>
          <p:nvPr/>
        </p:nvSpPr>
        <p:spPr>
          <a:xfrm>
            <a:off x="315524" y="1409117"/>
            <a:ext cx="10217697" cy="352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инвалиды и лица с ОВЗ;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одинокие и (или) многодетные родители, воспитывающие несовершеннолетних детей, в том числе детей-инвалидов;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пенсионеры и граждане предпенсионного возраста (в течение пяти лет до наступления возраста, дающего право на страховую пенсию по старости, в том числе назначаемую досрочно);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выпускники детских домов в возрасте до 23 лет;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лица, осужденные к лишению свободы (при условии наличия гражданско-правового договора СМСП с учреждением уголовно-исполнительной системы) и принудительным работам в период отбывания наказания, и лица, освобожденные из мест лишения свободы и имеющие неснятую или непогашенную судимость;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беженцы и вынужденные переселенцы;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малоимущие граждане;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лица без определенного места жительства и занятий;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i="1" dirty="0">
                <a:solidFill>
                  <a:srgbClr val="562212"/>
                </a:solidFill>
              </a:rPr>
              <a:t>граждане, не указанные в подпунктах «а» – «з», признанные нуждающимися </a:t>
            </a:r>
          </a:p>
          <a:p>
            <a:r>
              <a:rPr lang="ru-RU" sz="1600" i="1" dirty="0">
                <a:solidFill>
                  <a:srgbClr val="562212"/>
                </a:solidFill>
              </a:rPr>
              <a:t>в социальном обслуживании; </a:t>
            </a:r>
          </a:p>
        </p:txBody>
      </p:sp>
      <p:grpSp>
        <p:nvGrpSpPr>
          <p:cNvPr id="49" name="Group 29">
            <a:extLst>
              <a:ext uri="{FF2B5EF4-FFF2-40B4-BE49-F238E27FC236}">
                <a16:creationId xmlns:a16="http://schemas.microsoft.com/office/drawing/2014/main" id="{4A171D70-9570-4DFA-8A98-CDE67D1A8968}"/>
              </a:ext>
            </a:extLst>
          </p:cNvPr>
          <p:cNvGrpSpPr/>
          <p:nvPr/>
        </p:nvGrpSpPr>
        <p:grpSpPr>
          <a:xfrm>
            <a:off x="809402" y="689372"/>
            <a:ext cx="8054718" cy="509275"/>
            <a:chOff x="797375" y="1563224"/>
            <a:chExt cx="5037347" cy="1842773"/>
          </a:xfrm>
        </p:grpSpPr>
        <p:grpSp>
          <p:nvGrpSpPr>
            <p:cNvPr id="50" name="Group 30">
              <a:extLst>
                <a:ext uri="{FF2B5EF4-FFF2-40B4-BE49-F238E27FC236}">
                  <a16:creationId xmlns:a16="http://schemas.microsoft.com/office/drawing/2014/main" id="{E9271164-D7EF-4932-9378-7B1D23987170}"/>
                </a:ext>
              </a:extLst>
            </p:cNvPr>
            <p:cNvGrpSpPr/>
            <p:nvPr/>
          </p:nvGrpSpPr>
          <p:grpSpPr>
            <a:xfrm>
              <a:off x="797375" y="1563224"/>
              <a:ext cx="5037347" cy="1842773"/>
              <a:chOff x="797375" y="1563224"/>
              <a:chExt cx="5037347" cy="1842773"/>
            </a:xfrm>
          </p:grpSpPr>
          <p:sp>
            <p:nvSpPr>
              <p:cNvPr id="53" name="CustomShape 32">
                <a:extLst>
                  <a:ext uri="{FF2B5EF4-FFF2-40B4-BE49-F238E27FC236}">
                    <a16:creationId xmlns:a16="http://schemas.microsoft.com/office/drawing/2014/main" id="{A793C6AF-351D-4142-8581-DC53944440FF}"/>
                  </a:ext>
                </a:extLst>
              </p:cNvPr>
              <p:cNvSpPr/>
              <p:nvPr/>
            </p:nvSpPr>
            <p:spPr>
              <a:xfrm>
                <a:off x="940568" y="1563224"/>
                <a:ext cx="4894154" cy="1842773"/>
              </a:xfrm>
              <a:prstGeom prst="round1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4" name="CustomShape 33">
                <a:extLst>
                  <a:ext uri="{FF2B5EF4-FFF2-40B4-BE49-F238E27FC236}">
                    <a16:creationId xmlns:a16="http://schemas.microsoft.com/office/drawing/2014/main" id="{E122615F-4B07-4C2D-B0D3-B93A8C7FADE8}"/>
                  </a:ext>
                </a:extLst>
              </p:cNvPr>
              <p:cNvSpPr/>
              <p:nvPr/>
            </p:nvSpPr>
            <p:spPr>
              <a:xfrm>
                <a:off x="797375" y="1978642"/>
                <a:ext cx="268254" cy="349988"/>
              </a:xfrm>
              <a:prstGeom prst="round2Same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</a:pPr>
                <a:endParaRPr lang="ru-RU" b="0" i="1" strike="noStrike" spc="-1" dirty="0">
                  <a:latin typeface="Arial"/>
                </a:endParaRPr>
              </a:p>
            </p:txBody>
          </p:sp>
        </p:grpSp>
        <p:sp>
          <p:nvSpPr>
            <p:cNvPr id="51" name="CustomShape 34">
              <a:extLst>
                <a:ext uri="{FF2B5EF4-FFF2-40B4-BE49-F238E27FC236}">
                  <a16:creationId xmlns:a16="http://schemas.microsoft.com/office/drawing/2014/main" id="{9A1A5805-1659-49EA-9F80-42ADF326E101}"/>
                </a:ext>
              </a:extLst>
            </p:cNvPr>
            <p:cNvSpPr/>
            <p:nvPr/>
          </p:nvSpPr>
          <p:spPr>
            <a:xfrm>
              <a:off x="940568" y="1720029"/>
              <a:ext cx="4804087" cy="14305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spcAft>
                  <a:spcPts val="527"/>
                </a:spcAft>
              </a:pPr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 социально уязвимым категориям граждан относятся: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51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89D9692D-BA01-4D9E-B283-4E01BAED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29" y="6066064"/>
            <a:ext cx="8190922" cy="147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CustomShape 33">
            <a:extLst>
              <a:ext uri="{FF2B5EF4-FFF2-40B4-BE49-F238E27FC236}">
                <a16:creationId xmlns:a16="http://schemas.microsoft.com/office/drawing/2014/main" id="{D32BF59E-2FA4-4215-9AB1-EF1BE1428D5D}"/>
              </a:ext>
            </a:extLst>
          </p:cNvPr>
          <p:cNvSpPr/>
          <p:nvPr/>
        </p:nvSpPr>
        <p:spPr>
          <a:xfrm>
            <a:off x="882424" y="2587226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04" name="CustomShape 33">
            <a:extLst>
              <a:ext uri="{FF2B5EF4-FFF2-40B4-BE49-F238E27FC236}">
                <a16:creationId xmlns:a16="http://schemas.microsoft.com/office/drawing/2014/main" id="{CAB0426A-DDFC-41B6-8BF8-2DD4BEB9F55B}"/>
              </a:ext>
            </a:extLst>
          </p:cNvPr>
          <p:cNvSpPr/>
          <p:nvPr/>
        </p:nvSpPr>
        <p:spPr>
          <a:xfrm>
            <a:off x="709086" y="4041356"/>
            <a:ext cx="204535" cy="283241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9AD0D1A-5BE6-444C-9F07-F5710AD3B069}"/>
              </a:ext>
            </a:extLst>
          </p:cNvPr>
          <p:cNvSpPr txBox="1"/>
          <p:nvPr/>
        </p:nvSpPr>
        <p:spPr>
          <a:xfrm>
            <a:off x="0" y="1656087"/>
            <a:ext cx="5423697" cy="421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Оказание услуг в сфере общего, дошкольного и дополнительного образования,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Культурно-просветительская деятельность (деятельность частных музеев, театров, библиотек, школ-студий, творческих мастерских, ботанических и зоологических садов, домов культуры, домов народного творчества),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Организация отдыха и оздоровления детей инвалидов и пенсионеров,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Оказание психолого-педагогических услуг, направленных на укрепление семьи, обеспечения семейного воспитания детей и поддержку материнства и детства,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Деятельность по оказанию услуг, направленных на развитие межнационального сотрудничества, сохранение и защиту самобытности, культуры, языков и традиций народов Российской Федерации.</a:t>
            </a:r>
          </a:p>
        </p:txBody>
      </p:sp>
      <p:grpSp>
        <p:nvGrpSpPr>
          <p:cNvPr id="26" name="Group 29">
            <a:extLst>
              <a:ext uri="{FF2B5EF4-FFF2-40B4-BE49-F238E27FC236}">
                <a16:creationId xmlns:a16="http://schemas.microsoft.com/office/drawing/2014/main" id="{55019D2B-0EF1-43FD-8D1D-301BF21BC363}"/>
              </a:ext>
            </a:extLst>
          </p:cNvPr>
          <p:cNvGrpSpPr/>
          <p:nvPr/>
        </p:nvGrpSpPr>
        <p:grpSpPr>
          <a:xfrm>
            <a:off x="811353" y="448024"/>
            <a:ext cx="8535179" cy="859113"/>
            <a:chOff x="884093" y="1227436"/>
            <a:chExt cx="4990726" cy="2010737"/>
          </a:xfrm>
        </p:grpSpPr>
        <p:sp>
          <p:nvSpPr>
            <p:cNvPr id="27" name="CustomShape 32">
              <a:extLst>
                <a:ext uri="{FF2B5EF4-FFF2-40B4-BE49-F238E27FC236}">
                  <a16:creationId xmlns:a16="http://schemas.microsoft.com/office/drawing/2014/main" id="{9408F120-9413-4E76-874A-A2CD496951ED}"/>
                </a:ext>
              </a:extLst>
            </p:cNvPr>
            <p:cNvSpPr/>
            <p:nvPr/>
          </p:nvSpPr>
          <p:spPr>
            <a:xfrm>
              <a:off x="884093" y="1592153"/>
              <a:ext cx="4990726" cy="1646020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" name="CustomShape 34">
              <a:extLst>
                <a:ext uri="{FF2B5EF4-FFF2-40B4-BE49-F238E27FC236}">
                  <a16:creationId xmlns:a16="http://schemas.microsoft.com/office/drawing/2014/main" id="{F49F3DF3-C26B-4988-848F-843B27071DF3}"/>
                </a:ext>
              </a:extLst>
            </p:cNvPr>
            <p:cNvSpPr/>
            <p:nvPr/>
          </p:nvSpPr>
          <p:spPr>
            <a:xfrm>
              <a:off x="1225767" y="1227436"/>
              <a:ext cx="4649052" cy="201073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Приоритетные сферы деятельности социального предпринимательства: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9AD0D1A-5BE6-444C-9F07-F5710AD3B069}"/>
              </a:ext>
            </a:extLst>
          </p:cNvPr>
          <p:cNvSpPr txBox="1"/>
          <p:nvPr/>
        </p:nvSpPr>
        <p:spPr>
          <a:xfrm>
            <a:off x="5385291" y="1627534"/>
            <a:ext cx="5268115" cy="398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Оказание социально-бытовых услуг, направленных на поддержание жизнедеятельности в быту;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Оказание услуг, предусматривающих повышение коммуникативного потенциала, реабилитацию и социальную адаптацию, услуг по социальному сопровождению;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Производство и (или) реализация медицинской техники, протезно-ортопедических изделий, программного обеспечения, а также технических средств для профилактики инвалидности или реабилитации (</a:t>
            </a:r>
            <a:r>
              <a:rPr lang="ru-RU" sz="1600" dirty="0" err="1">
                <a:solidFill>
                  <a:srgbClr val="562212"/>
                </a:solidFill>
              </a:rPr>
              <a:t>абилитации</a:t>
            </a:r>
            <a:r>
              <a:rPr lang="ru-RU" sz="1600" dirty="0">
                <a:solidFill>
                  <a:srgbClr val="562212"/>
                </a:solidFill>
              </a:rPr>
              <a:t>) инвалидов;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</a:rPr>
              <a:t>Создание условий для беспрепятственного доступа инвалидов к объектам социальной, инженерной, транспортной инфраструктур и пользования средствами транспорта, связи 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60918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Рисунок 265">
            <a:extLst>
              <a:ext uri="{FF2B5EF4-FFF2-40B4-BE49-F238E27FC236}">
                <a16:creationId xmlns:a16="http://schemas.microsoft.com/office/drawing/2014/main" id="{4DD212F8-1704-4158-8D51-6DE3D8E7A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9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25" y="1150078"/>
            <a:ext cx="4943619" cy="2780785"/>
          </a:xfrm>
          <a:prstGeom prst="rect">
            <a:avLst/>
          </a:prstGeom>
        </p:spPr>
      </p:pic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3">
            <a:extLst>
              <a:ext uri="{FF2B5EF4-FFF2-40B4-BE49-F238E27FC236}">
                <a16:creationId xmlns:a16="http://schemas.microsoft.com/office/drawing/2014/main" id="{D32BF59E-2FA4-4215-9AB1-EF1BE1428D5D}"/>
              </a:ext>
            </a:extLst>
          </p:cNvPr>
          <p:cNvSpPr/>
          <p:nvPr/>
        </p:nvSpPr>
        <p:spPr>
          <a:xfrm>
            <a:off x="882424" y="2587226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04" name="CustomShape 33">
            <a:extLst>
              <a:ext uri="{FF2B5EF4-FFF2-40B4-BE49-F238E27FC236}">
                <a16:creationId xmlns:a16="http://schemas.microsoft.com/office/drawing/2014/main" id="{CAB0426A-DDFC-41B6-8BF8-2DD4BEB9F55B}"/>
              </a:ext>
            </a:extLst>
          </p:cNvPr>
          <p:cNvSpPr/>
          <p:nvPr/>
        </p:nvSpPr>
        <p:spPr>
          <a:xfrm>
            <a:off x="837000" y="4166725"/>
            <a:ext cx="76621" cy="157872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grpSp>
        <p:nvGrpSpPr>
          <p:cNvPr id="25" name="Group 29">
            <a:extLst>
              <a:ext uri="{FF2B5EF4-FFF2-40B4-BE49-F238E27FC236}">
                <a16:creationId xmlns:a16="http://schemas.microsoft.com/office/drawing/2014/main" id="{8A814685-94D5-464B-A746-A83FB5404C5D}"/>
              </a:ext>
            </a:extLst>
          </p:cNvPr>
          <p:cNvGrpSpPr/>
          <p:nvPr/>
        </p:nvGrpSpPr>
        <p:grpSpPr>
          <a:xfrm>
            <a:off x="447773" y="785840"/>
            <a:ext cx="4257946" cy="531199"/>
            <a:chOff x="582868" y="1527048"/>
            <a:chExt cx="4990726" cy="1277784"/>
          </a:xfrm>
        </p:grpSpPr>
        <p:sp>
          <p:nvSpPr>
            <p:cNvPr id="26" name="CustomShape 32">
              <a:extLst>
                <a:ext uri="{FF2B5EF4-FFF2-40B4-BE49-F238E27FC236}">
                  <a16:creationId xmlns:a16="http://schemas.microsoft.com/office/drawing/2014/main" id="{8DF45D8E-B73D-48E5-BF88-DC3BC01F5833}"/>
                </a:ext>
              </a:extLst>
            </p:cNvPr>
            <p:cNvSpPr/>
            <p:nvPr/>
          </p:nvSpPr>
          <p:spPr>
            <a:xfrm>
              <a:off x="582868" y="1527048"/>
              <a:ext cx="4990726" cy="1277784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" name="CustomShape 34">
              <a:extLst>
                <a:ext uri="{FF2B5EF4-FFF2-40B4-BE49-F238E27FC236}">
                  <a16:creationId xmlns:a16="http://schemas.microsoft.com/office/drawing/2014/main" id="{CC8B56C2-DFE2-4214-BA99-68B846AC4879}"/>
                </a:ext>
              </a:extLst>
            </p:cNvPr>
            <p:cNvSpPr/>
            <p:nvPr/>
          </p:nvSpPr>
          <p:spPr>
            <a:xfrm>
              <a:off x="952522" y="1663279"/>
              <a:ext cx="4251419" cy="1005326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Грантовая поддержка</a:t>
              </a:r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4C5C54-02DC-4D56-88DB-4FA94E9F4367}"/>
              </a:ext>
            </a:extLst>
          </p:cNvPr>
          <p:cNvSpPr/>
          <p:nvPr/>
        </p:nvSpPr>
        <p:spPr>
          <a:xfrm>
            <a:off x="467863" y="1501236"/>
            <a:ext cx="4754117" cy="602604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гранта: </a:t>
            </a: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100 000 руб. до 500 000 руб.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4AFF6E5-CD48-449D-ADCF-07AC21E2D06A}"/>
              </a:ext>
            </a:extLst>
          </p:cNvPr>
          <p:cNvSpPr/>
          <p:nvPr/>
        </p:nvSpPr>
        <p:spPr>
          <a:xfrm>
            <a:off x="447772" y="2288037"/>
            <a:ext cx="4754116" cy="816554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затрат: </a:t>
            </a: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собственных или заемных средств </a:t>
            </a: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средств государственной поддержки</a:t>
            </a:r>
          </a:p>
        </p:txBody>
      </p:sp>
      <p:grpSp>
        <p:nvGrpSpPr>
          <p:cNvPr id="40" name="Group 29">
            <a:extLst>
              <a:ext uri="{FF2B5EF4-FFF2-40B4-BE49-F238E27FC236}">
                <a16:creationId xmlns:a16="http://schemas.microsoft.com/office/drawing/2014/main" id="{732A1384-36DA-4ECE-80C7-4A5FA22B87BC}"/>
              </a:ext>
            </a:extLst>
          </p:cNvPr>
          <p:cNvGrpSpPr/>
          <p:nvPr/>
        </p:nvGrpSpPr>
        <p:grpSpPr>
          <a:xfrm>
            <a:off x="447772" y="3543088"/>
            <a:ext cx="4105964" cy="614303"/>
            <a:chOff x="230728" y="7646194"/>
            <a:chExt cx="4990726" cy="1277785"/>
          </a:xfrm>
        </p:grpSpPr>
        <p:sp>
          <p:nvSpPr>
            <p:cNvPr id="41" name="CustomShape 32">
              <a:extLst>
                <a:ext uri="{FF2B5EF4-FFF2-40B4-BE49-F238E27FC236}">
                  <a16:creationId xmlns:a16="http://schemas.microsoft.com/office/drawing/2014/main" id="{1102279C-8BCC-4779-A9CD-8883692FD3D7}"/>
                </a:ext>
              </a:extLst>
            </p:cNvPr>
            <p:cNvSpPr/>
            <p:nvPr/>
          </p:nvSpPr>
          <p:spPr>
            <a:xfrm>
              <a:off x="230728" y="7646194"/>
              <a:ext cx="4990726" cy="1277785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" name="CustomShape 34">
              <a:extLst>
                <a:ext uri="{FF2B5EF4-FFF2-40B4-BE49-F238E27FC236}">
                  <a16:creationId xmlns:a16="http://schemas.microsoft.com/office/drawing/2014/main" id="{84F8244E-E4F1-4E98-A256-7CCC70670AB0}"/>
                </a:ext>
              </a:extLst>
            </p:cNvPr>
            <p:cNvSpPr/>
            <p:nvPr/>
          </p:nvSpPr>
          <p:spPr>
            <a:xfrm>
              <a:off x="600380" y="7768881"/>
              <a:ext cx="4251419" cy="814340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strike="noStrike" spc="-1" dirty="0">
                  <a:solidFill>
                    <a:schemeClr val="bg1"/>
                  </a:solidFill>
                  <a:latin typeface="Arial"/>
                </a:rPr>
                <a:t>Условия получения гранта</a:t>
              </a: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9F53472-0B78-4579-9CC3-1CD8A8FA4DBE}"/>
              </a:ext>
            </a:extLst>
          </p:cNvPr>
          <p:cNvSpPr/>
          <p:nvPr/>
        </p:nvSpPr>
        <p:spPr>
          <a:xfrm>
            <a:off x="447772" y="4361217"/>
            <a:ext cx="9866686" cy="796434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562212"/>
                </a:solidFill>
              </a:rPr>
              <a:t>Вступление в реестр социальных предприятий </a:t>
            </a:r>
          </a:p>
          <a:p>
            <a:r>
              <a:rPr lang="ru-RU" dirty="0">
                <a:solidFill>
                  <a:srgbClr val="562212"/>
                </a:solidFill>
              </a:rPr>
              <a:t>(через Департамент экономического развития и торговли Ивановской области)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83FECD4-F316-43F5-B6E1-821D568316FF}"/>
              </a:ext>
            </a:extLst>
          </p:cNvPr>
          <p:cNvSpPr/>
          <p:nvPr/>
        </p:nvSpPr>
        <p:spPr>
          <a:xfrm>
            <a:off x="447772" y="6359705"/>
            <a:ext cx="9866686" cy="57553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562212"/>
                </a:solidFill>
              </a:rPr>
              <a:t>Обеспечение </a:t>
            </a:r>
            <a:r>
              <a:rPr lang="ru-RU" dirty="0" err="1">
                <a:solidFill>
                  <a:srgbClr val="562212"/>
                </a:solidFill>
              </a:rPr>
              <a:t>софинансирования</a:t>
            </a:r>
            <a:endParaRPr lang="ru-RU" dirty="0">
              <a:solidFill>
                <a:srgbClr val="562212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83FECD4-F316-43F5-B6E1-821D568316FF}"/>
              </a:ext>
            </a:extLst>
          </p:cNvPr>
          <p:cNvSpPr/>
          <p:nvPr/>
        </p:nvSpPr>
        <p:spPr>
          <a:xfrm>
            <a:off x="447772" y="5341848"/>
            <a:ext cx="9866686" cy="796434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562212"/>
                </a:solidFill>
              </a:rPr>
              <a:t>Для СМСП впервые вступивших в реестр обязательное прохождение Акселерационной обучающей программы (бесплатно)</a:t>
            </a:r>
          </a:p>
        </p:txBody>
      </p:sp>
    </p:spTree>
    <p:extLst>
      <p:ext uri="{BB962C8B-B14F-4D97-AF65-F5344CB8AC3E}">
        <p14:creationId xmlns:p14="http://schemas.microsoft.com/office/powerpoint/2010/main" val="107116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659CE-34DA-B162-7B36-278C6B316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" y="4738929"/>
            <a:ext cx="6982467" cy="2838788"/>
          </a:xfrm>
          <a:prstGeom prst="rect">
            <a:avLst/>
          </a:prstGeom>
        </p:spPr>
      </p:pic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3">
            <a:extLst>
              <a:ext uri="{FF2B5EF4-FFF2-40B4-BE49-F238E27FC236}">
                <a16:creationId xmlns:a16="http://schemas.microsoft.com/office/drawing/2014/main" id="{D32BF59E-2FA4-4215-9AB1-EF1BE1428D5D}"/>
              </a:ext>
            </a:extLst>
          </p:cNvPr>
          <p:cNvSpPr/>
          <p:nvPr/>
        </p:nvSpPr>
        <p:spPr>
          <a:xfrm>
            <a:off x="913514" y="2294970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id="{AD1D9AF3-68B8-419D-A221-B857B95A0740}"/>
              </a:ext>
            </a:extLst>
          </p:cNvPr>
          <p:cNvGrpSpPr/>
          <p:nvPr/>
        </p:nvGrpSpPr>
        <p:grpSpPr>
          <a:xfrm>
            <a:off x="782247" y="4596165"/>
            <a:ext cx="6019657" cy="353401"/>
            <a:chOff x="770040" y="1820776"/>
            <a:chExt cx="4127626" cy="914867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600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id="{DD810592-9035-4A81-A027-12C69A2319A4}"/>
                </a:ext>
              </a:extLst>
            </p:cNvPr>
            <p:cNvSpPr/>
            <p:nvPr/>
          </p:nvSpPr>
          <p:spPr>
            <a:xfrm>
              <a:off x="770040" y="1820776"/>
              <a:ext cx="4127626" cy="91486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16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9F53472-0B78-4579-9CC3-1CD8A8FA4DBE}"/>
              </a:ext>
            </a:extLst>
          </p:cNvPr>
          <p:cNvSpPr/>
          <p:nvPr/>
        </p:nvSpPr>
        <p:spPr>
          <a:xfrm>
            <a:off x="1213327" y="868322"/>
            <a:ext cx="8017942" cy="58671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молодым предпринимателям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14 до 25 лет включительно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931D71B-F515-48D5-AD3D-7A7CEED4795B}"/>
              </a:ext>
            </a:extLst>
          </p:cNvPr>
          <p:cNvSpPr/>
          <p:nvPr/>
        </p:nvSpPr>
        <p:spPr>
          <a:xfrm>
            <a:off x="469770" y="3147590"/>
            <a:ext cx="9505056" cy="1624169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зарегистрированным в качестве ИП или ООО (не менее 50% голосующих акций);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дату подачи заявки на грант быть не старше 26 лет;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ru-RU" sz="1600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менее 25% от стоимости проекта;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иметь задолженностей по пеням / штрафам / неустойкам;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Пройти обучающую программу «Азбука предпринимателя»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81E1627-4355-57E4-68B7-422245403899}"/>
              </a:ext>
            </a:extLst>
          </p:cNvPr>
          <p:cNvSpPr/>
          <p:nvPr/>
        </p:nvSpPr>
        <p:spPr>
          <a:xfrm>
            <a:off x="469770" y="2050182"/>
            <a:ext cx="4486654" cy="698301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гранта от 100 до 500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106875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8997040-1405-4144-9BCD-87921BF218A6}"/>
              </a:ext>
            </a:extLst>
          </p:cNvPr>
          <p:cNvSpPr/>
          <p:nvPr/>
        </p:nvSpPr>
        <p:spPr>
          <a:xfrm>
            <a:off x="413877" y="1750027"/>
            <a:ext cx="1431974" cy="493224"/>
          </a:xfrm>
          <a:prstGeom prst="roundRect">
            <a:avLst/>
          </a:prstGeom>
          <a:solidFill>
            <a:srgbClr val="F64F2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АУДИТОРИЯ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66B2ABD-FBAB-4D3E-AE37-7D23947088F3}"/>
              </a:ext>
            </a:extLst>
          </p:cNvPr>
          <p:cNvSpPr/>
          <p:nvPr/>
        </p:nvSpPr>
        <p:spPr>
          <a:xfrm>
            <a:off x="422821" y="2332253"/>
            <a:ext cx="1423029" cy="310174"/>
          </a:xfrm>
          <a:prstGeom prst="roundRect">
            <a:avLst/>
          </a:prstGeom>
          <a:solidFill>
            <a:srgbClr val="F64F2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3DD0F10-6588-4D7D-A760-801C65CE63F3}"/>
              </a:ext>
            </a:extLst>
          </p:cNvPr>
          <p:cNvSpPr/>
          <p:nvPr/>
        </p:nvSpPr>
        <p:spPr>
          <a:xfrm>
            <a:off x="422821" y="2733323"/>
            <a:ext cx="1423029" cy="339122"/>
          </a:xfrm>
          <a:prstGeom prst="roundRect">
            <a:avLst/>
          </a:prstGeom>
          <a:solidFill>
            <a:srgbClr val="F64F2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251DB48-EE69-4C68-8EFB-D28728B8C0D7}"/>
              </a:ext>
            </a:extLst>
          </p:cNvPr>
          <p:cNvSpPr/>
          <p:nvPr/>
        </p:nvSpPr>
        <p:spPr>
          <a:xfrm>
            <a:off x="2317126" y="1759602"/>
            <a:ext cx="8164248" cy="48364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2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СМСП,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зарегистрированные и осуществляющие свою деятельность на территории Ивановской области, либо СМСП из других регионов, имеющие обособленные подразделения и уплачивающие налоги в бюджет Ивановской области</a:t>
            </a:r>
            <a:endParaRPr lang="ru-RU" sz="1052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7A74F89-0F34-4458-AE48-800E640C656A}"/>
              </a:ext>
            </a:extLst>
          </p:cNvPr>
          <p:cNvSpPr/>
          <p:nvPr/>
        </p:nvSpPr>
        <p:spPr>
          <a:xfrm>
            <a:off x="422821" y="3159033"/>
            <a:ext cx="1423029" cy="299476"/>
          </a:xfrm>
          <a:prstGeom prst="roundRect">
            <a:avLst/>
          </a:prstGeom>
          <a:solidFill>
            <a:srgbClr val="F64F2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43BF4D9-5371-4F19-8966-107F13A4E747}"/>
              </a:ext>
            </a:extLst>
          </p:cNvPr>
          <p:cNvSpPr/>
          <p:nvPr/>
        </p:nvSpPr>
        <p:spPr>
          <a:xfrm>
            <a:off x="85708" y="4499163"/>
            <a:ext cx="2088308" cy="463596"/>
          </a:xfrm>
          <a:prstGeom prst="roundRect">
            <a:avLst/>
          </a:prstGeom>
          <a:solidFill>
            <a:srgbClr val="F64F2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93F0B14-8E7E-4637-AE6C-0E31F82778CC}"/>
              </a:ext>
            </a:extLst>
          </p:cNvPr>
          <p:cNvSpPr/>
          <p:nvPr/>
        </p:nvSpPr>
        <p:spPr>
          <a:xfrm>
            <a:off x="308200" y="5191962"/>
            <a:ext cx="1643324" cy="367219"/>
          </a:xfrm>
          <a:prstGeom prst="roundRect">
            <a:avLst/>
          </a:prstGeom>
          <a:solidFill>
            <a:srgbClr val="F64F2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17B6CD4-3134-4999-946D-EE84CFC7B309}"/>
              </a:ext>
            </a:extLst>
          </p:cNvPr>
          <p:cNvSpPr/>
          <p:nvPr/>
        </p:nvSpPr>
        <p:spPr>
          <a:xfrm>
            <a:off x="228819" y="5849004"/>
            <a:ext cx="1802087" cy="963425"/>
          </a:xfrm>
          <a:prstGeom prst="roundRect">
            <a:avLst/>
          </a:prstGeom>
          <a:solidFill>
            <a:srgbClr val="F64F2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КРИТЕРИИ ПРИОРИТЕТНЫХ ПРОЕКТОВ</a:t>
            </a:r>
            <a:endParaRPr lang="en-US" sz="140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91893FB-B2F7-4B12-BF6B-7C662AE92D3E}"/>
              </a:ext>
            </a:extLst>
          </p:cNvPr>
          <p:cNvSpPr/>
          <p:nvPr/>
        </p:nvSpPr>
        <p:spPr>
          <a:xfrm>
            <a:off x="2309724" y="2299359"/>
            <a:ext cx="8171650" cy="39716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СРЕДСТВ, ИНВЕСТИЦИОННЫЕ ЦЕЛИ, РЕФИНАНСИРОВАНИЕ КРЕДИТОВ, ЛИЗИНГА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FA0394B-218B-4B1C-BB4A-D94A7482F1DF}"/>
              </a:ext>
            </a:extLst>
          </p:cNvPr>
          <p:cNvSpPr/>
          <p:nvPr/>
        </p:nvSpPr>
        <p:spPr>
          <a:xfrm>
            <a:off x="2309724" y="2748945"/>
            <a:ext cx="8171650" cy="33912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</a:t>
            </a:r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руб. по одному </a:t>
            </a:r>
            <a:r>
              <a:rPr lang="ru-RU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договору микрозайма</a:t>
            </a:r>
            <a:endParaRPr lang="ru-RU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E176207-821B-48CD-BC1C-C329C13BA7C7}"/>
              </a:ext>
            </a:extLst>
          </p:cNvPr>
          <p:cNvSpPr/>
          <p:nvPr/>
        </p:nvSpPr>
        <p:spPr>
          <a:xfrm>
            <a:off x="2309724" y="3140487"/>
            <a:ext cx="8132739" cy="29947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D7B2D0A-41C2-4EF7-8F6C-A9CFBF326CDD}"/>
              </a:ext>
            </a:extLst>
          </p:cNvPr>
          <p:cNvSpPr/>
          <p:nvPr/>
        </p:nvSpPr>
        <p:spPr>
          <a:xfrm>
            <a:off x="2317127" y="5179390"/>
            <a:ext cx="8171650" cy="46464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5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ДИФФЕРЕНЦИРОВАННЫЙ ГРАФИК </a:t>
            </a:r>
          </a:p>
          <a:p>
            <a:pPr algn="ctr"/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отсрочка по погашению основного долга 6 месяцев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BEC40BC-594D-41AA-AABE-DE015C361AE1}"/>
              </a:ext>
            </a:extLst>
          </p:cNvPr>
          <p:cNvSpPr/>
          <p:nvPr/>
        </p:nvSpPr>
        <p:spPr>
          <a:xfrm>
            <a:off x="2317126" y="3515704"/>
            <a:ext cx="8132739" cy="75155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заемщиков – приоритетных проектов </a:t>
            </a:r>
            <a:r>
              <a:rPr lang="ru-RU" sz="1200" u="sng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моногородов </a:t>
            </a:r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наличии залога – 3,75% годовых,</a:t>
            </a:r>
          </a:p>
          <a:p>
            <a:pPr algn="ctr"/>
            <a:r>
              <a:rPr lang="ru-RU" sz="12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иных случаях  не выше 7,5% годовых </a:t>
            </a:r>
            <a:endParaRPr lang="ru-RU" sz="1052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B2AEF338-BB98-42D5-AF41-DB2A9D2E2C56}"/>
              </a:ext>
            </a:extLst>
          </p:cNvPr>
          <p:cNvSpPr/>
          <p:nvPr/>
        </p:nvSpPr>
        <p:spPr>
          <a:xfrm>
            <a:off x="2317127" y="5899595"/>
            <a:ext cx="8132739" cy="910965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07000"/>
              </a:lnSpc>
              <a:spcAft>
                <a:spcPts val="351"/>
              </a:spcAft>
            </a:pP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Резиденты ТОСЭР «Южа», «Наволоки»    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Экспортеры      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Женщины – самозанятые</a:t>
            </a:r>
          </a:p>
          <a:p>
            <a:pPr algn="ctr">
              <a:lnSpc>
                <a:spcPct val="107000"/>
              </a:lnSpc>
              <a:spcAft>
                <a:spcPts val="351"/>
              </a:spcAft>
            </a:pP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Индивидуальные предприниматели – женщины     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Собственник предприятия - женщина и она же  - его директор</a:t>
            </a:r>
          </a:p>
          <a:p>
            <a:pPr algn="ctr">
              <a:lnSpc>
                <a:spcPct val="107000"/>
              </a:lnSpc>
              <a:spcAft>
                <a:spcPts val="351"/>
              </a:spcAft>
            </a:pP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Члены сельхозкооперативов     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Социальные предприниматели и  об этом есть сведения в Реестре СМСП</a:t>
            </a:r>
          </a:p>
          <a:p>
            <a:pPr algn="ctr">
              <a:lnSpc>
                <a:spcPct val="107000"/>
              </a:lnSpc>
              <a:spcAft>
                <a:spcPts val="702"/>
              </a:spcAft>
            </a:pPr>
            <a:r>
              <a:rPr lang="ru-RU" sz="1052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Предприниматели и самозанятые в сфере туризма, экологии или спорта</a:t>
            </a:r>
          </a:p>
          <a:p>
            <a:pPr marL="250603" indent="-250603" algn="just">
              <a:buFont typeface="Wingdings" panose="05000000000000000000" pitchFamily="2" charset="2"/>
              <a:buChar char="ü"/>
            </a:pPr>
            <a:endParaRPr lang="ru-RU" sz="1228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7884A4F7-EC1A-4B6E-9DFA-9D9ABCC1EF7C}"/>
              </a:ext>
            </a:extLst>
          </p:cNvPr>
          <p:cNvSpPr/>
          <p:nvPr/>
        </p:nvSpPr>
        <p:spPr>
          <a:xfrm>
            <a:off x="413875" y="3664757"/>
            <a:ext cx="1431974" cy="625358"/>
          </a:xfrm>
          <a:prstGeom prst="roundRect">
            <a:avLst/>
          </a:prstGeom>
          <a:solidFill>
            <a:srgbClr val="F64F2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2AB58E9-5BAA-47A7-9983-FC7481157871}"/>
              </a:ext>
            </a:extLst>
          </p:cNvPr>
          <p:cNvSpPr/>
          <p:nvPr/>
        </p:nvSpPr>
        <p:spPr>
          <a:xfrm>
            <a:off x="2317126" y="4471509"/>
            <a:ext cx="8132739" cy="45980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4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имущества (недвижимость, транспорт, оборудование), поручительство третьих лиц, </a:t>
            </a:r>
          </a:p>
          <a:p>
            <a:pPr algn="ctr"/>
            <a:r>
              <a:rPr lang="ru-RU" sz="114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сумме займа до 500 тыс. руб.  - только поручительство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032803-4200-4AB3-B77B-DB42E7971139}"/>
              </a:ext>
            </a:extLst>
          </p:cNvPr>
          <p:cNvSpPr txBox="1"/>
          <p:nvPr/>
        </p:nvSpPr>
        <p:spPr>
          <a:xfrm>
            <a:off x="155203" y="773089"/>
            <a:ext cx="1104902" cy="2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2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44A14E-3EF5-106C-ADD4-3A3D39D6B56C}"/>
              </a:ext>
            </a:extLst>
          </p:cNvPr>
          <p:cNvSpPr/>
          <p:nvPr/>
        </p:nvSpPr>
        <p:spPr>
          <a:xfrm>
            <a:off x="2174016" y="630312"/>
            <a:ext cx="8017942" cy="100150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ИВАНОВСКИЙ ГОСУДАРСТВЕННЫЙ ФОНД ПОДДЕРЖКИ МАЛОГО ПРЕДПРИНИМАТЕЛЬСТВА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</a:p>
        </p:txBody>
      </p:sp>
    </p:spTree>
    <p:extLst>
      <p:ext uri="{BB962C8B-B14F-4D97-AF65-F5344CB8AC3E}">
        <p14:creationId xmlns:p14="http://schemas.microsoft.com/office/powerpoint/2010/main" val="103941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D7CD49-B8F0-8D46-7F37-97233709B9CB}"/>
              </a:ext>
            </a:extLst>
          </p:cNvPr>
          <p:cNvSpPr/>
          <p:nvPr/>
        </p:nvSpPr>
        <p:spPr>
          <a:xfrm>
            <a:off x="2159552" y="107429"/>
            <a:ext cx="6372708" cy="96314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  <a:b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поддержки экспорта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Ивановской области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56AC56F-0DBA-471F-E04F-B6250C9AB9FD}"/>
              </a:ext>
            </a:extLst>
          </p:cNvPr>
          <p:cNvSpPr txBox="1"/>
          <p:nvPr/>
        </p:nvSpPr>
        <p:spPr>
          <a:xfrm>
            <a:off x="197334" y="1259557"/>
            <a:ext cx="10297144" cy="6860849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участия СМСП в международных выставках, ярмарках и прочих мероприятиях в иностранных государствах и на территории РФ. Прием заявок на 2023 г будет проходить в декабре 2022 г.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потенциального иностранного покупателя по запросу СМСП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b="1" u="sng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транспортных затрат при транспортировке продукции по территории РФ до границы с иностранным государством (до 80%)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приведении продукции в соответствие с требованиями иностранного покупателя (сертификация) (до 80%)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Подготовка, экспертиза и сопровождение экспортного контракта; письменные и устные консультации по различным направлениям экспортной деятельности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мастер-классов, экспортных семинаров, вебинаров и других информационно-консультационных мероприятий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международных бизнес-миссий и прием иностранных делегаций в составе реверсных бизнес-миссий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размещении продукции СМСП на международных электронных площадках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ежегодного регионального конкурса «Экспортер года»</a:t>
            </a: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6486" marR="258367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ru-RU" sz="14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41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DD0CF7-332B-5AAC-8605-791A61FF0E5F}"/>
              </a:ext>
            </a:extLst>
          </p:cNvPr>
          <p:cNvSpPr/>
          <p:nvPr/>
        </p:nvSpPr>
        <p:spPr>
          <a:xfrm>
            <a:off x="2159552" y="107429"/>
            <a:ext cx="6372708" cy="96314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20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Центр компетенций в сфере сельскохозяйственной кооперации и поддержки фермеров Ивановской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85F91-FF38-055B-C014-1854AAF5946C}"/>
              </a:ext>
            </a:extLst>
          </p:cNvPr>
          <p:cNvSpPr txBox="1"/>
          <p:nvPr/>
        </p:nvSpPr>
        <p:spPr>
          <a:xfrm>
            <a:off x="953418" y="1403573"/>
            <a:ext cx="9005836" cy="4351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800" dirty="0">
              <a:solidFill>
                <a:srgbClr val="5F2C09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 в составлении бизнес-планов;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 в получении государственной поддержки: грантов и субсидий;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Сопровождение ИП и </a:t>
            </a:r>
            <a:r>
              <a:rPr lang="ru-RU" sz="1600" dirty="0" err="1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СПоК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получивших государственную поддержку, в части формирования необходимого пакета отчетных документов;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 в приобретении прав на земельные участки и ввод земли в оборот;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Способствование в получении заемного финансирования в кредитных организациях (привлечения инвестиций);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участия предпринимателей в </a:t>
            </a:r>
            <a:r>
              <a:rPr lang="ru-RU" sz="1600" dirty="0" err="1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-ярмарочных мероприятиях и аренды торговых площадей;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в подборе сельскохозяйственной техники и оборудования (технологических решений);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 в организации предпринимательской деятельности на базе ЛПХ</a:t>
            </a:r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1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/>
        </p:nvSpPr>
        <p:spPr>
          <a:xfrm>
            <a:off x="184488" y="2739448"/>
            <a:ext cx="1781407" cy="963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400" b="1" kern="0" dirty="0">
                <a:solidFill>
                  <a:srgbClr val="56221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Поддержка научно-технических проектов</a:t>
            </a:r>
            <a:endParaRPr sz="1400" b="1" kern="0" dirty="0">
              <a:solidFill>
                <a:srgbClr val="56221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4203609" y="2671483"/>
            <a:ext cx="1905013" cy="117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400" b="1" kern="0" dirty="0">
                <a:solidFill>
                  <a:srgbClr val="56221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/>
              </a:rPr>
              <a:t>Поддержка стартапов на ранних стадиях развития</a:t>
            </a:r>
            <a:endParaRPr sz="1400" b="1" kern="0" dirty="0">
              <a:solidFill>
                <a:srgbClr val="56221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Calibri"/>
            </a:endParaRPr>
          </a:p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defRPr/>
            </a:pPr>
            <a:endParaRPr sz="1400" kern="0" dirty="0">
              <a:solidFill>
                <a:srgbClr val="56221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6285234" y="2690388"/>
            <a:ext cx="1658775" cy="139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400" b="1" kern="0" dirty="0">
                <a:solidFill>
                  <a:srgbClr val="56221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Поддержка НИОКР компаний, имеющих опыт продаж</a:t>
            </a:r>
            <a:endParaRPr sz="1400" b="1" kern="0" dirty="0">
              <a:solidFill>
                <a:srgbClr val="56221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defRPr/>
            </a:pPr>
            <a:endParaRPr sz="1400" kern="0" dirty="0">
              <a:solidFill>
                <a:srgbClr val="56221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8256424" y="2658042"/>
            <a:ext cx="2449845" cy="7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400" b="1" kern="0" dirty="0">
                <a:solidFill>
                  <a:srgbClr val="562212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Поддержка компаний, завершивших НИОКР</a:t>
            </a:r>
            <a:endParaRPr sz="1400" b="1" kern="0" dirty="0">
              <a:solidFill>
                <a:srgbClr val="56221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defRPr/>
            </a:pPr>
            <a:endParaRPr sz="1400" kern="0" dirty="0">
              <a:solidFill>
                <a:srgbClr val="562212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658204" y="4106537"/>
            <a:ext cx="1193175" cy="2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Грант на НИР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926700" y="4747279"/>
            <a:ext cx="1058458" cy="2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500 тыс.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451103" y="3901529"/>
            <a:ext cx="1730922" cy="8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Грант на НИОКР или коммерциализацию результатов НИОКР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defRPr/>
            </a:pPr>
            <a:endParaRPr sz="1323" kern="0" dirty="0">
              <a:solidFill>
                <a:srgbClr val="56221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6607413" y="3957721"/>
            <a:ext cx="1324260" cy="49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Грант на НИОКР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defRPr/>
            </a:pPr>
            <a:endParaRPr sz="1323" kern="0" dirty="0">
              <a:solidFill>
                <a:srgbClr val="56221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8810183" y="3841921"/>
            <a:ext cx="2082360" cy="86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Грант на коммерциализацию результатов НИОКР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defRPr/>
            </a:pPr>
            <a:endParaRPr sz="1323" kern="0" dirty="0">
              <a:solidFill>
                <a:srgbClr val="56221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781782" y="4787949"/>
            <a:ext cx="1058458" cy="2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До 1</a:t>
            </a:r>
            <a:r>
              <a:rPr lang="en-US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 млн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6714482" y="4701351"/>
            <a:ext cx="1058458" cy="2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До 20 млн</a:t>
            </a:r>
            <a:endParaRPr sz="1213" kern="0" dirty="0">
              <a:solidFill>
                <a:srgbClr val="56221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8820293" y="4695162"/>
            <a:ext cx="1058458" cy="50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32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До </a:t>
            </a:r>
            <a:r>
              <a:rPr lang="en-US" sz="132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30</a:t>
            </a:r>
            <a:r>
              <a:rPr lang="ru-RU" sz="132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 млн</a:t>
            </a:r>
            <a:endParaRPr sz="1984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defRPr/>
            </a:pPr>
            <a:endParaRPr sz="1323" kern="0" dirty="0">
              <a:solidFill>
                <a:srgbClr val="56221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6664851" y="5424211"/>
            <a:ext cx="1374006" cy="61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102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Софинансирование от 30% до </a:t>
            </a:r>
            <a:r>
              <a:rPr lang="en-US" sz="1102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100</a:t>
            </a:r>
            <a:r>
              <a:rPr lang="ru-RU" sz="1102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% от суммы гранта</a:t>
            </a:r>
            <a:endParaRPr sz="1102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8765753" y="5406143"/>
            <a:ext cx="1826716" cy="47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Софинансирование 100% от суммы гранта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213697" y="1849326"/>
            <a:ext cx="1870456" cy="56161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5E437E"/>
              </a:gs>
              <a:gs pos="80000">
                <a:srgbClr val="7B58A6"/>
              </a:gs>
              <a:gs pos="100000">
                <a:srgbClr val="7B57A8"/>
              </a:gs>
            </a:gsLst>
            <a:lin ang="16200000" scaled="0"/>
          </a:gradFill>
          <a:ln w="9525" cap="flat" cmpd="sng">
            <a:solidFill>
              <a:srgbClr val="7D60A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50376" tIns="50376" rIns="50376" bIns="50376" anchor="ctr" anchorCtr="0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defRPr/>
            </a:pPr>
            <a:endParaRPr sz="1984" ker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4168970" y="1842501"/>
            <a:ext cx="2111934" cy="570748"/>
          </a:xfrm>
          <a:prstGeom prst="chevron">
            <a:avLst>
              <a:gd name="adj" fmla="val 50000"/>
            </a:avLst>
          </a:prstGeom>
          <a:solidFill>
            <a:srgbClr val="FF0909"/>
          </a:solidFill>
          <a:ln w="9525" cap="flat" cmpd="sng">
            <a:solidFill>
              <a:srgbClr val="7D60A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50376" tIns="50376" rIns="50376" bIns="50376" anchor="ctr" anchorCtr="0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defRPr/>
            </a:pPr>
            <a:endParaRPr sz="1984" ker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6249076" y="1819748"/>
            <a:ext cx="1789781" cy="582599"/>
          </a:xfrm>
          <a:prstGeom prst="chevron">
            <a:avLst>
              <a:gd name="adj" fmla="val 50000"/>
            </a:avLst>
          </a:prstGeom>
          <a:solidFill>
            <a:srgbClr val="00AEEF"/>
          </a:solidFill>
          <a:ln>
            <a:noFill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50376" tIns="50376" rIns="50376" bIns="50376" anchor="ctr" anchorCtr="0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defRPr/>
            </a:pPr>
            <a:r>
              <a:rPr lang="ru-RU" sz="2205" kern="0" dirty="0">
                <a:solidFill>
                  <a:srgbClr val="562212"/>
                </a:solidFill>
                <a:latin typeface="Calibri"/>
                <a:ea typeface="Calibri"/>
                <a:cs typeface="Calibri"/>
                <a:sym typeface="Calibri"/>
              </a:rPr>
              <a:t>Развитие</a:t>
            </a:r>
            <a:endParaRPr sz="2205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626490" y="5428582"/>
            <a:ext cx="1516994" cy="81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102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Софинансирование</a:t>
            </a:r>
            <a:br>
              <a:rPr lang="ru-RU" sz="1102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1102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со второго этапа 50% от суммы гранта</a:t>
            </a:r>
            <a:endParaRPr sz="1102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defRPr/>
            </a:pPr>
            <a:endParaRPr sz="1323" kern="0" dirty="0">
              <a:solidFill>
                <a:srgbClr val="56221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911644" y="5613556"/>
            <a:ext cx="890610" cy="2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Физ. лицо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7984592" y="1813671"/>
            <a:ext cx="2583600" cy="554292"/>
          </a:xfrm>
          <a:prstGeom prst="chevron">
            <a:avLst>
              <a:gd name="adj" fmla="val 50000"/>
            </a:avLst>
          </a:prstGeom>
          <a:solidFill>
            <a:srgbClr val="31859C"/>
          </a:solidFill>
          <a:ln w="9525" cap="flat" cmpd="sng">
            <a:solidFill>
              <a:srgbClr val="4A7EBB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50376" tIns="50376" rIns="50376" bIns="50376" anchor="ctr" anchorCtr="0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defRPr/>
            </a:pPr>
            <a:endParaRPr sz="2205" kern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5605" y="4695162"/>
            <a:ext cx="433210" cy="42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5605" y="4026993"/>
            <a:ext cx="433769" cy="3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 descr="Picture 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0839" y="5456569"/>
            <a:ext cx="433211" cy="42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/>
        </p:nvSpPr>
        <p:spPr>
          <a:xfrm>
            <a:off x="515314" y="1926535"/>
            <a:ext cx="1232665" cy="40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defRPr/>
            </a:pPr>
            <a:r>
              <a:rPr lang="ru-RU" sz="1984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«УМНИК»</a:t>
            </a:r>
            <a:endParaRPr sz="1984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4254842" y="1755652"/>
            <a:ext cx="1920246" cy="101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defRPr/>
            </a:pPr>
            <a:r>
              <a:rPr lang="ru-RU" sz="1984" kern="0" dirty="0">
                <a:solidFill>
                  <a:srgbClr val="56221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«</a:t>
            </a:r>
            <a:r>
              <a:rPr lang="ru-RU" sz="1984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Старт» </a:t>
            </a:r>
            <a:endParaRPr sz="1984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defRPr/>
            </a:pPr>
            <a:r>
              <a:rPr lang="ru-RU" sz="1984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«Бизнес-старт»</a:t>
            </a:r>
            <a:endParaRPr sz="1984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defRPr/>
            </a:pPr>
            <a:endParaRPr sz="1984" kern="0" dirty="0">
              <a:solidFill>
                <a:srgbClr val="56221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296271" y="1917791"/>
            <a:ext cx="2739638" cy="37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defRPr/>
            </a:pPr>
            <a:r>
              <a:rPr lang="ru-RU" sz="1764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«Коммерциализация»</a:t>
            </a:r>
            <a:endParaRPr sz="1764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9711558" y="6954856"/>
            <a:ext cx="635004" cy="47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79" tIns="50376" rIns="100779" bIns="50376" anchor="t" anchorCtr="0">
            <a:no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defRPr/>
            </a:pPr>
            <a:fld id="{00000000-1234-1234-1234-123412341234}" type="slidenum">
              <a:rPr lang="ru-RU" sz="1543" b="1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defRPr/>
              </a:pPr>
              <a:t>18</a:t>
            </a:fld>
            <a:endParaRPr sz="1543" b="1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134;p5">
            <a:extLst>
              <a:ext uri="{FF2B5EF4-FFF2-40B4-BE49-F238E27FC236}">
                <a16:creationId xmlns:a16="http://schemas.microsoft.com/office/drawing/2014/main" id="{D95DD4C6-2EFF-48C7-9649-F551E40F64D5}"/>
              </a:ext>
            </a:extLst>
          </p:cNvPr>
          <p:cNvSpPr/>
          <p:nvPr/>
        </p:nvSpPr>
        <p:spPr>
          <a:xfrm>
            <a:off x="2158141" y="1838177"/>
            <a:ext cx="1905013" cy="570748"/>
          </a:xfrm>
          <a:prstGeom prst="chevron">
            <a:avLst>
              <a:gd name="adj" fmla="val 50000"/>
            </a:avLst>
          </a:prstGeom>
          <a:solidFill>
            <a:srgbClr val="FFFF00"/>
          </a:solidFill>
          <a:ln w="9525" cap="flat" cmpd="sng">
            <a:solidFill>
              <a:srgbClr val="7D60A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50376" tIns="50376" rIns="50376" bIns="50376" anchor="ctr" anchorCtr="0">
            <a:noAutofit/>
          </a:bodyPr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defRPr/>
            </a:pPr>
            <a:r>
              <a:rPr lang="ru-RU" sz="1323" b="1" kern="0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Студенческий</a:t>
            </a:r>
          </a:p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defRPr/>
            </a:pPr>
            <a:r>
              <a:rPr lang="ru-RU" sz="1323" b="1" kern="0" dirty="0">
                <a:solidFill>
                  <a:srgbClr val="562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Стартап</a:t>
            </a:r>
            <a:endParaRPr sz="1323" b="1" kern="0" dirty="0">
              <a:solidFill>
                <a:srgbClr val="56221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50" name="Google Shape;152;p5" descr="Picture 3">
            <a:extLst>
              <a:ext uri="{FF2B5EF4-FFF2-40B4-BE49-F238E27FC236}">
                <a16:creationId xmlns:a16="http://schemas.microsoft.com/office/drawing/2014/main" id="{294733E0-8A15-4183-8395-4D46FB8F45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0133" y="3947673"/>
            <a:ext cx="433769" cy="3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51;p5" descr="Picture 2">
            <a:extLst>
              <a:ext uri="{FF2B5EF4-FFF2-40B4-BE49-F238E27FC236}">
                <a16:creationId xmlns:a16="http://schemas.microsoft.com/office/drawing/2014/main" id="{9925FB99-D0FC-4DEC-A39D-AB014DF11E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2024" y="4635042"/>
            <a:ext cx="433210" cy="42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53;p5" descr="Picture 4">
            <a:extLst>
              <a:ext uri="{FF2B5EF4-FFF2-40B4-BE49-F238E27FC236}">
                <a16:creationId xmlns:a16="http://schemas.microsoft.com/office/drawing/2014/main" id="{65D1AAFD-BDBB-433B-BB02-9DE2F4F2D6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0691" y="5500320"/>
            <a:ext cx="433211" cy="42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53;p5" descr="Picture 4">
            <a:extLst>
              <a:ext uri="{FF2B5EF4-FFF2-40B4-BE49-F238E27FC236}">
                <a16:creationId xmlns:a16="http://schemas.microsoft.com/office/drawing/2014/main" id="{32E01181-B416-439B-B6E1-9785D72ABD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1225" y="5456569"/>
            <a:ext cx="433211" cy="42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52;p5" descr="Picture 3">
            <a:extLst>
              <a:ext uri="{FF2B5EF4-FFF2-40B4-BE49-F238E27FC236}">
                <a16:creationId xmlns:a16="http://schemas.microsoft.com/office/drawing/2014/main" id="{F64BDAB4-263F-44DE-BA11-B44AAD4AE0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2844" y="3853553"/>
            <a:ext cx="433769" cy="42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51;p5" descr="Picture 2">
            <a:extLst>
              <a:ext uri="{FF2B5EF4-FFF2-40B4-BE49-F238E27FC236}">
                <a16:creationId xmlns:a16="http://schemas.microsoft.com/office/drawing/2014/main" id="{4744C653-D9BC-42DB-95C5-D4E0658772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1225" y="4584454"/>
            <a:ext cx="433210" cy="42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52;p5" descr="Picture 3">
            <a:extLst>
              <a:ext uri="{FF2B5EF4-FFF2-40B4-BE49-F238E27FC236}">
                <a16:creationId xmlns:a16="http://schemas.microsoft.com/office/drawing/2014/main" id="{A23C61FD-ED1A-4084-A9D5-A8F8DA942C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398" y="4053252"/>
            <a:ext cx="433769" cy="3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51;p5" descr="Picture 2">
            <a:extLst>
              <a:ext uri="{FF2B5EF4-FFF2-40B4-BE49-F238E27FC236}">
                <a16:creationId xmlns:a16="http://schemas.microsoft.com/office/drawing/2014/main" id="{2C57A4C1-4021-4AFD-A5DE-47FCE39B33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323" y="4655331"/>
            <a:ext cx="433210" cy="42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153;p5" descr="Picture 4">
            <a:extLst>
              <a:ext uri="{FF2B5EF4-FFF2-40B4-BE49-F238E27FC236}">
                <a16:creationId xmlns:a16="http://schemas.microsoft.com/office/drawing/2014/main" id="{69B71481-3539-4511-A273-1B095B27AB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428" y="5480938"/>
            <a:ext cx="433211" cy="42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152;p5" descr="Picture 3">
            <a:extLst>
              <a:ext uri="{FF2B5EF4-FFF2-40B4-BE49-F238E27FC236}">
                <a16:creationId xmlns:a16="http://schemas.microsoft.com/office/drawing/2014/main" id="{C7A69B44-A9C6-4DF1-B1B2-1FF21906D3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2479" y="4010460"/>
            <a:ext cx="433769" cy="38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151;p5" descr="Picture 2">
            <a:extLst>
              <a:ext uri="{FF2B5EF4-FFF2-40B4-BE49-F238E27FC236}">
                <a16:creationId xmlns:a16="http://schemas.microsoft.com/office/drawing/2014/main" id="{8DEF3C00-77E6-4180-8B9E-F1E3D1B92A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47" y="4655331"/>
            <a:ext cx="433210" cy="42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153;p5" descr="Picture 4">
            <a:extLst>
              <a:ext uri="{FF2B5EF4-FFF2-40B4-BE49-F238E27FC236}">
                <a16:creationId xmlns:a16="http://schemas.microsoft.com/office/drawing/2014/main" id="{466B3F05-BE27-42CD-A5AB-14FCFC88271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9442" y="5480938"/>
            <a:ext cx="433211" cy="42100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D53E628-9881-4E71-ABE6-63B24409F1E9}"/>
              </a:ext>
            </a:extLst>
          </p:cNvPr>
          <p:cNvSpPr txBox="1"/>
          <p:nvPr/>
        </p:nvSpPr>
        <p:spPr>
          <a:xfrm>
            <a:off x="2026812" y="2721798"/>
            <a:ext cx="212221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defRPr/>
            </a:pPr>
            <a:r>
              <a:rPr lang="ru-RU" sz="1400" b="1" kern="0" dirty="0">
                <a:solidFill>
                  <a:srgbClr val="56221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Поддержка  студенческих стартап-проектов, имеющих потенциал коммерциализации </a:t>
            </a:r>
          </a:p>
        </p:txBody>
      </p:sp>
      <p:sp>
        <p:nvSpPr>
          <p:cNvPr id="64" name="Google Shape;124;p5">
            <a:extLst>
              <a:ext uri="{FF2B5EF4-FFF2-40B4-BE49-F238E27FC236}">
                <a16:creationId xmlns:a16="http://schemas.microsoft.com/office/drawing/2014/main" id="{2D044974-1B8C-449D-BA83-780862DB7C7D}"/>
              </a:ext>
            </a:extLst>
          </p:cNvPr>
          <p:cNvSpPr txBox="1"/>
          <p:nvPr/>
        </p:nvSpPr>
        <p:spPr>
          <a:xfrm>
            <a:off x="2361549" y="4151047"/>
            <a:ext cx="1193175" cy="2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Грант на НИР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125;p5">
            <a:extLst>
              <a:ext uri="{FF2B5EF4-FFF2-40B4-BE49-F238E27FC236}">
                <a16:creationId xmlns:a16="http://schemas.microsoft.com/office/drawing/2014/main" id="{0C6FE838-8BBA-4C96-B400-10FDF44409E8}"/>
              </a:ext>
            </a:extLst>
          </p:cNvPr>
          <p:cNvSpPr txBox="1"/>
          <p:nvPr/>
        </p:nvSpPr>
        <p:spPr>
          <a:xfrm>
            <a:off x="2470529" y="4761471"/>
            <a:ext cx="1058458" cy="2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1 млн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143;p5">
            <a:extLst>
              <a:ext uri="{FF2B5EF4-FFF2-40B4-BE49-F238E27FC236}">
                <a16:creationId xmlns:a16="http://schemas.microsoft.com/office/drawing/2014/main" id="{80670D9C-D0D9-44D5-B3D4-485A8859648D}"/>
              </a:ext>
            </a:extLst>
          </p:cNvPr>
          <p:cNvSpPr txBox="1"/>
          <p:nvPr/>
        </p:nvSpPr>
        <p:spPr>
          <a:xfrm>
            <a:off x="2699296" y="5591004"/>
            <a:ext cx="890610" cy="28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376" tIns="50376" rIns="50376" bIns="50376" anchor="t" anchorCtr="0">
            <a:spAutoFit/>
          </a:bodyPr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defRPr/>
            </a:pPr>
            <a:r>
              <a:rPr lang="ru-RU" sz="1213" kern="0" dirty="0">
                <a:solidFill>
                  <a:srgbClr val="562212"/>
                </a:solidFill>
                <a:latin typeface="Tahoma"/>
                <a:ea typeface="Tahoma"/>
                <a:cs typeface="Tahoma"/>
                <a:sym typeface="Tahoma"/>
              </a:rPr>
              <a:t>Физ. лицо</a:t>
            </a:r>
            <a:endParaRPr sz="1213" kern="0" dirty="0">
              <a:solidFill>
                <a:srgbClr val="56221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9EE365-12ED-B702-84FB-B38012665403}"/>
              </a:ext>
            </a:extLst>
          </p:cNvPr>
          <p:cNvSpPr/>
          <p:nvPr/>
        </p:nvSpPr>
        <p:spPr>
          <a:xfrm>
            <a:off x="2403008" y="410841"/>
            <a:ext cx="6292065" cy="96314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20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программы и конкурсы Фонда содействия развитию малых форм предприятий в </a:t>
            </a:r>
            <a:br>
              <a:rPr lang="ru-RU" sz="20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научно-технической сфере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AFE0AA-BC99-61CF-089E-E2107FDA93B6}"/>
              </a:ext>
            </a:extLst>
          </p:cNvPr>
          <p:cNvSpPr txBox="1"/>
          <p:nvPr/>
        </p:nvSpPr>
        <p:spPr>
          <a:xfrm>
            <a:off x="1169442" y="2339677"/>
            <a:ext cx="6489102" cy="344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62212"/>
                </a:solidFill>
              </a:rPr>
              <a:t>H1. Цифровые технологии</a:t>
            </a:r>
          </a:p>
          <a:p>
            <a:endParaRPr lang="ru-RU" dirty="0">
              <a:solidFill>
                <a:srgbClr val="562212"/>
              </a:solidFill>
            </a:endParaRPr>
          </a:p>
          <a:p>
            <a:r>
              <a:rPr lang="ru-RU" dirty="0">
                <a:solidFill>
                  <a:srgbClr val="562212"/>
                </a:solidFill>
              </a:rPr>
              <a:t>Н2. Медицина и технологии </a:t>
            </a:r>
            <a:r>
              <a:rPr lang="ru-RU" dirty="0" err="1">
                <a:solidFill>
                  <a:srgbClr val="562212"/>
                </a:solidFill>
              </a:rPr>
              <a:t>здоровьесбережения</a:t>
            </a:r>
            <a:endParaRPr lang="ru-RU" dirty="0">
              <a:solidFill>
                <a:srgbClr val="562212"/>
              </a:solidFill>
            </a:endParaRPr>
          </a:p>
          <a:p>
            <a:endParaRPr lang="ru-RU" dirty="0">
              <a:solidFill>
                <a:srgbClr val="562212"/>
              </a:solidFill>
            </a:endParaRPr>
          </a:p>
          <a:p>
            <a:r>
              <a:rPr lang="ru-RU" dirty="0">
                <a:solidFill>
                  <a:srgbClr val="562212"/>
                </a:solidFill>
              </a:rPr>
              <a:t>Н3. Новые материалы и химические технологии</a:t>
            </a:r>
          </a:p>
          <a:p>
            <a:endParaRPr lang="ru-RU" dirty="0">
              <a:solidFill>
                <a:srgbClr val="562212"/>
              </a:solidFill>
            </a:endParaRPr>
          </a:p>
          <a:p>
            <a:r>
              <a:rPr lang="ru-RU" dirty="0">
                <a:solidFill>
                  <a:srgbClr val="562212"/>
                </a:solidFill>
              </a:rPr>
              <a:t>Н4. Новые приборы и интеллектуальные производственные технологии.</a:t>
            </a:r>
          </a:p>
          <a:p>
            <a:endParaRPr lang="ru-RU" dirty="0">
              <a:solidFill>
                <a:srgbClr val="562212"/>
              </a:solidFill>
            </a:endParaRPr>
          </a:p>
          <a:p>
            <a:r>
              <a:rPr lang="ru-RU" dirty="0">
                <a:solidFill>
                  <a:srgbClr val="562212"/>
                </a:solidFill>
              </a:rPr>
              <a:t>Н5. Биотехнологии</a:t>
            </a:r>
          </a:p>
          <a:p>
            <a:endParaRPr lang="ru-RU" dirty="0">
              <a:solidFill>
                <a:srgbClr val="562212"/>
              </a:solidFill>
            </a:endParaRPr>
          </a:p>
          <a:p>
            <a:r>
              <a:rPr lang="ru-RU" dirty="0">
                <a:solidFill>
                  <a:srgbClr val="562212"/>
                </a:solidFill>
              </a:rPr>
              <a:t>Н6. Ресурсосберегающая энергетика 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1F7966-6B52-ED47-48A7-98341350DFBC}"/>
              </a:ext>
            </a:extLst>
          </p:cNvPr>
          <p:cNvSpPr/>
          <p:nvPr/>
        </p:nvSpPr>
        <p:spPr>
          <a:xfrm>
            <a:off x="2164979" y="47687"/>
            <a:ext cx="6292065" cy="96314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ru-RU" sz="20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программы и конкурсы Фонда содействия развитию малых форм предприятий в </a:t>
            </a:r>
            <a:br>
              <a:rPr lang="ru-RU" sz="20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научно-технической сфере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F39C5-15F3-6527-92C5-0370DD3F3B8C}"/>
              </a:ext>
            </a:extLst>
          </p:cNvPr>
          <p:cNvSpPr txBox="1"/>
          <p:nvPr/>
        </p:nvSpPr>
        <p:spPr>
          <a:xfrm>
            <a:off x="881410" y="1490586"/>
            <a:ext cx="89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конкурсе осуществляется по следующим основным направлениям:</a:t>
            </a:r>
          </a:p>
        </p:txBody>
      </p:sp>
    </p:spTree>
    <p:extLst>
      <p:ext uri="{BB962C8B-B14F-4D97-AF65-F5344CB8AC3E}">
        <p14:creationId xmlns:p14="http://schemas.microsoft.com/office/powerpoint/2010/main" val="194909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FBF63C80-4A5B-40E8-ADF2-E6B5B656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2" y="4823226"/>
            <a:ext cx="3034596" cy="267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4F56C3-A754-40DD-8935-CF75070812DF}"/>
              </a:ext>
            </a:extLst>
          </p:cNvPr>
          <p:cNvSpPr txBox="1"/>
          <p:nvPr/>
        </p:nvSpPr>
        <p:spPr>
          <a:xfrm>
            <a:off x="-558750" y="6946214"/>
            <a:ext cx="5015248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562212"/>
                </a:solidFill>
              </a:rPr>
              <a:t>база-знаний.мойбизнес37.рф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C9829D-234C-4C60-855A-D0C7EFE70B6C}"/>
              </a:ext>
            </a:extLst>
          </p:cNvPr>
          <p:cNvSpPr txBox="1"/>
          <p:nvPr/>
        </p:nvSpPr>
        <p:spPr>
          <a:xfrm>
            <a:off x="582992" y="3073159"/>
            <a:ext cx="1277190" cy="29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3" b="1" i="1" dirty="0">
                <a:solidFill>
                  <a:srgbClr val="562212"/>
                </a:solidFill>
              </a:rPr>
              <a:t>online</a:t>
            </a:r>
            <a:r>
              <a:rPr lang="ru-RU" sz="1403" b="1" i="1" dirty="0">
                <a:solidFill>
                  <a:srgbClr val="562212"/>
                </a:solidFill>
              </a:rPr>
              <a:t> 24/7</a:t>
            </a:r>
          </a:p>
        </p:txBody>
      </p:sp>
      <p:pic>
        <p:nvPicPr>
          <p:cNvPr id="14" name="Рисунок 13" descr="Маркер со сплошной заливкой">
            <a:extLst>
              <a:ext uri="{FF2B5EF4-FFF2-40B4-BE49-F238E27FC236}">
                <a16:creationId xmlns:a16="http://schemas.microsoft.com/office/drawing/2014/main" id="{0F4B35E3-73C6-41E9-9E0B-EEB32769C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256740"/>
            <a:ext cx="955193" cy="896142"/>
          </a:xfrm>
          <a:prstGeom prst="rect">
            <a:avLst/>
          </a:prstGeom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id="{512D9845-537C-4AD3-A836-BA32C5FAA2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9642" y="2340193"/>
            <a:ext cx="774362" cy="732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781482-BB03-46E0-A46F-A1A7C6045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688" y="3496654"/>
            <a:ext cx="1486178" cy="763816"/>
          </a:xfrm>
          <a:prstGeom prst="rect">
            <a:avLst/>
          </a:prstGeom>
        </p:spPr>
      </p:pic>
      <p:sp>
        <p:nvSpPr>
          <p:cNvPr id="19" name="CustomShape 7">
            <a:extLst>
              <a:ext uri="{FF2B5EF4-FFF2-40B4-BE49-F238E27FC236}">
                <a16:creationId xmlns:a16="http://schemas.microsoft.com/office/drawing/2014/main" id="{6A759205-CBF6-420C-AAD0-430614797F47}"/>
              </a:ext>
            </a:extLst>
          </p:cNvPr>
          <p:cNvSpPr/>
          <p:nvPr/>
        </p:nvSpPr>
        <p:spPr>
          <a:xfrm>
            <a:off x="3329682" y="1586436"/>
            <a:ext cx="4608512" cy="413764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3C69E-1A33-40D9-A18F-5C059A8797C5}"/>
              </a:ext>
            </a:extLst>
          </p:cNvPr>
          <p:cNvSpPr txBox="1"/>
          <p:nvPr/>
        </p:nvSpPr>
        <p:spPr>
          <a:xfrm>
            <a:off x="4769842" y="1586436"/>
            <a:ext cx="403629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Тестирование: </a:t>
            </a:r>
          </a:p>
        </p:txBody>
      </p:sp>
      <p:sp>
        <p:nvSpPr>
          <p:cNvPr id="23" name="CustomShape 7">
            <a:extLst>
              <a:ext uri="{FF2B5EF4-FFF2-40B4-BE49-F238E27FC236}">
                <a16:creationId xmlns:a16="http://schemas.microsoft.com/office/drawing/2014/main" id="{60633B91-07DA-4FAC-ABD4-BCB35F272E71}"/>
              </a:ext>
            </a:extLst>
          </p:cNvPr>
          <p:cNvSpPr/>
          <p:nvPr/>
        </p:nvSpPr>
        <p:spPr>
          <a:xfrm>
            <a:off x="3250876" y="2828753"/>
            <a:ext cx="4687318" cy="384519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1BA481-F792-4560-9014-1552C4482D17}"/>
              </a:ext>
            </a:extLst>
          </p:cNvPr>
          <p:cNvSpPr txBox="1"/>
          <p:nvPr/>
        </p:nvSpPr>
        <p:spPr>
          <a:xfrm>
            <a:off x="2753618" y="2844532"/>
            <a:ext cx="468731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/>
            <a:r>
              <a:rPr lang="ru-RU" sz="2000" dirty="0">
                <a:solidFill>
                  <a:schemeClr val="bg1"/>
                </a:solidFill>
              </a:rPr>
              <a:t>Ответы на вопросы: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9E8817-0AD2-4F1F-A8F9-CBC902DDDC6A}"/>
              </a:ext>
            </a:extLst>
          </p:cNvPr>
          <p:cNvSpPr txBox="1"/>
          <p:nvPr/>
        </p:nvSpPr>
        <p:spPr>
          <a:xfrm>
            <a:off x="3617714" y="2053859"/>
            <a:ext cx="5892800" cy="32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562212"/>
                </a:solidFill>
              </a:rPr>
              <a:t>на предпринимательские способности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8B0FB2-3589-4454-923D-5146CEB1CEE3}"/>
              </a:ext>
            </a:extLst>
          </p:cNvPr>
          <p:cNvSpPr txBox="1"/>
          <p:nvPr/>
        </p:nvSpPr>
        <p:spPr>
          <a:xfrm>
            <a:off x="3362037" y="3470661"/>
            <a:ext cx="5624944" cy="192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Как зарегистрироваться? Как пользоваться приложением «Мой налог»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Кто вправе применять режим НПД?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Кому запрещено применять режим НПД?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Налоговые ставки и вычеты;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Работа по найму и самозанятость;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Юридические аспекты ведения бизнеса</a:t>
            </a:r>
          </a:p>
          <a:p>
            <a:pPr indent="-250603">
              <a:buFont typeface="Wingdings" panose="05000000000000000000" pitchFamily="2" charset="2"/>
              <a:buChar char="Ø"/>
            </a:pPr>
            <a:endParaRPr lang="ru-RU" sz="1600" b="1" i="1" dirty="0">
              <a:solidFill>
                <a:srgbClr val="562212"/>
              </a:solidFill>
            </a:endParaRPr>
          </a:p>
        </p:txBody>
      </p:sp>
      <p:sp>
        <p:nvSpPr>
          <p:cNvPr id="18" name="TextShape 3">
            <a:extLst>
              <a:ext uri="{FF2B5EF4-FFF2-40B4-BE49-F238E27FC236}">
                <a16:creationId xmlns:a16="http://schemas.microsoft.com/office/drawing/2014/main" id="{BEF17453-6778-CF2E-C190-75925DAA1749}"/>
              </a:ext>
            </a:extLst>
          </p:cNvPr>
          <p:cNvSpPr txBox="1"/>
          <p:nvPr/>
        </p:nvSpPr>
        <p:spPr>
          <a:xfrm>
            <a:off x="739220" y="793669"/>
            <a:ext cx="8980042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</a:t>
            </a:r>
          </a:p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самозанятых:</a:t>
            </a:r>
            <a:endParaRPr lang="en-US" sz="28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72DE63-43B4-EAA9-E8F2-AE6EA7F086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2227" y="61733"/>
            <a:ext cx="5544616" cy="440918"/>
          </a:xfrm>
          <a:prstGeom prst="rect">
            <a:avLst/>
          </a:prstGeom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B1555366-2EAD-53D2-8502-C4FE4BFEE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841" y="44523"/>
            <a:ext cx="6969125" cy="7890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ru-RU" sz="2200" b="1" dirty="0">
                <a:solidFill>
                  <a:srgbClr val="FFFFFF"/>
                </a:solidFill>
              </a:rPr>
              <a:t>Самозанятые. Начало бизнеса.</a:t>
            </a:r>
          </a:p>
          <a:p>
            <a:pPr algn="ctr" hangingPunct="1">
              <a:lnSpc>
                <a:spcPct val="107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ru-RU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51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75F0A3-C63A-7971-8462-5F538B56EBDF}"/>
              </a:ext>
            </a:extLst>
          </p:cNvPr>
          <p:cNvSpPr txBox="1"/>
          <p:nvPr/>
        </p:nvSpPr>
        <p:spPr>
          <a:xfrm>
            <a:off x="2681610" y="1547589"/>
            <a:ext cx="6192688" cy="421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Остались вопросы? </a:t>
            </a:r>
          </a:p>
          <a:p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 Центр «Мой Бизнес»</a:t>
            </a:r>
          </a:p>
          <a:p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Иваново, Шереметевский проспект, дом 85г</a:t>
            </a: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(4932) 66-67-67  </a:t>
            </a:r>
          </a:p>
          <a:p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офис Центр Мой Бизнес</a:t>
            </a:r>
          </a:p>
          <a:p>
            <a:endParaRPr lang="ru-RU" sz="16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Кинешма, ул. Гоголя, д.14</a:t>
            </a:r>
          </a:p>
          <a:p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8 (49331) 2-94-94</a:t>
            </a:r>
          </a:p>
          <a:p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info@moybiznes37.ru</a:t>
            </a:r>
          </a:p>
        </p:txBody>
      </p:sp>
    </p:spTree>
    <p:extLst>
      <p:ext uri="{BB962C8B-B14F-4D97-AF65-F5344CB8AC3E}">
        <p14:creationId xmlns:p14="http://schemas.microsoft.com/office/powerpoint/2010/main" val="285905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D1A34502-D9BB-47D5-AF07-06697DE7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70" y="1931583"/>
            <a:ext cx="4510025" cy="32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Рукопожатие со сплошной заливкой">
            <a:extLst>
              <a:ext uri="{FF2B5EF4-FFF2-40B4-BE49-F238E27FC236}">
                <a16:creationId xmlns:a16="http://schemas.microsoft.com/office/drawing/2014/main" id="{F15497E6-BC0B-488F-8195-0522FDCBF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44564" y="102728"/>
            <a:ext cx="1238938" cy="1142703"/>
          </a:xfrm>
          <a:prstGeom prst="rect">
            <a:avLst/>
          </a:prstGeom>
        </p:spPr>
      </p:pic>
      <p:pic>
        <p:nvPicPr>
          <p:cNvPr id="3" name="Рисунок 2" descr="Часы со сплошной заливкой">
            <a:extLst>
              <a:ext uri="{FF2B5EF4-FFF2-40B4-BE49-F238E27FC236}">
                <a16:creationId xmlns:a16="http://schemas.microsoft.com/office/drawing/2014/main" id="{ADE8B3E0-E6B3-4FBC-91DB-8DA65F07F0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0632" y="6141145"/>
            <a:ext cx="952883" cy="9038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3767D3-FCAF-4F8B-BD81-011C013130AE}"/>
              </a:ext>
            </a:extLst>
          </p:cNvPr>
          <p:cNvSpPr txBox="1"/>
          <p:nvPr/>
        </p:nvSpPr>
        <p:spPr>
          <a:xfrm>
            <a:off x="278422" y="4604953"/>
            <a:ext cx="5814488" cy="1466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Федеральные программы обучения Корпорации МСП: 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«Генерация бизнес идей»;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«Азбука предпринимателя»;</a:t>
            </a:r>
          </a:p>
          <a:p>
            <a:r>
              <a:rPr lang="ru-RU" sz="1600" b="1" i="1" dirty="0">
                <a:solidFill>
                  <a:srgbClr val="562212"/>
                </a:solidFill>
              </a:rPr>
              <a:t> - «Самозанятость : инструкция по применению».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Обучающие программы, аккредитованные МИНЭК</a:t>
            </a:r>
          </a:p>
        </p:txBody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id="{CF82BD32-6512-4FA5-AD83-8B6BF80BC70A}"/>
              </a:ext>
            </a:extLst>
          </p:cNvPr>
          <p:cNvSpPr/>
          <p:nvPr/>
        </p:nvSpPr>
        <p:spPr>
          <a:xfrm>
            <a:off x="620632" y="3788186"/>
            <a:ext cx="4544229" cy="578084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99C5B-0492-4E1C-87AE-BBB5EC715795}"/>
              </a:ext>
            </a:extLst>
          </p:cNvPr>
          <p:cNvSpPr txBox="1"/>
          <p:nvPr/>
        </p:nvSpPr>
        <p:spPr>
          <a:xfrm>
            <a:off x="660358" y="3887244"/>
            <a:ext cx="3925454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Образовательная поддержка </a:t>
            </a:r>
          </a:p>
        </p:txBody>
      </p:sp>
      <p:sp>
        <p:nvSpPr>
          <p:cNvPr id="14" name="TextShape 3">
            <a:extLst>
              <a:ext uri="{FF2B5EF4-FFF2-40B4-BE49-F238E27FC236}">
                <a16:creationId xmlns:a16="http://schemas.microsoft.com/office/drawing/2014/main" id="{1318CFEA-6B88-DE3F-36FB-765664FF970A}"/>
              </a:ext>
            </a:extLst>
          </p:cNvPr>
          <p:cNvSpPr txBox="1"/>
          <p:nvPr/>
        </p:nvSpPr>
        <p:spPr>
          <a:xfrm>
            <a:off x="633933" y="735385"/>
            <a:ext cx="8980042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</a:t>
            </a:r>
          </a:p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самозанятых:</a:t>
            </a:r>
            <a:endParaRPr lang="en-US" sz="28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4966E-BDAB-A9AB-E1AD-07DA2F609FDE}"/>
              </a:ext>
            </a:extLst>
          </p:cNvPr>
          <p:cNvSpPr txBox="1"/>
          <p:nvPr/>
        </p:nvSpPr>
        <p:spPr>
          <a:xfrm>
            <a:off x="449362" y="2089340"/>
            <a:ext cx="5624944" cy="1488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Курс «Как стать самозанятым»;</a:t>
            </a:r>
          </a:p>
          <a:p>
            <a:pPr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Записи вебинаров для самозанятых:</a:t>
            </a:r>
          </a:p>
          <a:p>
            <a:pPr indent="-300723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Как самозанятым продвигать свои товары и услуги через соцсети;</a:t>
            </a:r>
          </a:p>
          <a:p>
            <a:pPr indent="-300723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Статус самозанятый - что нужно знать</a:t>
            </a:r>
          </a:p>
          <a:p>
            <a:endParaRPr lang="ru-RU" sz="1754" i="1" dirty="0"/>
          </a:p>
        </p:txBody>
      </p:sp>
      <p:sp>
        <p:nvSpPr>
          <p:cNvPr id="19" name="CustomShape 7">
            <a:extLst>
              <a:ext uri="{FF2B5EF4-FFF2-40B4-BE49-F238E27FC236}">
                <a16:creationId xmlns:a16="http://schemas.microsoft.com/office/drawing/2014/main" id="{5127611E-12FE-4474-E2BB-35199D156A82}"/>
              </a:ext>
            </a:extLst>
          </p:cNvPr>
          <p:cNvSpPr/>
          <p:nvPr/>
        </p:nvSpPr>
        <p:spPr>
          <a:xfrm>
            <a:off x="706362" y="1547021"/>
            <a:ext cx="4639544" cy="37856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878DF-FAD6-7513-2B89-B02733902BEB}"/>
              </a:ext>
            </a:extLst>
          </p:cNvPr>
          <p:cNvSpPr txBox="1"/>
          <p:nvPr/>
        </p:nvSpPr>
        <p:spPr>
          <a:xfrm>
            <a:off x="811477" y="1537866"/>
            <a:ext cx="362321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Дистанционное обучение:</a:t>
            </a:r>
          </a:p>
        </p:txBody>
      </p:sp>
    </p:spTree>
    <p:extLst>
      <p:ext uri="{BB962C8B-B14F-4D97-AF65-F5344CB8AC3E}">
        <p14:creationId xmlns:p14="http://schemas.microsoft.com/office/powerpoint/2010/main" val="290635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13767D3-FCAF-4F8B-BD81-011C013130AE}"/>
              </a:ext>
            </a:extLst>
          </p:cNvPr>
          <p:cNvSpPr txBox="1"/>
          <p:nvPr/>
        </p:nvSpPr>
        <p:spPr>
          <a:xfrm>
            <a:off x="449362" y="2373749"/>
            <a:ext cx="5856749" cy="10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Упаковка соцсетей;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Создание фирменного стиля;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Создание фото-видео контента;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Настройка таргетированной рекламы.</a:t>
            </a:r>
          </a:p>
        </p:txBody>
      </p:sp>
      <p:sp>
        <p:nvSpPr>
          <p:cNvPr id="13" name="CustomShape 7">
            <a:extLst>
              <a:ext uri="{FF2B5EF4-FFF2-40B4-BE49-F238E27FC236}">
                <a16:creationId xmlns:a16="http://schemas.microsoft.com/office/drawing/2014/main" id="{F9DB9DF0-1363-4BAB-A58A-18444111FFEC}"/>
              </a:ext>
            </a:extLst>
          </p:cNvPr>
          <p:cNvSpPr/>
          <p:nvPr/>
        </p:nvSpPr>
        <p:spPr>
          <a:xfrm>
            <a:off x="233338" y="1814000"/>
            <a:ext cx="7560983" cy="49935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C47EDE-23B5-46AF-9886-566293371456}"/>
              </a:ext>
            </a:extLst>
          </p:cNvPr>
          <p:cNvSpPr txBox="1"/>
          <p:nvPr/>
        </p:nvSpPr>
        <p:spPr>
          <a:xfrm>
            <a:off x="305346" y="1874394"/>
            <a:ext cx="6984776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Брендирование и продвижение в социальных сетях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FD54BE1-8254-4523-8672-55209746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33" y="4667759"/>
            <a:ext cx="3988544" cy="24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Shape 3">
            <a:extLst>
              <a:ext uri="{FF2B5EF4-FFF2-40B4-BE49-F238E27FC236}">
                <a16:creationId xmlns:a16="http://schemas.microsoft.com/office/drawing/2014/main" id="{75C6683F-FB91-7769-1D37-F2FDBC303CB7}"/>
              </a:ext>
            </a:extLst>
          </p:cNvPr>
          <p:cNvSpPr txBox="1"/>
          <p:nvPr/>
        </p:nvSpPr>
        <p:spPr>
          <a:xfrm>
            <a:off x="752486" y="735829"/>
            <a:ext cx="8980042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</a:t>
            </a:r>
          </a:p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самозанятых:</a:t>
            </a:r>
            <a:endParaRPr lang="en-US" sz="28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stomShape 7">
            <a:extLst>
              <a:ext uri="{FF2B5EF4-FFF2-40B4-BE49-F238E27FC236}">
                <a16:creationId xmlns:a16="http://schemas.microsoft.com/office/drawing/2014/main" id="{71A75BC4-BBF9-8E69-303D-4E2D90FD2BE9}"/>
              </a:ext>
            </a:extLst>
          </p:cNvPr>
          <p:cNvSpPr/>
          <p:nvPr/>
        </p:nvSpPr>
        <p:spPr>
          <a:xfrm>
            <a:off x="161330" y="3628803"/>
            <a:ext cx="7560983" cy="49935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3F16C4D-C752-4B3D-218D-2EAE80445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664" y="3701145"/>
            <a:ext cx="6396360" cy="3546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85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профильных специалистов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57D034-3E22-0583-6AB7-D83DB218E8B7}"/>
              </a:ext>
            </a:extLst>
          </p:cNvPr>
          <p:cNvSpPr txBox="1"/>
          <p:nvPr/>
        </p:nvSpPr>
        <p:spPr>
          <a:xfrm>
            <a:off x="225350" y="4345379"/>
            <a:ext cx="5856749" cy="77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Консультации юриста;</a:t>
            </a:r>
          </a:p>
          <a:p>
            <a:pPr marL="250603" indent="-250603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562212"/>
                </a:solidFill>
              </a:rPr>
              <a:t>Консультации бухгалтера по началу ведения предпринимательской деятельности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01F1CC-1934-A3E6-3E00-1E23E2330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18" y="5173172"/>
            <a:ext cx="1146147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6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7">
            <a:extLst>
              <a:ext uri="{FF2B5EF4-FFF2-40B4-BE49-F238E27FC236}">
                <a16:creationId xmlns:a16="http://schemas.microsoft.com/office/drawing/2014/main" id="{009F04B5-5117-63DE-0AA5-10D099781416}"/>
              </a:ext>
            </a:extLst>
          </p:cNvPr>
          <p:cNvSpPr/>
          <p:nvPr/>
        </p:nvSpPr>
        <p:spPr>
          <a:xfrm>
            <a:off x="1169443" y="1756921"/>
            <a:ext cx="8428530" cy="499355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41450" y="1837082"/>
            <a:ext cx="8208912" cy="3546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85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Содействие в популяризации продукции и услуг СМСП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6613" y="363538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704849" y="2673354"/>
            <a:ext cx="9091613" cy="398463"/>
            <a:chOff x="444" y="1684"/>
            <a:chExt cx="5727" cy="251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444" y="1684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1</a:t>
              </a:r>
              <a:r>
                <a:rPr lang="ru-RU" sz="1600" dirty="0">
                  <a:solidFill>
                    <a:srgbClr val="ED53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Информационная компания на радиостанциях Ивановской области;</a:t>
              </a:r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681034" y="3288542"/>
            <a:ext cx="9091613" cy="398463"/>
            <a:chOff x="443" y="2485"/>
            <a:chExt cx="5727" cy="251"/>
          </a:xfrm>
        </p:grpSpPr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443" y="2485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en-US" sz="2000" dirty="0">
                  <a:solidFill>
                    <a:srgbClr val="ED5338"/>
                  </a:solidFill>
                  <a:latin typeface="Arial Black" pitchFamily="32" charset="0"/>
                </a:rPr>
                <a:t>2</a:t>
              </a: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Обучение ведению ВК + таргетированная реклама;</a:t>
              </a:r>
            </a:p>
          </p:txBody>
        </p:sp>
      </p:grpSp>
      <p:sp>
        <p:nvSpPr>
          <p:cNvPr id="20" name="TextShape 3">
            <a:extLst>
              <a:ext uri="{FF2B5EF4-FFF2-40B4-BE49-F238E27FC236}">
                <a16:creationId xmlns:a16="http://schemas.microsoft.com/office/drawing/2014/main" id="{F0F57D53-A970-3403-C897-A4342F0A2321}"/>
              </a:ext>
            </a:extLst>
          </p:cNvPr>
          <p:cNvSpPr txBox="1"/>
          <p:nvPr/>
        </p:nvSpPr>
        <p:spPr>
          <a:xfrm>
            <a:off x="704734" y="753721"/>
            <a:ext cx="9282344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СМСП </a:t>
            </a:r>
          </a:p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меньше 1 года:</a:t>
            </a:r>
            <a:endParaRPr lang="en-US" sz="28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38429DB-95F6-C13D-5A4E-9E8A25BC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16" y="5219997"/>
            <a:ext cx="3655265" cy="21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6">
            <a:extLst>
              <a:ext uri="{FF2B5EF4-FFF2-40B4-BE49-F238E27FC236}">
                <a16:creationId xmlns:a16="http://schemas.microsoft.com/office/drawing/2014/main" id="{E3AD0ECB-A607-1303-7F11-68B2C48D660D}"/>
              </a:ext>
            </a:extLst>
          </p:cNvPr>
          <p:cNvGrpSpPr>
            <a:grpSpLocks/>
          </p:cNvGrpSpPr>
          <p:nvPr/>
        </p:nvGrpSpPr>
        <p:grpSpPr bwMode="auto">
          <a:xfrm>
            <a:off x="681033" y="3854544"/>
            <a:ext cx="9091613" cy="398463"/>
            <a:chOff x="443" y="2485"/>
            <a:chExt cx="5727" cy="251"/>
          </a:xfrm>
        </p:grpSpPr>
        <p:sp>
          <p:nvSpPr>
            <p:cNvPr id="12" name="Rectangle 17">
              <a:extLst>
                <a:ext uri="{FF2B5EF4-FFF2-40B4-BE49-F238E27FC236}">
                  <a16:creationId xmlns:a16="http://schemas.microsoft.com/office/drawing/2014/main" id="{04110394-3291-5FE2-D00E-52C6925A5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2485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3.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Консультации профильных специалистов;</a:t>
              </a: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C0998482-E013-D08E-C745-5CC6785E9182}"/>
              </a:ext>
            </a:extLst>
          </p:cNvPr>
          <p:cNvGrpSpPr>
            <a:grpSpLocks/>
          </p:cNvGrpSpPr>
          <p:nvPr/>
        </p:nvGrpSpPr>
        <p:grpSpPr bwMode="auto">
          <a:xfrm>
            <a:off x="681032" y="4487859"/>
            <a:ext cx="9091613" cy="644526"/>
            <a:chOff x="443" y="2485"/>
            <a:chExt cx="5727" cy="406"/>
          </a:xfrm>
        </p:grpSpPr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D9D23B7E-D00A-49DB-8691-4AE87B583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2485"/>
              <a:ext cx="5727" cy="406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4.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программы и семинары (</a:t>
              </a:r>
              <a:r>
                <a:rPr lang="ru-RU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вебминары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): сертификация и лицензирование, школа предпринимательства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956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7">
            <a:extLst>
              <a:ext uri="{FF2B5EF4-FFF2-40B4-BE49-F238E27FC236}">
                <a16:creationId xmlns:a16="http://schemas.microsoft.com/office/drawing/2014/main" id="{009F04B5-5117-63DE-0AA5-10D099781416}"/>
              </a:ext>
            </a:extLst>
          </p:cNvPr>
          <p:cNvSpPr/>
          <p:nvPr/>
        </p:nvSpPr>
        <p:spPr>
          <a:xfrm>
            <a:off x="1853518" y="824454"/>
            <a:ext cx="6984776" cy="399668"/>
          </a:xfrm>
          <a:prstGeom prst="round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41450" y="846953"/>
            <a:ext cx="8208912" cy="35466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85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предоставления комплексных услуг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6613" y="363538"/>
            <a:ext cx="552450" cy="117475"/>
          </a:xfrm>
          <a:prstGeom prst="rect">
            <a:avLst/>
          </a:prstGeom>
          <a:solidFill>
            <a:srgbClr val="ED5338"/>
          </a:solidFill>
          <a:ln w="1260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621266" y="1308199"/>
            <a:ext cx="9091613" cy="371514"/>
            <a:chOff x="443" y="1361"/>
            <a:chExt cx="5727" cy="251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443" y="1361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1.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Продвижение в Интернете</a:t>
              </a:r>
            </a:p>
          </p:txBody>
        </p:sp>
      </p:grpSp>
      <p:sp>
        <p:nvSpPr>
          <p:cNvPr id="20" name="TextShape 3">
            <a:extLst>
              <a:ext uri="{FF2B5EF4-FFF2-40B4-BE49-F238E27FC236}">
                <a16:creationId xmlns:a16="http://schemas.microsoft.com/office/drawing/2014/main" id="{F0F57D53-A970-3403-C897-A4342F0A2321}"/>
              </a:ext>
            </a:extLst>
          </p:cNvPr>
          <p:cNvSpPr txBox="1"/>
          <p:nvPr/>
        </p:nvSpPr>
        <p:spPr>
          <a:xfrm>
            <a:off x="698825" y="412835"/>
            <a:ext cx="9552377" cy="5294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Меры поддержки для СМСП больше 1 года:</a:t>
            </a:r>
            <a:endParaRPr lang="en-US" sz="2800" b="1" spc="-1" dirty="0">
              <a:solidFill>
                <a:srgbClr val="56221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27F0D849-F865-4BE0-58B7-7CD0C0FC78A1}"/>
              </a:ext>
            </a:extLst>
          </p:cNvPr>
          <p:cNvGrpSpPr>
            <a:grpSpLocks/>
          </p:cNvGrpSpPr>
          <p:nvPr/>
        </p:nvGrpSpPr>
        <p:grpSpPr bwMode="auto">
          <a:xfrm>
            <a:off x="621409" y="4844557"/>
            <a:ext cx="9091613" cy="398463"/>
            <a:chOff x="351" y="1799"/>
            <a:chExt cx="5727" cy="251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D03CDD65-1108-6E14-445C-877713B4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1799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4.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Информационная компания на радиостанциях Ивановской области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187C70-E98B-D2BC-BEA0-027A3978FE4E}"/>
              </a:ext>
            </a:extLst>
          </p:cNvPr>
          <p:cNvSpPr txBox="1"/>
          <p:nvPr/>
        </p:nvSpPr>
        <p:spPr>
          <a:xfrm>
            <a:off x="686497" y="1635740"/>
            <a:ext cx="6893501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азработка и адаптация интернет-магазина;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настройка и ведение контекстной рекламы;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ЕО оптимизация сайта;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екламная компания в</a:t>
            </a:r>
            <a:r>
              <a:rPr lang="ru-RU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сети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Bidvol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A3287964-C040-29CC-DC2E-D927674A5999}"/>
              </a:ext>
            </a:extLst>
          </p:cNvPr>
          <p:cNvGrpSpPr>
            <a:grpSpLocks/>
          </p:cNvGrpSpPr>
          <p:nvPr/>
        </p:nvGrpSpPr>
        <p:grpSpPr bwMode="auto">
          <a:xfrm>
            <a:off x="675319" y="2529016"/>
            <a:ext cx="9091613" cy="398463"/>
            <a:chOff x="460" y="1476"/>
            <a:chExt cx="5727" cy="251"/>
          </a:xfrm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2E9A3F0B-6FD7-C780-CC51-021E09CBB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" y="1476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2.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Продвижение в социальных сетях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802D83-15CE-3489-486D-A0065F669487}"/>
              </a:ext>
            </a:extLst>
          </p:cNvPr>
          <p:cNvSpPr txBox="1"/>
          <p:nvPr/>
        </p:nvSpPr>
        <p:spPr>
          <a:xfrm>
            <a:off x="675160" y="2921457"/>
            <a:ext cx="8189647" cy="693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настройка и ведение таргетированной рекламы в социальных сетях;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созданию и ведению группы в социальной сети;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ведению социальных сетей + таргетированная реклама</a:t>
            </a:r>
            <a:endParaRPr lang="ru-RU" sz="14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E1E94555-849E-59DD-F714-8AB8DABC387D}"/>
              </a:ext>
            </a:extLst>
          </p:cNvPr>
          <p:cNvGrpSpPr>
            <a:grpSpLocks/>
          </p:cNvGrpSpPr>
          <p:nvPr/>
        </p:nvGrpSpPr>
        <p:grpSpPr bwMode="auto">
          <a:xfrm>
            <a:off x="621223" y="3605901"/>
            <a:ext cx="9091613" cy="398463"/>
            <a:chOff x="393" y="918"/>
            <a:chExt cx="5727" cy="251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44C07B81-4ABD-4B78-FE7C-DEE20BF34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918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3.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Обучение основам бережливого производства</a:t>
              </a:r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id="{65C13B9F-6FDD-B25B-529B-0AAF90CC79C9}"/>
              </a:ext>
            </a:extLst>
          </p:cNvPr>
          <p:cNvGrpSpPr>
            <a:grpSpLocks/>
          </p:cNvGrpSpPr>
          <p:nvPr/>
        </p:nvGrpSpPr>
        <p:grpSpPr bwMode="auto">
          <a:xfrm>
            <a:off x="618250" y="5724663"/>
            <a:ext cx="9091613" cy="398463"/>
            <a:chOff x="357" y="1785"/>
            <a:chExt cx="5727" cy="251"/>
          </a:xfrm>
        </p:grpSpPr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4CC771B4-A644-2CA2-397A-CAD79DFD0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1785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5.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Продвижение отраслевых СМСП (Форум «Спецодежда»)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0A2C27-C387-3F0C-0924-E125E504C502}"/>
              </a:ext>
            </a:extLst>
          </p:cNvPr>
          <p:cNvSpPr txBox="1"/>
          <p:nvPr/>
        </p:nvSpPr>
        <p:spPr>
          <a:xfrm>
            <a:off x="634706" y="3959833"/>
            <a:ext cx="9278939" cy="89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еоретические основы системы Бережливого производства (онлайн);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деловая игра «Фабрика Процессов» (очно);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Тренинги: Реализация проекта по улучшению, Картирование, Производственный анализ,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5C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, Стандартизированная работа (очно)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293274-926D-208A-CD14-1CABFD39E705}"/>
              </a:ext>
            </a:extLst>
          </p:cNvPr>
          <p:cNvSpPr txBox="1"/>
          <p:nvPr/>
        </p:nvSpPr>
        <p:spPr>
          <a:xfrm>
            <a:off x="649897" y="5260948"/>
            <a:ext cx="9278939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Запись радиоролика;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Трансляция на выбранных радиостанциях;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C733D6-F291-1487-F30F-0C7A2ED45145}"/>
              </a:ext>
            </a:extLst>
          </p:cNvPr>
          <p:cNvSpPr txBox="1"/>
          <p:nvPr/>
        </p:nvSpPr>
        <p:spPr>
          <a:xfrm>
            <a:off x="706436" y="6105662"/>
            <a:ext cx="9278939" cy="493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частие в </a:t>
            </a:r>
            <a:r>
              <a:rPr lang="ru-RU" sz="14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выставочно</a:t>
            </a:r>
            <a:r>
              <a:rPr lang="ru-RU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-ярмарочном мероприятии;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участие в форуме «Спецодежда»: нетворкинг</a:t>
            </a:r>
          </a:p>
        </p:txBody>
      </p:sp>
      <p:grpSp>
        <p:nvGrpSpPr>
          <p:cNvPr id="27" name="Group 3">
            <a:extLst>
              <a:ext uri="{FF2B5EF4-FFF2-40B4-BE49-F238E27FC236}">
                <a16:creationId xmlns:a16="http://schemas.microsoft.com/office/drawing/2014/main" id="{710FA949-E878-47CE-E377-25256151C918}"/>
              </a:ext>
            </a:extLst>
          </p:cNvPr>
          <p:cNvGrpSpPr>
            <a:grpSpLocks/>
          </p:cNvGrpSpPr>
          <p:nvPr/>
        </p:nvGrpSpPr>
        <p:grpSpPr bwMode="auto">
          <a:xfrm>
            <a:off x="618831" y="6632771"/>
            <a:ext cx="9091613" cy="398463"/>
            <a:chOff x="347" y="1778"/>
            <a:chExt cx="5727" cy="251"/>
          </a:xfrm>
        </p:grpSpPr>
        <p:sp>
          <p:nvSpPr>
            <p:cNvPr id="28" name="Rectangle 4">
              <a:extLst>
                <a:ext uri="{FF2B5EF4-FFF2-40B4-BE49-F238E27FC236}">
                  <a16:creationId xmlns:a16="http://schemas.microsoft.com/office/drawing/2014/main" id="{960BF210-3191-51FA-F896-C54ACC686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1778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dirty="0">
                  <a:solidFill>
                    <a:srgbClr val="ED5338"/>
                  </a:solidFill>
                  <a:latin typeface="Arial Black" pitchFamily="32" charset="0"/>
                </a:rPr>
                <a:t>6. 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программы и семинары (</a:t>
              </a:r>
              <a:r>
                <a:rPr lang="ru-RU" sz="1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вебминары</a:t>
              </a:r>
              <a:r>
                <a:rPr lang="ru-RU" sz="1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559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/>
        </p:nvSpPr>
        <p:spPr>
          <a:xfrm>
            <a:off x="3830118" y="1227500"/>
            <a:ext cx="433513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37" rIns="0" bIns="0" anchor="t" anchorCtr="0">
            <a:spAutoFit/>
          </a:bodyPr>
          <a:lstStyle/>
          <a:p>
            <a:pPr marL="11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26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BBD25421-AC4E-4136-988A-994DC22600A3}"/>
              </a:ext>
            </a:extLst>
          </p:cNvPr>
          <p:cNvGrpSpPr/>
          <p:nvPr/>
        </p:nvGrpSpPr>
        <p:grpSpPr>
          <a:xfrm>
            <a:off x="1781436" y="1585372"/>
            <a:ext cx="7846108" cy="4388930"/>
            <a:chOff x="288666" y="1423871"/>
            <a:chExt cx="5797468" cy="5724971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C3F0220-40EF-4AD5-B9DE-4EAC38A3AAC1}"/>
                </a:ext>
              </a:extLst>
            </p:cNvPr>
            <p:cNvSpPr/>
            <p:nvPr/>
          </p:nvSpPr>
          <p:spPr>
            <a:xfrm>
              <a:off x="288666" y="1423871"/>
              <a:ext cx="5797468" cy="5724971"/>
            </a:xfrm>
            <a:prstGeom prst="roundRect">
              <a:avLst/>
            </a:pr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958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EE0E28DA-7260-43BE-AA0C-9D1077A445E4}"/>
                </a:ext>
              </a:extLst>
            </p:cNvPr>
            <p:cNvSpPr/>
            <p:nvPr/>
          </p:nvSpPr>
          <p:spPr>
            <a:xfrm>
              <a:off x="460953" y="1705123"/>
              <a:ext cx="5508345" cy="51624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58" dirty="0"/>
            </a:p>
          </p:txBody>
        </p:sp>
      </p:grpSp>
      <p:sp>
        <p:nvSpPr>
          <p:cNvPr id="17" name="Google Shape;92;p7">
            <a:extLst>
              <a:ext uri="{FF2B5EF4-FFF2-40B4-BE49-F238E27FC236}">
                <a16:creationId xmlns:a16="http://schemas.microsoft.com/office/drawing/2014/main" id="{7EDAADCB-3C39-4AEA-AA47-7DB52E016EB8}"/>
              </a:ext>
            </a:extLst>
          </p:cNvPr>
          <p:cNvSpPr txBox="1"/>
          <p:nvPr/>
        </p:nvSpPr>
        <p:spPr>
          <a:xfrm>
            <a:off x="2401892" y="1883242"/>
            <a:ext cx="7397486" cy="407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spAutoFit/>
          </a:bodyPr>
          <a:lstStyle/>
          <a:p>
            <a:pPr marL="400964" indent="-289585"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 на маркетплейсы (</a:t>
            </a:r>
            <a:r>
              <a:rPr lang="ru-RU" sz="1754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Wildberries</a:t>
            </a: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4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4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Яндекс.Маркет</a:t>
            </a: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4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СберМегаМаркет</a:t>
            </a: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54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KazanExpress</a:t>
            </a: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61982" indent="-250603"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региональные чаты по </a:t>
            </a:r>
            <a:r>
              <a:rPr lang="ru-RU" sz="1754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Wildberries</a:t>
            </a: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754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целью оперативного получения ответов на возникающие вопросы у предпринимателей</a:t>
            </a:r>
          </a:p>
          <a:p>
            <a:pPr marL="361982" indent="-250603"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продукции, получение протокола испытаний продукции (создан чат по вопросам сертификации)</a:t>
            </a:r>
          </a:p>
          <a:p>
            <a:pPr marL="400964" indent="-289585"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товарного знака, регистрация патентов (изобретение, полезная модель, промышленный образец)</a:t>
            </a:r>
          </a:p>
          <a:p>
            <a:pPr marL="361982" indent="-250603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 модернизации предприятий</a:t>
            </a:r>
          </a:p>
          <a:p>
            <a:pPr marL="361982" indent="-250603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бизнес-планов</a:t>
            </a:r>
          </a:p>
          <a:p>
            <a:pPr marL="361982" indent="-250603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биржа </a:t>
            </a:r>
            <a:r>
              <a:rPr lang="ru-RU" sz="1754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субконтрактации</a:t>
            </a: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(для швейных предприятий)</a:t>
            </a:r>
          </a:p>
          <a:p>
            <a:pPr marL="361982" indent="-250603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r>
              <a:rPr lang="ru-RU" sz="1754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биржа товаров и заказов (для швейных и иных предприятий) действует с 29.03.2022</a:t>
            </a:r>
          </a:p>
          <a:p>
            <a:pPr marL="361982" indent="-250603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endParaRPr lang="ru-RU" sz="140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964" indent="-289585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600"/>
              <a:buFont typeface="Arial" panose="020B0604020202020204" pitchFamily="34" charset="0"/>
              <a:buChar char="•"/>
            </a:pPr>
            <a:endParaRPr lang="ru-RU" sz="140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EEE5350-D1DC-426D-8797-9E4F7871AAB2}"/>
              </a:ext>
            </a:extLst>
          </p:cNvPr>
          <p:cNvSpPr/>
          <p:nvPr/>
        </p:nvSpPr>
        <p:spPr>
          <a:xfrm>
            <a:off x="186573" y="1394477"/>
            <a:ext cx="1423029" cy="4161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 ВБ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0816497-EA50-4EDB-9FE6-F70FD7ECFD0C}"/>
              </a:ext>
            </a:extLst>
          </p:cNvPr>
          <p:cNvSpPr/>
          <p:nvPr/>
        </p:nvSpPr>
        <p:spPr>
          <a:xfrm>
            <a:off x="167800" y="3335291"/>
            <a:ext cx="1423029" cy="3022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 </a:t>
            </a:r>
            <a:r>
              <a:rPr lang="ru-RU" sz="1579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445D5-2335-46A4-8BB0-333909804F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8" t="5348" r="8273" b="7975"/>
          <a:stretch/>
        </p:blipFill>
        <p:spPr>
          <a:xfrm>
            <a:off x="329250" y="3922172"/>
            <a:ext cx="1152000" cy="11781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E52934-6645-4D44-80B6-39D3033AD2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03" r="4071" b="9091"/>
          <a:stretch/>
        </p:blipFill>
        <p:spPr>
          <a:xfrm>
            <a:off x="192005" y="5987777"/>
            <a:ext cx="1374618" cy="1152000"/>
          </a:xfrm>
          <a:prstGeom prst="rect">
            <a:avLst/>
          </a:prstGeom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36E48F2-A2FD-4C20-A047-8B2CA5BCADEC}"/>
              </a:ext>
            </a:extLst>
          </p:cNvPr>
          <p:cNvSpPr/>
          <p:nvPr/>
        </p:nvSpPr>
        <p:spPr>
          <a:xfrm>
            <a:off x="158924" y="5279322"/>
            <a:ext cx="1530140" cy="5244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3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Чат Сертификация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ECEB66-3104-2BE2-3ACB-5F44DCDC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14" y="1957873"/>
            <a:ext cx="1152000" cy="117942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661333-B0D0-546F-1FB0-B74455D9CFE2}"/>
              </a:ext>
            </a:extLst>
          </p:cNvPr>
          <p:cNvSpPr/>
          <p:nvPr/>
        </p:nvSpPr>
        <p:spPr>
          <a:xfrm>
            <a:off x="1609602" y="684139"/>
            <a:ext cx="8017942" cy="58671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центра для производственных компаний СМСП </a:t>
            </a:r>
          </a:p>
        </p:txBody>
      </p:sp>
    </p:spTree>
    <p:extLst>
      <p:ext uri="{BB962C8B-B14F-4D97-AF65-F5344CB8AC3E}">
        <p14:creationId xmlns:p14="http://schemas.microsoft.com/office/powerpoint/2010/main" val="227324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7AB5F770-27FE-4E5E-8C3E-30FF59C2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" y="3260869"/>
            <a:ext cx="4031105" cy="379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362E030E-3D78-4524-B8CA-35096DEB6166}"/>
              </a:ext>
            </a:extLst>
          </p:cNvPr>
          <p:cNvSpPr/>
          <p:nvPr/>
        </p:nvSpPr>
        <p:spPr>
          <a:xfrm>
            <a:off x="839707" y="610949"/>
            <a:ext cx="8229814" cy="8237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spc="-1" dirty="0">
                <a:solidFill>
                  <a:srgbClr val="562212"/>
                </a:solidFill>
                <a:latin typeface="Arial Black"/>
              </a:rPr>
              <a:t>Меры поддержки для Социального предпринимательства</a:t>
            </a:r>
            <a:endParaRPr lang="ru-RU" sz="2800" strike="noStrike" spc="-1" dirty="0">
              <a:latin typeface="Arial"/>
            </a:endParaRPr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id="{A40B2A00-9027-4B11-8617-DD5424EF5CE7}"/>
              </a:ext>
            </a:extLst>
          </p:cNvPr>
          <p:cNvGrpSpPr/>
          <p:nvPr/>
        </p:nvGrpSpPr>
        <p:grpSpPr>
          <a:xfrm>
            <a:off x="593378" y="1718092"/>
            <a:ext cx="9853353" cy="1289330"/>
            <a:chOff x="722919" y="-2414572"/>
            <a:chExt cx="6676340" cy="6110527"/>
          </a:xfrm>
        </p:grpSpPr>
        <p:grpSp>
          <p:nvGrpSpPr>
            <p:cNvPr id="35" name="Group 30">
              <a:extLst>
                <a:ext uri="{FF2B5EF4-FFF2-40B4-BE49-F238E27FC236}">
                  <a16:creationId xmlns:a16="http://schemas.microsoft.com/office/drawing/2014/main" id="{F5D29611-F881-4E81-BDF0-24BB0DEDB787}"/>
                </a:ext>
              </a:extLst>
            </p:cNvPr>
            <p:cNvGrpSpPr/>
            <p:nvPr/>
          </p:nvGrpSpPr>
          <p:grpSpPr>
            <a:xfrm>
              <a:off x="722919" y="-2136787"/>
              <a:ext cx="6584092" cy="5590725"/>
              <a:chOff x="722919" y="-2136787"/>
              <a:chExt cx="6584092" cy="5590725"/>
            </a:xfrm>
          </p:grpSpPr>
          <p:sp>
            <p:nvSpPr>
              <p:cNvPr id="37" name="CustomShape 31">
                <a:extLst>
                  <a:ext uri="{FF2B5EF4-FFF2-40B4-BE49-F238E27FC236}">
                    <a16:creationId xmlns:a16="http://schemas.microsoft.com/office/drawing/2014/main" id="{003C312F-4B81-495F-B050-EED218D9FD74}"/>
                  </a:ext>
                </a:extLst>
              </p:cNvPr>
              <p:cNvSpPr/>
              <p:nvPr/>
            </p:nvSpPr>
            <p:spPr>
              <a:xfrm>
                <a:off x="730223" y="-2101020"/>
                <a:ext cx="6576788" cy="5554958"/>
              </a:xfrm>
              <a:prstGeom prst="round2Same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CustomShape 32">
                <a:extLst>
                  <a:ext uri="{FF2B5EF4-FFF2-40B4-BE49-F238E27FC236}">
                    <a16:creationId xmlns:a16="http://schemas.microsoft.com/office/drawing/2014/main" id="{97329DBE-E46E-4926-BD01-E6EC9291B405}"/>
                  </a:ext>
                </a:extLst>
              </p:cNvPr>
              <p:cNvSpPr/>
              <p:nvPr/>
            </p:nvSpPr>
            <p:spPr>
              <a:xfrm>
                <a:off x="722919" y="-2136787"/>
                <a:ext cx="400181" cy="5554958"/>
              </a:xfrm>
              <a:prstGeom prst="round1Rect">
                <a:avLst>
                  <a:gd name="adj" fmla="val 16667"/>
                </a:avLst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6" name="CustomShape 34">
              <a:extLst>
                <a:ext uri="{FF2B5EF4-FFF2-40B4-BE49-F238E27FC236}">
                  <a16:creationId xmlns:a16="http://schemas.microsoft.com/office/drawing/2014/main" id="{71578E3E-F401-4655-9641-232BC96153E5}"/>
                </a:ext>
              </a:extLst>
            </p:cNvPr>
            <p:cNvSpPr/>
            <p:nvPr/>
          </p:nvSpPr>
          <p:spPr>
            <a:xfrm>
              <a:off x="1151213" y="-2414572"/>
              <a:ext cx="6248046" cy="611052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r>
                <a:rPr lang="ru-RU" sz="16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«Мой бизнес» оказывает поддержку социально-ориентированным предприятиям региона. Наша цель — создание благоприятных условий для развития социального предпринимательства</a:t>
              </a:r>
              <a:br>
                <a:rPr lang="ru-RU" sz="16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Ивановской области.</a:t>
              </a:r>
            </a:p>
          </p:txBody>
        </p:sp>
      </p:grpSp>
      <p:sp>
        <p:nvSpPr>
          <p:cNvPr id="98" name="CustomShape 33">
            <a:extLst>
              <a:ext uri="{FF2B5EF4-FFF2-40B4-BE49-F238E27FC236}">
                <a16:creationId xmlns:a16="http://schemas.microsoft.com/office/drawing/2014/main" id="{D32BF59E-2FA4-4215-9AB1-EF1BE1428D5D}"/>
              </a:ext>
            </a:extLst>
          </p:cNvPr>
          <p:cNvSpPr/>
          <p:nvPr/>
        </p:nvSpPr>
        <p:spPr>
          <a:xfrm>
            <a:off x="882424" y="2587226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04" name="CustomShape 33">
            <a:extLst>
              <a:ext uri="{FF2B5EF4-FFF2-40B4-BE49-F238E27FC236}">
                <a16:creationId xmlns:a16="http://schemas.microsoft.com/office/drawing/2014/main" id="{CAB0426A-DDFC-41B6-8BF8-2DD4BEB9F55B}"/>
              </a:ext>
            </a:extLst>
          </p:cNvPr>
          <p:cNvSpPr/>
          <p:nvPr/>
        </p:nvSpPr>
        <p:spPr>
          <a:xfrm>
            <a:off x="709086" y="4041356"/>
            <a:ext cx="204535" cy="283241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9AD0D1A-5BE6-444C-9F07-F5710AD3B069}"/>
              </a:ext>
            </a:extLst>
          </p:cNvPr>
          <p:cNvSpPr txBox="1"/>
          <p:nvPr/>
        </p:nvSpPr>
        <p:spPr>
          <a:xfrm>
            <a:off x="4047855" y="4434645"/>
            <a:ext cx="6271564" cy="209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консультационная поддержка по вопросам вступления в реестр социальных предприятий и дальнейшего участия в конкурсном отборе на получение гранта от 100 до 500 тысяч рублей;</a:t>
            </a:r>
          </a:p>
          <a:p>
            <a:pPr marL="171450" indent="-171450" algn="just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участие в конкурсе «Лучший социальный проект года»;</a:t>
            </a:r>
          </a:p>
          <a:p>
            <a:pPr marL="171450" indent="-171450" algn="just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обучающие программы, тренинги, акселерационные программы;</a:t>
            </a:r>
          </a:p>
          <a:p>
            <a:pPr marL="171450" indent="-171450" algn="just">
              <a:buFontTx/>
              <a:buChar char="-"/>
            </a:pPr>
            <a:r>
              <a:rPr lang="ru-RU" sz="1600" b="1" i="1" dirty="0">
                <a:solidFill>
                  <a:srgbClr val="562212"/>
                </a:solidFill>
              </a:rPr>
              <a:t>информационная поддержка;</a:t>
            </a:r>
          </a:p>
          <a:p>
            <a:pPr marL="171450" indent="-171450">
              <a:buFontTx/>
              <a:buChar char="-"/>
            </a:pPr>
            <a:endParaRPr lang="ru-RU" sz="1200" b="1" dirty="0">
              <a:solidFill>
                <a:srgbClr val="562212"/>
              </a:solidFill>
            </a:endParaRPr>
          </a:p>
        </p:txBody>
      </p:sp>
      <p:grpSp>
        <p:nvGrpSpPr>
          <p:cNvPr id="49" name="Group 29">
            <a:extLst>
              <a:ext uri="{FF2B5EF4-FFF2-40B4-BE49-F238E27FC236}">
                <a16:creationId xmlns:a16="http://schemas.microsoft.com/office/drawing/2014/main" id="{4A171D70-9570-4DFA-8A98-CDE67D1A8968}"/>
              </a:ext>
            </a:extLst>
          </p:cNvPr>
          <p:cNvGrpSpPr/>
          <p:nvPr/>
        </p:nvGrpSpPr>
        <p:grpSpPr>
          <a:xfrm>
            <a:off x="4740191" y="3204225"/>
            <a:ext cx="4275848" cy="936877"/>
            <a:chOff x="582868" y="817829"/>
            <a:chExt cx="4990726" cy="2543659"/>
          </a:xfrm>
        </p:grpSpPr>
        <p:sp>
          <p:nvSpPr>
            <p:cNvPr id="53" name="CustomShape 32">
              <a:extLst>
                <a:ext uri="{FF2B5EF4-FFF2-40B4-BE49-F238E27FC236}">
                  <a16:creationId xmlns:a16="http://schemas.microsoft.com/office/drawing/2014/main" id="{A793C6AF-351D-4142-8581-DC53944440FF}"/>
                </a:ext>
              </a:extLst>
            </p:cNvPr>
            <p:cNvSpPr/>
            <p:nvPr/>
          </p:nvSpPr>
          <p:spPr>
            <a:xfrm>
              <a:off x="582868" y="913499"/>
              <a:ext cx="4990726" cy="2368474"/>
            </a:xfrm>
            <a:prstGeom prst="round1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" name="CustomShape 34">
              <a:extLst>
                <a:ext uri="{FF2B5EF4-FFF2-40B4-BE49-F238E27FC236}">
                  <a16:creationId xmlns:a16="http://schemas.microsoft.com/office/drawing/2014/main" id="{9A1A5805-1659-49EA-9F80-42ADF326E101}"/>
                </a:ext>
              </a:extLst>
            </p:cNvPr>
            <p:cNvSpPr/>
            <p:nvPr/>
          </p:nvSpPr>
          <p:spPr>
            <a:xfrm>
              <a:off x="1097122" y="817829"/>
              <a:ext cx="4251418" cy="2543659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>
                <a:lnSpc>
                  <a:spcPct val="100000"/>
                </a:lnSpc>
                <a:spcAft>
                  <a:spcPts val="527"/>
                </a:spcAft>
              </a:pPr>
              <a:r>
                <a:rPr lang="ru-RU" sz="1600" b="1" i="1" strike="noStrike" spc="-1" dirty="0">
                  <a:solidFill>
                    <a:schemeClr val="bg1"/>
                  </a:solidFill>
                  <a:latin typeface="Arial"/>
                </a:rPr>
                <a:t>Меры поддержки</a:t>
              </a:r>
            </a:p>
            <a:p>
              <a:pPr>
                <a:lnSpc>
                  <a:spcPct val="100000"/>
                </a:lnSpc>
                <a:spcAft>
                  <a:spcPts val="527"/>
                </a:spcAft>
              </a:pPr>
              <a:r>
                <a:rPr lang="ru-RU" sz="1600" b="1" i="1" strike="noStrike" spc="-1" dirty="0">
                  <a:solidFill>
                    <a:schemeClr val="bg1"/>
                  </a:solidFill>
                  <a:latin typeface="Arial"/>
                </a:rPr>
                <a:t>социальных предприятий: </a:t>
              </a:r>
              <a:endParaRPr lang="ru-RU" sz="1600" b="0" i="1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26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2"/>
          <p:cNvSpPr/>
          <p:nvPr/>
        </p:nvSpPr>
        <p:spPr>
          <a:xfrm>
            <a:off x="837000" y="362880"/>
            <a:ext cx="552960" cy="11808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33">
            <a:extLst>
              <a:ext uri="{FF2B5EF4-FFF2-40B4-BE49-F238E27FC236}">
                <a16:creationId xmlns:a16="http://schemas.microsoft.com/office/drawing/2014/main" id="{D32BF59E-2FA4-4215-9AB1-EF1BE1428D5D}"/>
              </a:ext>
            </a:extLst>
          </p:cNvPr>
          <p:cNvSpPr/>
          <p:nvPr/>
        </p:nvSpPr>
        <p:spPr>
          <a:xfrm>
            <a:off x="882424" y="2587226"/>
            <a:ext cx="380252" cy="2087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grpSp>
        <p:nvGrpSpPr>
          <p:cNvPr id="105" name="Group 29">
            <a:extLst>
              <a:ext uri="{FF2B5EF4-FFF2-40B4-BE49-F238E27FC236}">
                <a16:creationId xmlns:a16="http://schemas.microsoft.com/office/drawing/2014/main" id="{AD1D9AF3-68B8-419D-A221-B857B95A0740}"/>
              </a:ext>
            </a:extLst>
          </p:cNvPr>
          <p:cNvGrpSpPr/>
          <p:nvPr/>
        </p:nvGrpSpPr>
        <p:grpSpPr>
          <a:xfrm>
            <a:off x="751157" y="4911682"/>
            <a:ext cx="6019657" cy="306879"/>
            <a:chOff x="770040" y="1880993"/>
            <a:chExt cx="4127626" cy="794433"/>
          </a:xfrm>
        </p:grpSpPr>
        <p:sp>
          <p:nvSpPr>
            <p:cNvPr id="110" name="CustomShape 33">
              <a:extLst>
                <a:ext uri="{FF2B5EF4-FFF2-40B4-BE49-F238E27FC236}">
                  <a16:creationId xmlns:a16="http://schemas.microsoft.com/office/drawing/2014/main" id="{53AC5D63-6933-4BE7-BBB3-20DF61598DE4}"/>
                </a:ext>
              </a:extLst>
            </p:cNvPr>
            <p:cNvSpPr/>
            <p:nvPr/>
          </p:nvSpPr>
          <p:spPr>
            <a:xfrm>
              <a:off x="830758" y="1978639"/>
              <a:ext cx="234870" cy="520017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b="0" strike="noStrike" spc="-1" dirty="0">
                <a:latin typeface="Arial"/>
              </a:endParaRPr>
            </a:p>
          </p:txBody>
        </p:sp>
        <p:sp>
          <p:nvSpPr>
            <p:cNvPr id="107" name="CustomShape 34">
              <a:extLst>
                <a:ext uri="{FF2B5EF4-FFF2-40B4-BE49-F238E27FC236}">
                  <a16:creationId xmlns:a16="http://schemas.microsoft.com/office/drawing/2014/main" id="{DD810592-9035-4A81-A027-12C69A2319A4}"/>
                </a:ext>
              </a:extLst>
            </p:cNvPr>
            <p:cNvSpPr/>
            <p:nvPr/>
          </p:nvSpPr>
          <p:spPr>
            <a:xfrm>
              <a:off x="770040" y="1880993"/>
              <a:ext cx="4127626" cy="794433"/>
            </a:xfrm>
            <a:prstGeom prst="round2Same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527"/>
                </a:spcAft>
              </a:pPr>
              <a:r>
                <a:rPr lang="ru-RU" sz="2000" b="1" strike="noStrike" spc="-1" dirty="0">
                  <a:solidFill>
                    <a:srgbClr val="562212"/>
                  </a:solidFill>
                  <a:latin typeface="Arial"/>
                </a:rPr>
                <a:t> 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cxnSp>
        <p:nvCxnSpPr>
          <p:cNvPr id="267" name="Прямая соединительная линия 266">
            <a:extLst>
              <a:ext uri="{FF2B5EF4-FFF2-40B4-BE49-F238E27FC236}">
                <a16:creationId xmlns:a16="http://schemas.microsoft.com/office/drawing/2014/main" id="{57F61EE9-7460-43A8-B8A2-DBA610143780}"/>
              </a:ext>
            </a:extLst>
          </p:cNvPr>
          <p:cNvCxnSpPr>
            <a:cxnSpLocks/>
          </p:cNvCxnSpPr>
          <p:nvPr/>
        </p:nvCxnSpPr>
        <p:spPr>
          <a:xfrm>
            <a:off x="5791218" y="848104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>
            <a:extLst>
              <a:ext uri="{FF2B5EF4-FFF2-40B4-BE49-F238E27FC236}">
                <a16:creationId xmlns:a16="http://schemas.microsoft.com/office/drawing/2014/main" id="{8F7DD69E-0A21-4F65-94A2-59AC5099F82D}"/>
              </a:ext>
            </a:extLst>
          </p:cNvPr>
          <p:cNvCxnSpPr>
            <a:cxnSpLocks/>
          </p:cNvCxnSpPr>
          <p:nvPr/>
        </p:nvCxnSpPr>
        <p:spPr>
          <a:xfrm>
            <a:off x="5791218" y="9306451"/>
            <a:ext cx="960940" cy="0"/>
          </a:xfrm>
          <a:prstGeom prst="line">
            <a:avLst/>
          </a:prstGeom>
          <a:ln w="9525" cap="flat" cmpd="sng" algn="ctr">
            <a:solidFill>
              <a:srgbClr val="ED5338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5" name="Рисунок 274" descr="Рукопожатие со сплошной заливкой">
            <a:extLst>
              <a:ext uri="{FF2B5EF4-FFF2-40B4-BE49-F238E27FC236}">
                <a16:creationId xmlns:a16="http://schemas.microsoft.com/office/drawing/2014/main" id="{6547CC45-9F59-4587-9BB7-56607F420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80021" y="6762515"/>
            <a:ext cx="289808" cy="289808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5B37D62-9C90-49EC-8E8B-16F9F6A7D927}"/>
              </a:ext>
            </a:extLst>
          </p:cNvPr>
          <p:cNvSpPr/>
          <p:nvPr/>
        </p:nvSpPr>
        <p:spPr>
          <a:xfrm>
            <a:off x="224270" y="1325396"/>
            <a:ext cx="6320184" cy="62558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«Лучший социальный проект года»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86C95B7-0CCF-4846-9AFA-74DDC1B875B5}"/>
              </a:ext>
            </a:extLst>
          </p:cNvPr>
          <p:cNvSpPr/>
          <p:nvPr/>
        </p:nvSpPr>
        <p:spPr>
          <a:xfrm>
            <a:off x="6759557" y="1175077"/>
            <a:ext cx="3645687" cy="81005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программы, тренинги, акселерационные программы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E19113-24BA-4D80-8E82-AB8013E91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67" y="2121110"/>
            <a:ext cx="3185666" cy="147869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A804EC0-63A3-4F82-909F-FE9A533DA25B}"/>
              </a:ext>
            </a:extLst>
          </p:cNvPr>
          <p:cNvSpPr/>
          <p:nvPr/>
        </p:nvSpPr>
        <p:spPr>
          <a:xfrm>
            <a:off x="6841175" y="3744245"/>
            <a:ext cx="3721878" cy="504175"/>
          </a:xfrm>
          <a:prstGeom prst="rect">
            <a:avLst/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562212"/>
                </a:solidFill>
              </a:rPr>
              <a:t>https://</a:t>
            </a:r>
            <a:r>
              <a:rPr lang="ru-RU" sz="1600" dirty="0">
                <a:solidFill>
                  <a:srgbClr val="562212"/>
                </a:solidFill>
              </a:rPr>
              <a:t>база-знаний.мойбизнес37.рф</a:t>
            </a:r>
          </a:p>
        </p:txBody>
      </p:sp>
      <p:sp>
        <p:nvSpPr>
          <p:cNvPr id="17" name="CustomShape 1">
            <a:extLst>
              <a:ext uri="{FF2B5EF4-FFF2-40B4-BE49-F238E27FC236}">
                <a16:creationId xmlns:a16="http://schemas.microsoft.com/office/drawing/2014/main" id="{4774D911-812F-4B09-4502-9B88F7D5C552}"/>
              </a:ext>
            </a:extLst>
          </p:cNvPr>
          <p:cNvSpPr/>
          <p:nvPr/>
        </p:nvSpPr>
        <p:spPr>
          <a:xfrm>
            <a:off x="472300" y="505981"/>
            <a:ext cx="8229814" cy="8237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spc="-1" dirty="0">
                <a:solidFill>
                  <a:srgbClr val="562212"/>
                </a:solidFill>
                <a:latin typeface="Arial Black"/>
              </a:rPr>
              <a:t>Меры поддержки для Социального предпринимательства</a:t>
            </a:r>
            <a:endParaRPr lang="ru-RU" sz="2800" strike="noStrike" spc="-1" dirty="0"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B6E00A-A78D-3297-D325-F6265E9058D2}"/>
              </a:ext>
            </a:extLst>
          </p:cNvPr>
          <p:cNvSpPr txBox="1"/>
          <p:nvPr/>
        </p:nvSpPr>
        <p:spPr>
          <a:xfrm>
            <a:off x="206867" y="1985136"/>
            <a:ext cx="6545291" cy="10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Всероссийский конкурс, который помогает сделать широко известными лучшие проекты субъектов социального предпринимательства, а также субъектов МСП, реализующих общественно-полезные инициативы.</a:t>
            </a:r>
          </a:p>
        </p:txBody>
      </p:sp>
      <p:grpSp>
        <p:nvGrpSpPr>
          <p:cNvPr id="20" name="Group 3">
            <a:extLst>
              <a:ext uri="{FF2B5EF4-FFF2-40B4-BE49-F238E27FC236}">
                <a16:creationId xmlns:a16="http://schemas.microsoft.com/office/drawing/2014/main" id="{7D8DB23E-E37F-B45E-6D27-6BA925410FC0}"/>
              </a:ext>
            </a:extLst>
          </p:cNvPr>
          <p:cNvGrpSpPr>
            <a:grpSpLocks/>
          </p:cNvGrpSpPr>
          <p:nvPr/>
        </p:nvGrpSpPr>
        <p:grpSpPr bwMode="auto">
          <a:xfrm>
            <a:off x="201724" y="2974259"/>
            <a:ext cx="6342729" cy="398463"/>
            <a:chOff x="445" y="1612"/>
            <a:chExt cx="5727" cy="251"/>
          </a:xfrm>
        </p:grpSpPr>
        <p:sp>
          <p:nvSpPr>
            <p:cNvPr id="21" name="Rectangle 4">
              <a:extLst>
                <a:ext uri="{FF2B5EF4-FFF2-40B4-BE49-F238E27FC236}">
                  <a16:creationId xmlns:a16="http://schemas.microsoft.com/office/drawing/2014/main" id="{EF35451D-355F-0690-19D0-9E4E13C45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612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конкурсе могут принять участие:</a:t>
              </a:r>
              <a:endPara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12A7726-907B-DA42-3B2C-C20E15F5523A}"/>
              </a:ext>
            </a:extLst>
          </p:cNvPr>
          <p:cNvSpPr txBox="1"/>
          <p:nvPr/>
        </p:nvSpPr>
        <p:spPr>
          <a:xfrm>
            <a:off x="201725" y="3382244"/>
            <a:ext cx="6510691" cy="123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предприятия;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субъекты малого и среднего бизнеса, реализующие проекты в сфере социального предпринимательства, или деятельность которых направлена на решение социальных проблем общества.</a:t>
            </a: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63D5890D-B4FC-5B3B-5742-AC0194D1A4D8}"/>
              </a:ext>
            </a:extLst>
          </p:cNvPr>
          <p:cNvGrpSpPr>
            <a:grpSpLocks/>
          </p:cNvGrpSpPr>
          <p:nvPr/>
        </p:nvGrpSpPr>
        <p:grpSpPr bwMode="auto">
          <a:xfrm>
            <a:off x="201724" y="4604050"/>
            <a:ext cx="6330654" cy="398463"/>
            <a:chOff x="445" y="1612"/>
            <a:chExt cx="5727" cy="251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EFFE20FA-C46C-6EA3-E435-2746585BE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612"/>
              <a:ext cx="5727" cy="251"/>
            </a:xfrm>
            <a:prstGeom prst="rect">
              <a:avLst/>
            </a:prstGeom>
            <a:solidFill>
              <a:srgbClr val="F7F2E5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</a:tabLst>
              </a:pPr>
              <a:r>
                <a:rPr lang="ru-RU" sz="2000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конкурсе могут принять участие:</a:t>
              </a:r>
              <a:endPara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A67CE7A-995F-C026-C515-4BBB6060208A}"/>
              </a:ext>
            </a:extLst>
          </p:cNvPr>
          <p:cNvSpPr txBox="1"/>
          <p:nvPr/>
        </p:nvSpPr>
        <p:spPr>
          <a:xfrm>
            <a:off x="201724" y="5047656"/>
            <a:ext cx="8600566" cy="2382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/>
              <a:t>поддержка и реабилитация людей с ограниченными возможностями здоровья;</a:t>
            </a:r>
          </a:p>
          <a:p>
            <a:pPr marL="342900" indent="-342900">
              <a:buAutoNum type="arabicParenR"/>
            </a:pPr>
            <a:r>
              <a:rPr lang="ru-RU" sz="1600" dirty="0"/>
              <a:t>социальное обслуживание;</a:t>
            </a:r>
          </a:p>
          <a:p>
            <a:pPr marL="342900" indent="-342900">
              <a:buAutoNum type="arabicParenR"/>
            </a:pPr>
            <a:r>
              <a:rPr lang="ru-RU" sz="1600" dirty="0"/>
              <a:t>дополнительное образование и воспитание детей;</a:t>
            </a:r>
          </a:p>
          <a:p>
            <a:pPr marL="342900" indent="-342900">
              <a:buAutoNum type="arabicParenR"/>
            </a:pPr>
            <a:r>
              <a:rPr lang="ru-RU" sz="1600" dirty="0"/>
              <a:t>культурно-просветительская сфера;</a:t>
            </a:r>
          </a:p>
          <a:p>
            <a:pPr marL="342900" indent="-342900">
              <a:buAutoNum type="arabicParenR"/>
            </a:pPr>
            <a:r>
              <a:rPr lang="ru-RU" sz="1600" dirty="0"/>
              <a:t>здоровый образ жизни, физическая культура и спорт;</a:t>
            </a:r>
          </a:p>
          <a:p>
            <a:pPr marL="342900" indent="-342900">
              <a:buAutoNum type="arabicParenR"/>
            </a:pPr>
            <a:r>
              <a:rPr lang="ru-RU" sz="1600" dirty="0"/>
              <a:t>сфера социального туризма;</a:t>
            </a:r>
          </a:p>
          <a:p>
            <a:pPr marL="342900" indent="-342900">
              <a:buAutoNum type="arabicParenR"/>
            </a:pPr>
            <a:r>
              <a:rPr lang="ru-RU" sz="1600" dirty="0"/>
              <a:t>разработка технических средств реабилитации и IT технологий, направленных на решение социальных проблем общества;</a:t>
            </a:r>
          </a:p>
          <a:p>
            <a:pPr marL="342900" indent="-342900">
              <a:buAutoNum type="arabicParenR"/>
            </a:pPr>
            <a:r>
              <a:rPr lang="ru-RU" sz="1600" dirty="0"/>
              <a:t>обеспечение занятости, вовлечение в социально активную деятельность лиц, нуждающихся в социальном сопровождении.</a:t>
            </a:r>
          </a:p>
        </p:txBody>
      </p:sp>
    </p:spTree>
    <p:extLst>
      <p:ext uri="{BB962C8B-B14F-4D97-AF65-F5344CB8AC3E}">
        <p14:creationId xmlns:p14="http://schemas.microsoft.com/office/powerpoint/2010/main" val="455792255"/>
      </p:ext>
    </p:extLst>
  </p:cSld>
  <p:clrMapOvr>
    <a:masterClrMapping/>
  </p:clrMapOvr>
</p:sld>
</file>

<file path=ppt/theme/theme1.xml><?xml version="1.0" encoding="utf-8"?>
<a:theme xmlns:a="http://schemas.openxmlformats.org/drawingml/2006/main" name="Планерка 18.06.20 г.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Планерка 18.06.20 г.</Template>
  <TotalTime>1235</TotalTime>
  <Words>2063</Words>
  <Application>Microsoft Office PowerPoint</Application>
  <PresentationFormat>Произвольный</PresentationFormat>
  <Paragraphs>282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Nova</vt:lpstr>
      <vt:lpstr>Calibri</vt:lpstr>
      <vt:lpstr>Quattrocento Sans</vt:lpstr>
      <vt:lpstr>Tahoma</vt:lpstr>
      <vt:lpstr>Times New Roman</vt:lpstr>
      <vt:lpstr>Wingdings</vt:lpstr>
      <vt:lpstr>Wingdings 3</vt:lpstr>
      <vt:lpstr>Планерка 18.06.20 г.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Елена С. Тренина</cp:lastModifiedBy>
  <cp:revision>47</cp:revision>
  <cp:lastPrinted>2019-05-25T05:03:43Z</cp:lastPrinted>
  <dcterms:created xsi:type="dcterms:W3CDTF">2020-06-22T12:31:14Z</dcterms:created>
  <dcterms:modified xsi:type="dcterms:W3CDTF">2022-09-16T12:37:49Z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Synergy</vt:lpwstr>
  </property>
  <property fmtid="{D5CDD505-2E9C-101B-9397-08002B2CF9AE}" pid="4" name="HiddenSlides">
    <vt:r8>0</vt:r8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r8>0</vt:r8>
  </property>
  <property fmtid="{D5CDD505-2E9C-101B-9397-08002B2CF9AE}" pid="8" name="Notes">
    <vt:r8>11</vt:r8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r8>16</vt:r8>
  </property>
</Properties>
</file>