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notesMasterIdLst>
    <p:notesMasterId r:id="rId19"/>
  </p:notesMasterIdLst>
  <p:sldIdLst>
    <p:sldId id="256" r:id="rId2"/>
    <p:sldId id="257" r:id="rId3"/>
    <p:sldId id="275" r:id="rId4"/>
    <p:sldId id="276" r:id="rId5"/>
    <p:sldId id="265" r:id="rId6"/>
    <p:sldId id="266" r:id="rId7"/>
    <p:sldId id="307" r:id="rId8"/>
    <p:sldId id="308" r:id="rId9"/>
    <p:sldId id="317" r:id="rId10"/>
    <p:sldId id="309" r:id="rId11"/>
    <p:sldId id="278" r:id="rId12"/>
    <p:sldId id="280" r:id="rId13"/>
    <p:sldId id="314" r:id="rId14"/>
    <p:sldId id="315" r:id="rId15"/>
    <p:sldId id="301" r:id="rId16"/>
    <p:sldId id="306" r:id="rId17"/>
    <p:sldId id="291" r:id="rId18"/>
  </p:sldIdLst>
  <p:sldSz cx="9906000" cy="6858000" type="A4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7CE84F3-28C3-443E-9E96-99CF82512B78}" styleName="Темный стиль 1 —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—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Темный стиль 1 —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41" autoAdjust="0"/>
    <p:restoredTop sz="92547" autoAdjust="0"/>
  </p:normalViewPr>
  <p:slideViewPr>
    <p:cSldViewPr snapToGrid="0">
      <p:cViewPr varScale="1">
        <p:scale>
          <a:sx n="85" d="100"/>
          <a:sy n="85" d="100"/>
        </p:scale>
        <p:origin x="1062" y="90"/>
      </p:cViewPr>
      <p:guideLst>
        <p:guide orient="horz" pos="2183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dirty="0"/>
              <a:t>Структура доходов бюджета Пестяковского муниципального района </a:t>
            </a:r>
            <a:r>
              <a:rPr lang="ru-RU" dirty="0" smtClean="0"/>
              <a:t>2021-2022 годы (тыс. руб.)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232774368886245E-2"/>
                  <c:y val="-2.3552233104054509E-3"/>
                </c:manualLayout>
              </c:layout>
              <c:tx>
                <c:rich>
                  <a:bodyPr/>
                  <a:lstStyle/>
                  <a:p>
                    <a:fld id="{B8FD3CC1-6E4B-4434-AEF1-9DF49CF3D4C2}" type="VALUE">
                      <a:rPr lang="en-US" smtClean="0"/>
                      <a:pPr/>
                      <a:t>[ЗНАЧЕНИЕ]</a:t>
                    </a:fld>
                    <a:endParaRPr lang="ru-RU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Налововые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16976.45</c:v>
                </c:pt>
                <c:pt idx="1">
                  <c:v>4791.8</c:v>
                </c:pt>
                <c:pt idx="2">
                  <c:v>124838.91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2.4045262434159401E-2"/>
                  <c:y val="-2.355223310405450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Налововые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Лист1!$C$2:$C$4</c:f>
              <c:numCache>
                <c:formatCode>#,##0.00</c:formatCode>
                <c:ptCount val="3"/>
                <c:pt idx="0">
                  <c:v>18486.18</c:v>
                </c:pt>
                <c:pt idx="1">
                  <c:v>2819.38</c:v>
                </c:pt>
                <c:pt idx="2">
                  <c:v>124380.49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61"/>
        <c:axId val="147641672"/>
        <c:axId val="147640888"/>
      </c:barChart>
      <c:catAx>
        <c:axId val="147641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7640888"/>
        <c:crosses val="autoZero"/>
        <c:auto val="1"/>
        <c:lblAlgn val="ctr"/>
        <c:lblOffset val="100"/>
        <c:noMultiLvlLbl val="0"/>
      </c:catAx>
      <c:valAx>
        <c:axId val="147640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7641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82234735831399"/>
          <c:y val="2.555510964612847E-2"/>
          <c:w val="0.88917765264168602"/>
          <c:h val="0.46522157400951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3995863695964329E-3"/>
                  <c:y val="-3.516512118381857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7598345478385759E-2"/>
                  <c:y val="-3.73629412578072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1997931847982165E-2"/>
                  <c:y val="-8.397922419720295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3198759108789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НДФЛ</c:v>
                </c:pt>
                <c:pt idx="1">
                  <c:v>Доходы от уплаченных акцизов 
на нефтепродукты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  <c:pt idx="4">
                  <c:v>Доходы от использования имущества,
находящегося в государственной и 
муниципальной собственности</c:v>
                </c:pt>
                <c:pt idx="5">
                  <c:v>Платежи при пользовании природными ресурсами</c:v>
                </c:pt>
                <c:pt idx="6">
                  <c:v>Доходы от оказания платных услуг (работ)
 и компенсации затрат государства</c:v>
                </c:pt>
                <c:pt idx="7">
                  <c:v>Доходы от продажи материальных
 и нематериальных активов</c:v>
                </c:pt>
                <c:pt idx="8">
                  <c:v>Штрафы, санкции, возмещение ущерба</c:v>
                </c:pt>
                <c:pt idx="9">
                  <c:v>Прочие неналоговые доходы</c:v>
                </c:pt>
              </c:strCache>
            </c:strRef>
          </c:cat>
          <c:val>
            <c:numRef>
              <c:f>Лист1!$B$2:$B$11</c:f>
              <c:numCache>
                <c:formatCode>#,##0.00</c:formatCode>
                <c:ptCount val="10"/>
                <c:pt idx="0">
                  <c:v>10461.73</c:v>
                </c:pt>
                <c:pt idx="1">
                  <c:v>4663.03</c:v>
                </c:pt>
                <c:pt idx="2">
                  <c:v>1451.65</c:v>
                </c:pt>
                <c:pt idx="3" formatCode="General">
                  <c:v>400.16</c:v>
                </c:pt>
                <c:pt idx="4" formatCode="General">
                  <c:v>611.86</c:v>
                </c:pt>
                <c:pt idx="5" formatCode="General">
                  <c:v>38.119999999999997</c:v>
                </c:pt>
                <c:pt idx="6">
                  <c:v>1512.06</c:v>
                </c:pt>
                <c:pt idx="7" formatCode="General">
                  <c:v>188</c:v>
                </c:pt>
                <c:pt idx="8" formatCode="General">
                  <c:v>299.32</c:v>
                </c:pt>
                <c:pt idx="9">
                  <c:v>2146.3000000000002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7.4792968283139333E-2"/>
                  <c:y val="1.134663550953862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7598345478385707E-2"/>
                  <c:y val="-5.26789131627522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9064874268251156E-2"/>
                  <c:y val="-1.95493499730810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1732230318923821E-2"/>
                  <c:y val="-3.18112823622516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7864047007444076E-2"/>
                  <c:y val="-1.676147236996660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9330575797309553E-3"/>
                  <c:y val="-3.83119368456379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5196690956771359E-2"/>
                  <c:y val="-2.394496052852377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5.866115159461803E-3"/>
                  <c:y val="-2.896501883808694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3.0797104587174925E-2"/>
                  <c:y val="8.00456454348594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2.3464460637847535E-2"/>
                  <c:y val="-1.436697631711423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НДФЛ</c:v>
                </c:pt>
                <c:pt idx="1">
                  <c:v>Доходы от уплаченных акцизов 
на нефтепродукты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  <c:pt idx="4">
                  <c:v>Доходы от использования имущества,
находящегося в государственной и 
муниципальной собственности</c:v>
                </c:pt>
                <c:pt idx="5">
                  <c:v>Платежи при пользовании природными ресурсами</c:v>
                </c:pt>
                <c:pt idx="6">
                  <c:v>Доходы от оказания платных услуг (работ)
 и компенсации затрат государства</c:v>
                </c:pt>
                <c:pt idx="7">
                  <c:v>Доходы от продажи материальных
 и нематериальных активов</c:v>
                </c:pt>
                <c:pt idx="8">
                  <c:v>Штрафы, санкции, возмещение ущерба</c:v>
                </c:pt>
                <c:pt idx="9">
                  <c:v>Прочие неналоговые доходы</c:v>
                </c:pt>
              </c:strCache>
            </c:strRef>
          </c:cat>
          <c:val>
            <c:numRef>
              <c:f>Лист1!$C$2:$C$11</c:f>
              <c:numCache>
                <c:formatCode>#,##0.00</c:formatCode>
                <c:ptCount val="10"/>
                <c:pt idx="0">
                  <c:v>11151.06</c:v>
                </c:pt>
                <c:pt idx="1">
                  <c:v>5584.24</c:v>
                </c:pt>
                <c:pt idx="2">
                  <c:v>1250.99</c:v>
                </c:pt>
                <c:pt idx="3" formatCode="General">
                  <c:v>499.99</c:v>
                </c:pt>
                <c:pt idx="4" formatCode="General">
                  <c:v>427.85</c:v>
                </c:pt>
                <c:pt idx="5" formatCode="General">
                  <c:v>39.770000000000003</c:v>
                </c:pt>
                <c:pt idx="6">
                  <c:v>1204.19</c:v>
                </c:pt>
                <c:pt idx="7" formatCode="General">
                  <c:v>146.69999999999999</c:v>
                </c:pt>
                <c:pt idx="8" formatCode="General">
                  <c:v>180.89</c:v>
                </c:pt>
                <c:pt idx="9" formatCode="General">
                  <c:v>819.89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5723416"/>
        <c:axId val="145724592"/>
      </c:barChart>
      <c:catAx>
        <c:axId val="145723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5724592"/>
        <c:crosses val="autoZero"/>
        <c:auto val="1"/>
        <c:lblAlgn val="ctr"/>
        <c:lblOffset val="100"/>
        <c:noMultiLvlLbl val="0"/>
      </c:catAx>
      <c:valAx>
        <c:axId val="145724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5723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dirty="0"/>
              <a:t>Структура поступлений налоговых доходов бюджета Пестяковского муниципального района в </a:t>
            </a:r>
            <a:r>
              <a:rPr lang="ru-RU" dirty="0" smtClean="0"/>
              <a:t>2021 </a:t>
            </a:r>
            <a:r>
              <a:rPr lang="ru-RU" dirty="0"/>
              <a:t>– </a:t>
            </a:r>
            <a:r>
              <a:rPr lang="ru-RU" dirty="0" smtClean="0"/>
              <a:t>2022 </a:t>
            </a:r>
            <a:r>
              <a:rPr lang="ru-RU" dirty="0"/>
              <a:t>годах, </a:t>
            </a:r>
            <a:r>
              <a:rPr lang="ru-RU" dirty="0" err="1"/>
              <a:t>тыс.руб</a:t>
            </a:r>
            <a:r>
              <a:rPr lang="ru-RU" dirty="0"/>
              <a:t>.</a:t>
            </a:r>
          </a:p>
        </c:rich>
      </c:tx>
      <c:layout>
        <c:manualLayout>
          <c:xMode val="edge"/>
          <c:yMode val="edge"/>
          <c:x val="0.12280101906190519"/>
          <c:y val="1.43567606023358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3283115747073108E-2"/>
                  <c:y val="-6.6998216144233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6523187848780219E-3"/>
                  <c:y val="-7.6569389879124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1641557873536539E-2"/>
                  <c:y val="-3.3499108072116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6630731486616465E-2"/>
                  <c:y val="-4.3070281807007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727061776863146E-2"/>
                      <c:h val="4.0115276120825896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НДФЛ</c:v>
                </c:pt>
                <c:pt idx="1">
                  <c:v>Доходы от уплаченых акцизов на нефтепродукты</c:v>
                </c:pt>
                <c:pt idx="2">
                  <c:v>Налоги на совокупных доход</c:v>
                </c:pt>
                <c:pt idx="3">
                  <c:v>Государственная пошлина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10461.73</c:v>
                </c:pt>
                <c:pt idx="1">
                  <c:v>4663.03</c:v>
                </c:pt>
                <c:pt idx="2">
                  <c:v>1451.65</c:v>
                </c:pt>
                <c:pt idx="3" formatCode="General">
                  <c:v>400.16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9913912709268133E-2"/>
                  <c:y val="-3.8284694939562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6587753316829182E-2"/>
                  <c:y val="-3.82846949395621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8293876658414438E-2"/>
                  <c:y val="-4.5463075240730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4967717265975551E-2"/>
                  <c:y val="-3.82846949395621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НДФЛ</c:v>
                </c:pt>
                <c:pt idx="1">
                  <c:v>Доходы от уплаченых акцизов на нефтепродукты</c:v>
                </c:pt>
                <c:pt idx="2">
                  <c:v>Налоги на совокупных доход</c:v>
                </c:pt>
                <c:pt idx="3">
                  <c:v>Государственная пошлина</c:v>
                </c:pt>
              </c:strCache>
            </c:strRef>
          </c:cat>
          <c:val>
            <c:numRef>
              <c:f>Лист1!$C$2:$C$5</c:f>
              <c:numCache>
                <c:formatCode>#,##0.00</c:formatCode>
                <c:ptCount val="4"/>
                <c:pt idx="0">
                  <c:v>11151.05</c:v>
                </c:pt>
                <c:pt idx="1">
                  <c:v>5584.24</c:v>
                </c:pt>
                <c:pt idx="2">
                  <c:v>1250.99</c:v>
                </c:pt>
                <c:pt idx="3" formatCode="General">
                  <c:v>499.99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6807296"/>
        <c:axId val="146805336"/>
        <c:axId val="0"/>
      </c:bar3DChart>
      <c:catAx>
        <c:axId val="146807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6805336"/>
        <c:crosses val="autoZero"/>
        <c:auto val="1"/>
        <c:lblAlgn val="ctr"/>
        <c:lblOffset val="100"/>
        <c:noMultiLvlLbl val="0"/>
      </c:catAx>
      <c:valAx>
        <c:axId val="146805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6807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от использования имущества,нах-ся в гос.и муниц. Собственности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4.5846814121733278E-3"/>
                  <c:y val="-3.01885053654537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1.3933156322517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611.86</c:v>
                </c:pt>
                <c:pt idx="1">
                  <c:v>427.85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Платежи при пользовании природными ресурсами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6411356869555188E-3"/>
                  <c:y val="-9.98542869780392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0697589961737653E-2"/>
                  <c:y val="-2.32219272041951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38.119999999999997</c:v>
                </c:pt>
                <c:pt idx="1">
                  <c:v>39.770000000000003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Доходы от оказания платных услуг и компенсации затрат государства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2.78663126450342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1.16109636020975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Лист1!$D$2:$D$3</c:f>
              <c:numCache>
                <c:formatCode>#,##0.00</c:formatCode>
                <c:ptCount val="2"/>
                <c:pt idx="0">
                  <c:v>1512.06</c:v>
                </c:pt>
                <c:pt idx="1">
                  <c:v>1204.19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6810498511302202E-2"/>
                  <c:y val="-6.0377010730907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2225817099128762E-2"/>
                  <c:y val="-4.4121661687970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184.15</c:v>
                </c:pt>
                <c:pt idx="1">
                  <c:v>146.72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Штрафы, санкции, возмпещение ущерба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1693628243466555E-3"/>
                  <c:y val="-4.4121661687970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0564542747822188E-3"/>
                  <c:y val="-3.71550835267122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Лист1!$F$2:$F$3</c:f>
              <c:numCache>
                <c:formatCode>General</c:formatCode>
                <c:ptCount val="2"/>
                <c:pt idx="0">
                  <c:v>299.32</c:v>
                </c:pt>
                <c:pt idx="1">
                  <c:v>180.9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Прочие неналоговые доходы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0431495533906551E-2"/>
                  <c:y val="-3.2510698085873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8072631220862043E-2"/>
                  <c:y val="-3.25106980858732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Лист1!$G$2:$G$3</c:f>
              <c:numCache>
                <c:formatCode>General</c:formatCode>
                <c:ptCount val="2"/>
                <c:pt idx="0">
                  <c:v>2146.29</c:v>
                </c:pt>
                <c:pt idx="1">
                  <c:v>819.97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46809648"/>
        <c:axId val="207705944"/>
        <c:axId val="0"/>
      </c:bar3DChart>
      <c:catAx>
        <c:axId val="146809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7705944"/>
        <c:crosses val="autoZero"/>
        <c:auto val="1"/>
        <c:lblAlgn val="ctr"/>
        <c:lblOffset val="100"/>
        <c:noMultiLvlLbl val="0"/>
      </c:catAx>
      <c:valAx>
        <c:axId val="207705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6809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7409382310231636E-2"/>
          <c:y val="3.3540806061416864E-2"/>
          <c:w val="0.91668113931908568"/>
          <c:h val="0.830918622734810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735579458619925E-2"/>
                  <c:y val="-8.0769224654056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3016845939649437E-2"/>
                  <c:y val="-4.615384265946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66986.37</c:v>
                </c:pt>
                <c:pt idx="1">
                  <c:v>73874.67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4463162155166573E-3"/>
                  <c:y val="-8.0769224654056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060619639010267E-16"/>
                  <c:y val="-9.51923004851377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17011.900000000001</c:v>
                </c:pt>
                <c:pt idx="1">
                  <c:v>14477.31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6778972930996248E-3"/>
                  <c:y val="-5.76923033243259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1694743232749062E-2"/>
                  <c:y val="-6.0576918490542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31500.83</c:v>
                </c:pt>
                <c:pt idx="1">
                  <c:v>33163.57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6157905387915051E-2"/>
                  <c:y val="-7.78846094878399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3265272956881788E-2"/>
                  <c:y val="-0.112499991482435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9377.25</c:v>
                </c:pt>
                <c:pt idx="1">
                  <c:v>2942.1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7700848"/>
        <c:axId val="207707120"/>
        <c:axId val="0"/>
      </c:bar3DChart>
      <c:catAx>
        <c:axId val="207700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7707120"/>
        <c:crosses val="autoZero"/>
        <c:auto val="1"/>
        <c:lblAlgn val="ctr"/>
        <c:lblOffset val="100"/>
        <c:noMultiLvlLbl val="0"/>
      </c:catAx>
      <c:valAx>
        <c:axId val="207707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7700848"/>
        <c:crosses val="autoZero"/>
        <c:crossBetween val="between"/>
      </c:valAx>
      <c:spPr>
        <a:noFill/>
        <a:ln>
          <a:solidFill>
            <a:schemeClr val="accent1"/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расходов бюджета Пестяковского муниципального района в рамках  муниципальных</a:t>
            </a:r>
            <a:r>
              <a:rPr lang="ru-RU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4716785214250414E-2"/>
          <c:y val="0.21916313013935712"/>
          <c:w val="0.96374871501909942"/>
          <c:h val="0.673783897577903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  <a:scene3d>
              <a:camera prst="orthographicFront"/>
              <a:lightRig rig="threePt" dir="t"/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9"/>
        <c:overlap val="-92"/>
        <c:axId val="207705160"/>
        <c:axId val="207707512"/>
      </c:barChart>
      <c:catAx>
        <c:axId val="207705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7707512"/>
        <c:crosses val="autoZero"/>
        <c:auto val="1"/>
        <c:lblAlgn val="ctr"/>
        <c:lblOffset val="100"/>
        <c:noMultiLvlLbl val="0"/>
      </c:catAx>
      <c:valAx>
        <c:axId val="20770751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207705160"/>
        <c:crosses val="autoZero"/>
        <c:crossBetween val="between"/>
      </c:valAx>
      <c:spPr>
        <a:noFill/>
        <a:ln w="15875">
          <a:solidFill>
            <a:schemeClr val="accent1"/>
          </a:solidFill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21F89-D45F-46DB-A80E-E59CD92770D1}" type="datetimeFigureOut">
              <a:rPr lang="ru-RU" smtClean="0"/>
              <a:t>13.06.2023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1252538"/>
            <a:ext cx="488473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4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8BB30-F2D5-4432-B937-4146C0C6A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448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8BB30-F2D5-4432-B937-4146C0C6AC4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1466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8BB30-F2D5-4432-B937-4146C0C6AC41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8816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8BB30-F2D5-4432-B937-4146C0C6AC41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476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8BB30-F2D5-4432-B937-4146C0C6AC4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122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8BB30-F2D5-4432-B937-4146C0C6AC4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370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8BB30-F2D5-4432-B937-4146C0C6AC4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499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8BB30-F2D5-4432-B937-4146C0C6AC4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848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8BB30-F2D5-4432-B937-4146C0C6AC4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6740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8BB30-F2D5-4432-B937-4146C0C6AC4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384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8BB30-F2D5-4432-B937-4146C0C6AC41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7691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8BB30-F2D5-4432-B937-4146C0C6AC41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4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171" y="-8468"/>
            <a:ext cx="9935592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812" y="2404534"/>
            <a:ext cx="631227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4812" y="4050835"/>
            <a:ext cx="631227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66FD2-1865-42DA-B218-4D55385E8C7C}" type="datetime1">
              <a:rPr lang="ru-RU" smtClean="0"/>
              <a:t>13.06.2023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B1D4-1569-493D-971C-0F722B648E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814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400" y="4470400"/>
            <a:ext cx="687669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33834-5892-4486-A4D4-877D95307EEE}" type="datetime1">
              <a:rPr lang="ru-RU" smtClean="0"/>
              <a:t>13.06.2023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B1D4-1569-493D-971C-0F722B648E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998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2830" y="3632200"/>
            <a:ext cx="58714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470400"/>
            <a:ext cx="687669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8A97A-C700-476D-8239-053A92634DA0}" type="datetime1">
              <a:rPr lang="ru-RU" smtClean="0"/>
              <a:t>13.06.2023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B1D4-1569-493D-971C-0F722B648E7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9896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931988"/>
            <a:ext cx="687669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C2F1-6E2A-4BE3-8054-9A066F4A8E4E}" type="datetime1">
              <a:rPr lang="ru-RU" smtClean="0"/>
              <a:t>13.06.2023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B1D4-1569-493D-971C-0F722B648E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8833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EDB7E-C7B4-4EFD-954A-3F1601C6F69F}" type="datetime1">
              <a:rPr lang="ru-RU" smtClean="0"/>
              <a:t>13.06.2023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B1D4-1569-493D-971C-0F722B648E7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68306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169" y="609600"/>
            <a:ext cx="686992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9755-E9A0-4921-B202-5788D14B24A2}" type="datetime1">
              <a:rPr lang="ru-RU" smtClean="0"/>
              <a:t>13.06.2023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B1D4-1569-493D-971C-0F722B648E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1797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562BA-4694-4684-AEC6-D1D02D231D6D}" type="datetime1">
              <a:rPr lang="ru-RU" smtClean="0"/>
              <a:t>13.06.2023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B1D4-1569-493D-971C-0F722B648E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1507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5421" y="609601"/>
            <a:ext cx="1060380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399" y="609601"/>
            <a:ext cx="5627945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6E271-22F7-447F-80DF-F4C2C4533E7A}" type="datetime1">
              <a:rPr lang="ru-RU" smtClean="0"/>
              <a:t>13.06.2023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B1D4-1569-493D-971C-0F722B648E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884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CB89B-27F8-4D97-9824-D7F5C4879066}" type="datetime1">
              <a:rPr lang="ru-RU" smtClean="0"/>
              <a:t>13.06.2023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B1D4-1569-493D-971C-0F722B648E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432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2700869"/>
            <a:ext cx="687669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E1A98-37CD-4300-A08F-1F4DE16CF001}" type="datetime1">
              <a:rPr lang="ru-RU" smtClean="0"/>
              <a:t>13.06.2023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B1D4-1569-493D-971C-0F722B648E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820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1" y="2160589"/>
            <a:ext cx="3345451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637" y="2160590"/>
            <a:ext cx="3345453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4FE6D-DF31-49BC-903D-71D5AE526D72}" type="datetime1">
              <a:rPr lang="ru-RU" smtClean="0"/>
              <a:t>13.06.2023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B1D4-1569-493D-971C-0F722B648E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792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399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8860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8860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D20D-584D-412C-B1D2-326598128089}" type="datetime1">
              <a:rPr lang="ru-RU" smtClean="0"/>
              <a:t>13.06.2023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B1D4-1569-493D-971C-0F722B648E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715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609600"/>
            <a:ext cx="6876690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09CE-4295-4312-8495-0E4C1E071C1C}" type="datetime1">
              <a:rPr lang="ru-RU" smtClean="0"/>
              <a:t>13.06.2023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B1D4-1569-493D-971C-0F722B648E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935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4DBE-2636-4C08-BEB4-13F8966CC84F}" type="datetime1">
              <a:rPr lang="ru-RU" smtClean="0"/>
              <a:t>13.06.2023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B1D4-1569-493D-971C-0F722B648E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870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498604"/>
            <a:ext cx="3022697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882" y="514926"/>
            <a:ext cx="366820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2777069"/>
            <a:ext cx="3022697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4BF7-AFD3-4801-99E2-DDA0029D90CB}" type="datetime1">
              <a:rPr lang="ru-RU" smtClean="0"/>
              <a:t>13.06.2023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B1D4-1569-493D-971C-0F722B648E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474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4800600"/>
            <a:ext cx="687669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399" y="609600"/>
            <a:ext cx="6876690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5367338"/>
            <a:ext cx="687669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6EF5-FE5D-43B3-831F-CD47481DB11E}" type="datetime1">
              <a:rPr lang="ru-RU" smtClean="0"/>
              <a:t>13.06.2023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B1D4-1569-493D-971C-0F722B648E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80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172" y="-8468"/>
            <a:ext cx="9935593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590"/>
            <a:ext cx="687669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55696" y="6041364"/>
            <a:ext cx="741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83A7E-9562-4A73-ADD2-639C5689C9A5}" type="datetime1">
              <a:rPr lang="ru-RU" smtClean="0"/>
              <a:t>13.06.2023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0399" y="6041364"/>
            <a:ext cx="5008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81732" y="6041364"/>
            <a:ext cx="555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836B1D4-1569-493D-971C-0F722B648E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59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478219" y="1069222"/>
            <a:ext cx="1189531" cy="410825"/>
          </a:xfrm>
          <a:prstGeom prst="rect">
            <a:avLst/>
          </a:prstGeom>
          <a:gradFill>
            <a:gsLst>
              <a:gs pos="47000">
                <a:schemeClr val="bg1">
                  <a:lumMod val="85000"/>
                </a:schemeClr>
              </a:gs>
              <a:gs pos="100000">
                <a:srgbClr val="FFFF00"/>
              </a:gs>
              <a:gs pos="99000">
                <a:srgbClr val="F3F634"/>
              </a:gs>
              <a:gs pos="98000">
                <a:schemeClr val="accent5">
                  <a:lumMod val="40000"/>
                  <a:lumOff val="60000"/>
                </a:schemeClr>
              </a:gs>
              <a:gs pos="100000">
                <a:srgbClr val="D4E589"/>
              </a:gs>
              <a:gs pos="100000">
                <a:srgbClr val="C0D9CA"/>
              </a:gs>
              <a:gs pos="100000">
                <a:srgbClr val="E6F04F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75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Лента лицом вверх 5"/>
          <p:cNvSpPr/>
          <p:nvPr/>
        </p:nvSpPr>
        <p:spPr>
          <a:xfrm>
            <a:off x="1" y="808152"/>
            <a:ext cx="9719247" cy="1479019"/>
          </a:xfrm>
          <a:prstGeom prst="ribbon2">
            <a:avLst/>
          </a:prstGeom>
          <a:gradFill>
            <a:gsLst>
              <a:gs pos="47000">
                <a:schemeClr val="bg1">
                  <a:lumMod val="85000"/>
                </a:schemeClr>
              </a:gs>
              <a:gs pos="100000">
                <a:srgbClr val="FFFF00"/>
              </a:gs>
              <a:gs pos="99000">
                <a:srgbClr val="F3F634"/>
              </a:gs>
              <a:gs pos="98000">
                <a:schemeClr val="accent5">
                  <a:lumMod val="40000"/>
                  <a:lumOff val="60000"/>
                </a:schemeClr>
              </a:gs>
              <a:gs pos="100000">
                <a:srgbClr val="D4E589"/>
              </a:gs>
              <a:gs pos="100000">
                <a:srgbClr val="C0D9CA"/>
              </a:gs>
              <a:gs pos="100000">
                <a:srgbClr val="E6F04F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27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об исполнении бюджета Пестяковского </a:t>
            </a:r>
            <a:r>
              <a:rPr lang="ru-RU" sz="2275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</a:t>
            </a:r>
            <a:r>
              <a:rPr lang="ru-RU" sz="227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за 2022 год</a:t>
            </a:r>
            <a:endParaRPr lang="ru-RU" sz="2275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10232" y="5709613"/>
            <a:ext cx="2398145" cy="243591"/>
          </a:xfrm>
          <a:prstGeom prst="rect">
            <a:avLst/>
          </a:prstGeom>
          <a:gradFill>
            <a:gsLst>
              <a:gs pos="1639">
                <a:schemeClr val="bg1">
                  <a:lumMod val="85000"/>
                </a:schemeClr>
              </a:gs>
              <a:gs pos="45000">
                <a:srgbClr val="FFFF00"/>
              </a:gs>
              <a:gs pos="98000">
                <a:schemeClr val="bg1">
                  <a:lumMod val="85000"/>
                </a:schemeClr>
              </a:gs>
              <a:gs pos="43000">
                <a:schemeClr val="bg1">
                  <a:lumMod val="85000"/>
                </a:schemeClr>
              </a:gs>
              <a:gs pos="45000">
                <a:srgbClr val="C0D9CA"/>
              </a:gs>
              <a:gs pos="43000">
                <a:srgbClr val="E6F04F"/>
              </a:gs>
              <a:gs pos="45000">
                <a:schemeClr val="accent1">
                  <a:lumMod val="45000"/>
                  <a:lumOff val="55000"/>
                </a:schemeClr>
              </a:gs>
              <a:gs pos="42000">
                <a:schemeClr val="accent1">
                  <a:lumMod val="45000"/>
                  <a:lumOff val="55000"/>
                </a:schemeClr>
              </a:gs>
              <a:gs pos="44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62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Пестяки - </a:t>
            </a:r>
            <a:r>
              <a:rPr lang="ru-RU" sz="1462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  <a:endParaRPr lang="ru-RU" sz="1462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&amp;Vcy; &amp;rcy;&amp;acy;&amp;jcy;&amp;ocy;&amp;ncy;&amp;iecy; &amp;icy;&amp;dcy;&amp;iecy;&amp;tcy; &amp;pcy;&amp;rcy;&amp;icy;&amp;iecy;&amp;mcy;&amp;kcy;&amp;acy; &amp;shcy;&amp;kcy;&amp;ocy;&amp;lcy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6486" y="2610186"/>
            <a:ext cx="4363523" cy="2720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Объект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714" y="2548240"/>
            <a:ext cx="5470072" cy="2970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14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61365" y="274638"/>
            <a:ext cx="9488244" cy="1138138"/>
          </a:xfrm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в бюджет </a:t>
            </a:r>
            <a:r>
              <a:rPr lang="ru-RU" alt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Пестяковского муниципального района </a:t>
            </a:r>
            <a:br>
              <a:rPr lang="ru-RU" alt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2022 </a:t>
            </a: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год, тыс. руб.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82963"/>
              </p:ext>
            </p:extLst>
          </p:nvPr>
        </p:nvGraphicFramePr>
        <p:xfrm>
          <a:off x="348792" y="1087471"/>
          <a:ext cx="8648452" cy="3990555"/>
        </p:xfrm>
        <a:graphic>
          <a:graphicData uri="http://schemas.openxmlformats.org/drawingml/2006/table">
            <a:tbl>
              <a:tblPr/>
              <a:tblGrid>
                <a:gridCol w="4924697"/>
                <a:gridCol w="1260949"/>
                <a:gridCol w="1269034"/>
                <a:gridCol w="1193772"/>
              </a:tblGrid>
              <a:tr h="307510">
                <a:tc rowSpan="2"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дохода</a:t>
                      </a:r>
                    </a:p>
                  </a:txBody>
                  <a:tcPr marL="16777" marR="1677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16777" marR="1677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75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утверждено</a:t>
                      </a:r>
                    </a:p>
                  </a:txBody>
                  <a:tcPr marL="16777" marR="1677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16777" marR="1677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16777" marR="1677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  <a:tr h="379263"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всего: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125 618,06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124 380,49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  <a:tr h="465367"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125 618,06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124 380,49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  <a:tr h="417708"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бюджетам бюджетной системы  Российской Федерации 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73 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874,67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0965" algn="l"/>
                        </a:tabLs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73 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874,67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0965" algn="l"/>
                        </a:tabLs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  <a:tr h="431717"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бюджетам муниципальных районов на выравнивание бюджетной обеспеченности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56 120,00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56 120,00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  <a:tr h="431717"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Дотация на поддержку мер по обеспечению сбалансированности  бюджетов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17 754,67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17 754,67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  <a:tr h="506196"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бюджетной системы  Российской Федерации (межбюджетные субсидии)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15 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279,97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0965" algn="l"/>
                        </a:tabLs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14 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477,3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0965" algn="l"/>
                        </a:tabLs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94,75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  <a:tr h="371063"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бюджетной системы Российской Федерации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33 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504,99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0965" algn="l"/>
                        </a:tabLs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33 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163,57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0965" algn="l"/>
                        </a:tabLs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98,98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  <a:tr h="372504"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3 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035,6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0965" algn="l"/>
                        </a:tabLs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2 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942,1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0965" algn="l"/>
                        </a:tabLs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96,92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4243356"/>
      </p:ext>
    </p:extLst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598" y="254766"/>
            <a:ext cx="91977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6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 безвозмездных поступлений  из других уровней бюджета в бюджет Пестяковского муниципального района за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годах,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51691977"/>
              </p:ext>
            </p:extLst>
          </p:nvPr>
        </p:nvGraphicFramePr>
        <p:xfrm>
          <a:off x="-88778" y="1476241"/>
          <a:ext cx="8780929" cy="4402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506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269476"/>
              </p:ext>
            </p:extLst>
          </p:nvPr>
        </p:nvGraphicFramePr>
        <p:xfrm>
          <a:off x="362312" y="1426319"/>
          <a:ext cx="7697955" cy="4374880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3159821"/>
                <a:gridCol w="1614311"/>
                <a:gridCol w="1444978"/>
                <a:gridCol w="1478845"/>
              </a:tblGrid>
              <a:tr h="7222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Наименование расходов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2022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161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42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409,86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41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583,97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98,05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133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правоохранительная</a:t>
                      </a:r>
                      <a:r>
                        <a:rPr lang="ru-RU" sz="16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деятельность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146,4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146,35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99,96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1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685,81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508,76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90,72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56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Жилищно-коммунальное</a:t>
                      </a:r>
                      <a:r>
                        <a:rPr lang="ru-RU" sz="1600" b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хозяйство</a:t>
                      </a:r>
                    </a:p>
                  </a:txBody>
                  <a:tcPr marL="55721" marR="5572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945,5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763,68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95,39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798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  <a:endParaRPr lang="ru-RU" sz="1600" b="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343,92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343,92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617,71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76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955,14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95,46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26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 , кинематография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668,17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618,31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99,25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26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161,75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888,54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91,36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104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793,11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790,18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99,63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7378" y="517254"/>
            <a:ext cx="7744178" cy="5674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74295" tIns="37148" rIns="74295" bIns="37148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365024" algn="ctr" defTabSz="742946"/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исполнения расходной части  бюджета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Пестяковского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муниципального района по разделам классификации расходов  за 2022 год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301154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B1D4-1569-493D-971C-0F722B648E77}" type="slidenum">
              <a:rPr lang="ru-RU" smtClean="0">
                <a:solidFill>
                  <a:srgbClr val="5FCBEF"/>
                </a:solidFill>
              </a:rPr>
              <a:pPr/>
              <a:t>13</a:t>
            </a:fld>
            <a:endParaRPr lang="ru-RU">
              <a:solidFill>
                <a:srgbClr val="5FCBEF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867107"/>
              </p:ext>
            </p:extLst>
          </p:nvPr>
        </p:nvGraphicFramePr>
        <p:xfrm>
          <a:off x="462579" y="601007"/>
          <a:ext cx="8734687" cy="5967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4574"/>
                <a:gridCol w="1086522"/>
                <a:gridCol w="1201828"/>
                <a:gridCol w="1180730"/>
                <a:gridCol w="941033"/>
              </a:tblGrid>
              <a:tr h="991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1-Наименование показателя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расхода по бюджетной классификации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Уточненная</a:t>
                      </a:r>
                    </a:p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роспись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- бюджеты муниципальных районов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/>
                </a:tc>
              </a:tr>
              <a:tr h="2077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бюджета - всего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150 772 215,14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144 598 853,02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95,91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077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42 409 857,14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41 583 966,67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98,05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71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831 922,69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827 951,82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99,52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03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624 335,42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621 047,06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99,47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4643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18 871 602,83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18 742 902,91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99,32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639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Судебная система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5 522,70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5 522,70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07788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6 072 085,56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6 072 085,56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865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0111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500 000,00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66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0113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15 504 387,94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15 314 456,62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98,77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58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0300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146 401,61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146 345,78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99,96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044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0309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146 401,61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146 345,78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99,96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077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12 685 808,94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11 508 763,85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90,72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077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262 500,00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262 500,00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853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498 631,27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498 631,27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62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2 218 000,00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2 218 000,00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972457" y="130628"/>
            <a:ext cx="75474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Пестяковского муниципального района по расходам по разделам бюджетной классификации за </a:t>
            </a:r>
            <a:r>
              <a:rPr lang="ru-RU" alt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r>
              <a:rPr lang="ru-RU" alt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тыс. 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55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19579"/>
              </p:ext>
            </p:extLst>
          </p:nvPr>
        </p:nvGraphicFramePr>
        <p:xfrm>
          <a:off x="441064" y="763792"/>
          <a:ext cx="8330403" cy="5278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3247"/>
                <a:gridCol w="1185333"/>
                <a:gridCol w="1309512"/>
                <a:gridCol w="1241777"/>
                <a:gridCol w="880534"/>
              </a:tblGrid>
              <a:tr h="7075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1-Наименование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показателя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расхода по бюджетной классификации</a:t>
                      </a: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уточненная роспись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- бюджеты муниципальных районов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83719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371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3 945 501,59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3 763 680,88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95,39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471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1 872 001,07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1 691 004,58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90,33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371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1 781 818,52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1 781 450,80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99,98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371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291 682,00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291 225,50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99,84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371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0600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343 915,00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343 915,00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371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0605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343 915,00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343 915,00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8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80 617 705,47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76 955 143,98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95,46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976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24 810 145,20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21 795 958,60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87,85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371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41 167 916,67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40 549 657,15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98,50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371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7 501 478,34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7 482 926,02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99,75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371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политика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299 884,00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299 883,12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371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6 838 281,26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6 826 719,09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99,83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371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0800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6 668 167,51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6 618 311,11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99,25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371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0801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4 205 390,51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4 186 801,93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99,56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371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кинематографии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0804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2 462 777,00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2 431 509,18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98,73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371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3 161 749,53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2 888 543,03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91,36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371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1 630 161,21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1 630 161,21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589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440 900,00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440 900,00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070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935 688,32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662 481,82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70,80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371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социальной политики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155 000,00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155 000,00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9751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793 108,35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790 182,72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99,63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3719"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117600" y="0"/>
            <a:ext cx="78957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Пестяковского муниципального района по расходам по разделам бюджетной классификации за </a:t>
            </a:r>
            <a:r>
              <a:rPr lang="ru-RU" alt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r>
              <a:rPr lang="ru-RU" alt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95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599648137"/>
              </p:ext>
            </p:extLst>
          </p:nvPr>
        </p:nvGraphicFramePr>
        <p:xfrm>
          <a:off x="863599" y="787400"/>
          <a:ext cx="7707313" cy="5500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72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182188"/>
              </p:ext>
            </p:extLst>
          </p:nvPr>
        </p:nvGraphicFramePr>
        <p:xfrm>
          <a:off x="620486" y="2237015"/>
          <a:ext cx="7469265" cy="22802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87034"/>
                <a:gridCol w="1309186"/>
                <a:gridCol w="1194099"/>
                <a:gridCol w="978946"/>
              </a:tblGrid>
              <a:tr h="5384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71550" algn="l"/>
                          <a:tab pos="2969895" algn="ctr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заимствований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71550" algn="l"/>
                          <a:tab pos="2969895" algn="ctr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Утверждено на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01.01.2023г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71550" algn="l"/>
                          <a:tab pos="2969895" algn="ctr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Утверждено на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31.12.2023г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     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71550" algn="l"/>
                          <a:tab pos="2969895" algn="ctr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31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71550" algn="l"/>
                          <a:tab pos="2969895" algn="ctr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Муниципальные внутренние заимствования, всего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71550" algn="l"/>
                          <a:tab pos="2969895" algn="ctr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71550" algn="l"/>
                          <a:tab pos="2969895" algn="ctr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71550" algn="l"/>
                          <a:tab pos="2969895" algn="ctr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66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71550" algn="l"/>
                          <a:tab pos="2969895" algn="ctr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Бюджетные кредиты от других бюджетов бюджетной системы Российской Федерации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71550" algn="l"/>
                          <a:tab pos="2969895" algn="ctr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71550" algn="l"/>
                          <a:tab pos="2969895" algn="ctr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71550" algn="l"/>
                          <a:tab pos="2969895" algn="ctr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24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71550" algn="l"/>
                          <a:tab pos="2969895" algn="ctr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Получение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71550" algn="l"/>
                          <a:tab pos="2969895" algn="ctr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71550" algn="l"/>
                          <a:tab pos="2969895" algn="ctr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71550" algn="l"/>
                          <a:tab pos="2969895" algn="ctr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24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71550" algn="l"/>
                          <a:tab pos="2969895" algn="ctr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Погашение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71550" algn="l"/>
                          <a:tab pos="2969895" algn="ctr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71550" algn="l"/>
                          <a:tab pos="2969895" algn="ctr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71550" algn="l"/>
                          <a:tab pos="2969895" algn="ctr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71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71550" algn="l"/>
                          <a:tab pos="2969895" algn="ctr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объем заимствований, направленных на погашение долга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71550" algn="l"/>
                          <a:tab pos="2969895" algn="ctr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71550" algn="l"/>
                          <a:tab pos="2969895" algn="ctr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71550" algn="l"/>
                          <a:tab pos="2969895" algn="ctr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76931" y="1200251"/>
            <a:ext cx="7394625" cy="1031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971550" algn="l"/>
                <a:tab pos="2970213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971550" algn="l"/>
                <a:tab pos="2970213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971550" algn="l"/>
                <a:tab pos="2970213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971550" algn="l"/>
                <a:tab pos="2970213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971550" algn="l"/>
                <a:tab pos="2970213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71550" algn="l"/>
                <a:tab pos="2970213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71550" algn="l"/>
                <a:tab pos="2970213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71550" algn="l"/>
                <a:tab pos="2970213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71550" algn="l"/>
                <a:tab pos="2970213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Сведения об объеме муниципального долга по состоянию на </a:t>
            </a:r>
            <a:r>
              <a:rPr lang="ru-RU" alt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01.01.2023г</a:t>
            </a:r>
            <a:r>
              <a:rPr lang="ru-RU" alt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по бюджету </a:t>
            </a:r>
            <a:r>
              <a:rPr lang="ru-RU" alt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Пестяковского муниципального района</a:t>
            </a:r>
            <a:endParaRPr lang="ru-RU" alt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                                                                                                                                              </a:t>
            </a:r>
            <a:r>
              <a:rPr lang="ru-RU" altLang="ru-RU" sz="1200" dirty="0">
                <a:solidFill>
                  <a:srgbClr val="000000"/>
                </a:solidFill>
                <a:ea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694649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831925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подготовлены Финансовым отделом Администрации Пестяковского муниципального района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7" y="1734239"/>
            <a:ext cx="5110696" cy="3694748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640923" y="3676469"/>
            <a:ext cx="3395671" cy="284386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Контактная информация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:Россия, Ивановская область,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п.Пестяки,ул.Ленина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д.4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Тел: 849346 2-15-90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 адрес: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rayfo03318@mail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B1D4-1569-493D-971C-0F722B648E77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25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6283" y="947426"/>
            <a:ext cx="7397964" cy="36528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Отчет </a:t>
            </a:r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 исполнении  бюджета Пестяковского </a:t>
            </a:r>
            <a:r>
              <a:rPr lang="ru-RU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</a:t>
            </a:r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района</a:t>
            </a:r>
          </a:p>
          <a:p>
            <a:pPr algn="ctr"/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</a:t>
            </a:r>
          </a:p>
          <a:p>
            <a:pPr algn="ctr"/>
            <a:endParaRPr lang="ru-RU" sz="260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50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008459"/>
              </p:ext>
            </p:extLst>
          </p:nvPr>
        </p:nvGraphicFramePr>
        <p:xfrm>
          <a:off x="973335" y="1264975"/>
          <a:ext cx="7060956" cy="4647129"/>
        </p:xfrm>
        <a:graphic>
          <a:graphicData uri="http://schemas.openxmlformats.org/drawingml/2006/table">
            <a:tbl>
              <a:tblPr firstRow="1" firstCol="1" bandRow="1"/>
              <a:tblGrid>
                <a:gridCol w="1336232"/>
                <a:gridCol w="1498862"/>
                <a:gridCol w="1272618"/>
                <a:gridCol w="1348033"/>
                <a:gridCol w="1605211"/>
              </a:tblGrid>
              <a:tr h="13894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утверждено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 2022 год  (тыс.руб.)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Исполнено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2022 год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(тыс.руб.)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исполнения к годовым назначениям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утверждено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(тыс.руб.)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631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 ДОХОДОВ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146 213,77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145 686,04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99,64%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49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155 676,31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285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Налоговые 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17 540,87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18 486,18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105,39%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19 628,82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445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Неналоговые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3 054,85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2 819,38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92,29%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4 240,72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466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Безвозмездные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поступления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125 618,06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124 380,49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99,01%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131 806,77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18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150 772,22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144 598,85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95,91%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166 561,88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437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Дефицит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(-),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профицит(+)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-4558,45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1087,19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-10 885,57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77030" y="427389"/>
            <a:ext cx="6605815" cy="725712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1000">
                <a:schemeClr val="accent5">
                  <a:lumMod val="40000"/>
                  <a:lumOff val="60000"/>
                </a:schemeClr>
              </a:gs>
              <a:gs pos="100000">
                <a:schemeClr val="bg1">
                  <a:lumMod val="85000"/>
                </a:schemeClr>
              </a:gs>
              <a:gs pos="100000">
                <a:schemeClr val="accent1">
                  <a:tint val="44500"/>
                  <a:satMod val="160000"/>
                </a:schemeClr>
              </a:gs>
              <a:gs pos="100000">
                <a:srgbClr val="7030A0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/>
        </p:spPr>
        <p:txBody>
          <a:bodyPr vert="horz" wrap="square" lIns="74295" tIns="37148" rIns="74295" bIns="37148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365024" algn="ctr" defTabSz="742946"/>
            <a:r>
              <a:rPr lang="ru-RU" sz="2114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Итоги исполнения бюджета Пестяковского </a:t>
            </a:r>
            <a:r>
              <a:rPr lang="ru-RU" sz="2114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муниципального района </a:t>
            </a:r>
            <a:r>
              <a:rPr lang="ru-RU" sz="2114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114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2022 </a:t>
            </a:r>
            <a:r>
              <a:rPr lang="ru-RU" sz="2114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году</a:t>
            </a:r>
            <a:endParaRPr lang="ru-RU" sz="1462" dirty="0"/>
          </a:p>
        </p:txBody>
      </p:sp>
    </p:spTree>
    <p:extLst>
      <p:ext uri="{BB962C8B-B14F-4D97-AF65-F5344CB8AC3E}">
        <p14:creationId xmlns:p14="http://schemas.microsoft.com/office/powerpoint/2010/main" val="137558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415453856"/>
              </p:ext>
            </p:extLst>
          </p:nvPr>
        </p:nvGraphicFramePr>
        <p:xfrm>
          <a:off x="738063" y="696892"/>
          <a:ext cx="7394388" cy="5392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9787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6519" y="309282"/>
            <a:ext cx="9133242" cy="842538"/>
          </a:xfrm>
          <a:prstGeom prst="rect">
            <a:avLst/>
          </a:prstGeom>
          <a:gradFill>
            <a:gsLst>
              <a:gs pos="100000">
                <a:schemeClr val="bg1">
                  <a:lumMod val="85000"/>
                </a:schemeClr>
              </a:gs>
              <a:gs pos="98000">
                <a:schemeClr val="bg1">
                  <a:lumMod val="85000"/>
                </a:schemeClr>
              </a:gs>
            </a:gsLst>
            <a:path path="circle">
              <a:fillToRect l="100000" b="100000"/>
            </a:path>
          </a:gradFill>
        </p:spPr>
        <p:txBody>
          <a:bodyPr wrap="square">
            <a:spAutoFit/>
          </a:bodyPr>
          <a:lstStyle/>
          <a:p>
            <a:pPr algn="ctr"/>
            <a:r>
              <a:rPr lang="ru-RU" sz="16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поступления налоговых и неналоговых доходов бюджета Пестяковского муниципального района в </a:t>
            </a:r>
            <a:r>
              <a:rPr lang="ru-RU" sz="16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16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в сравнении с </a:t>
            </a:r>
            <a:r>
              <a:rPr lang="ru-RU" sz="16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</a:p>
          <a:p>
            <a:pPr algn="ctr"/>
            <a:r>
              <a:rPr lang="ru-RU" sz="16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годом в разрезе </a:t>
            </a:r>
            <a:r>
              <a:rPr lang="ru-RU" sz="16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доходных источников</a:t>
            </a:r>
            <a:r>
              <a:rPr lang="ru-RU" sz="16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2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endParaRPr lang="ru-RU" sz="162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B1D4-1569-493D-971C-0F722B648E77}" type="slidenum">
              <a:rPr lang="ru-RU" smtClean="0"/>
              <a:t>5</a:t>
            </a:fld>
            <a:endParaRPr lang="ru-RU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374260672"/>
              </p:ext>
            </p:extLst>
          </p:nvPr>
        </p:nvGraphicFramePr>
        <p:xfrm>
          <a:off x="456418" y="1231719"/>
          <a:ext cx="8659905" cy="5778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5153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3945083542"/>
              </p:ext>
            </p:extLst>
          </p:nvPr>
        </p:nvGraphicFramePr>
        <p:xfrm>
          <a:off x="470647" y="268941"/>
          <a:ext cx="7636435" cy="5307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321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779930" y="277253"/>
            <a:ext cx="8143056" cy="785065"/>
          </a:xfrm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ru-RU" alt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 бюджета Пестяковского </a:t>
            </a:r>
            <a:r>
              <a:rPr lang="ru-RU" alt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района за 2022 </a:t>
            </a:r>
            <a:r>
              <a:rPr lang="ru-RU" alt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год, тыс. руб.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09551"/>
              </p:ext>
            </p:extLst>
          </p:nvPr>
        </p:nvGraphicFramePr>
        <p:xfrm>
          <a:off x="550416" y="1062318"/>
          <a:ext cx="8745754" cy="54659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97029"/>
                <a:gridCol w="1536446"/>
                <a:gridCol w="1145731"/>
                <a:gridCol w="1011655"/>
                <a:gridCol w="1072597"/>
                <a:gridCol w="1182296"/>
              </a:tblGrid>
              <a:tr h="994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доходов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Бюджетное назначение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2022г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./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2021г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.,%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%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5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95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логи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прибыль, доходы</a:t>
                      </a: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461,73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11 020,43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151,05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6,59</a:t>
                      </a:r>
                    </a:p>
                  </a:txBody>
                  <a:tcPr marL="49767" marR="497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101,19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95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Нaлог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нa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 физических лиц</a:t>
                      </a: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ru-RU" sz="1400" b="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461,73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11 020,43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151,05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6,59</a:t>
                      </a:r>
                    </a:p>
                  </a:txBody>
                  <a:tcPr marL="49767" marR="497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101,19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3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нa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товары,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услуги)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реализуемые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нa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(работы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территории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Российской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Федерации   (акцизы)                                                                   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4 663,03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4 839,29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584,24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19,76</a:t>
                      </a:r>
                    </a:p>
                  </a:txBody>
                  <a:tcPr marL="49767" marR="497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115,39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07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налог на вмененный доход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351,1</a:t>
                      </a:r>
                    </a:p>
                  </a:txBody>
                  <a:tcPr marL="49767" marR="497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-99,49</a:t>
                      </a:r>
                    </a:p>
                  </a:txBody>
                  <a:tcPr marL="49767" marR="497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3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упрощенной системы налогообложения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824,3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953,4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976,51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18,46</a:t>
                      </a:r>
                    </a:p>
                  </a:txBody>
                  <a:tcPr marL="49767" marR="497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102,43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04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273,81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266,92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-2,52</a:t>
                      </a:r>
                    </a:p>
                  </a:txBody>
                  <a:tcPr marL="49767" marR="497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121,33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04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сельскохозяйственный налог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2,5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5,67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126,8</a:t>
                      </a:r>
                    </a:p>
                  </a:txBody>
                  <a:tcPr marL="49767" marR="497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99,47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15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400,15</a:t>
                      </a:r>
                    </a:p>
                  </a:txBody>
                  <a:tcPr marL="49767" marR="497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499,99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24,95</a:t>
                      </a:r>
                    </a:p>
                  </a:txBody>
                  <a:tcPr marL="49767" marR="497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15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налоговые доходы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16 976,62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17 539,87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486,17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8,89</a:t>
                      </a:r>
                    </a:p>
                  </a:txBody>
                  <a:tcPr marL="49767" marR="4976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105,39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9767" marR="497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543977"/>
      </p:ext>
    </p:extLst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402A301-31D2-46F0-AB2A-F37C73ADFDBA}" type="slidenum">
              <a:rPr lang="ru-RU" altLang="ru-RU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ru-RU" altLang="ru-RU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05119" y="274638"/>
            <a:ext cx="8452340" cy="1426170"/>
          </a:xfrm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ru-RU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 бюджета Пестяковского </a:t>
            </a:r>
            <a:r>
              <a:rPr lang="ru-RU" alt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района за 2022 </a:t>
            </a:r>
            <a:r>
              <a:rPr lang="ru-RU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год, тыс. руб.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127463"/>
              </p:ext>
            </p:extLst>
          </p:nvPr>
        </p:nvGraphicFramePr>
        <p:xfrm>
          <a:off x="535577" y="1254338"/>
          <a:ext cx="8347166" cy="4924393"/>
        </p:xfrm>
        <a:graphic>
          <a:graphicData uri="http://schemas.openxmlformats.org/drawingml/2006/table">
            <a:tbl>
              <a:tblPr/>
              <a:tblGrid>
                <a:gridCol w="2829990"/>
                <a:gridCol w="1195388"/>
                <a:gridCol w="1193800"/>
                <a:gridCol w="1193800"/>
                <a:gridCol w="836612"/>
                <a:gridCol w="1097576"/>
              </a:tblGrid>
              <a:tr h="11674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доходов</a:t>
                      </a:r>
                    </a:p>
                  </a:txBody>
                  <a:tcPr marL="49777" marR="4977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 за 2021 год </a:t>
                      </a:r>
                    </a:p>
                  </a:txBody>
                  <a:tcPr marL="49777" marR="4977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Бюджетное назначение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2022 год </a:t>
                      </a:r>
                    </a:p>
                  </a:txBody>
                  <a:tcPr marL="49777" marR="4977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 за 2022 год </a:t>
                      </a:r>
                    </a:p>
                  </a:txBody>
                  <a:tcPr marL="49777" marR="4977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Динамика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2022г./ 2021г.,% </a:t>
                      </a:r>
                    </a:p>
                  </a:txBody>
                  <a:tcPr marL="49777" marR="4977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Исполнение, %</a:t>
                      </a:r>
                    </a:p>
                  </a:txBody>
                  <a:tcPr marL="49777" marR="4977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  <a:tr h="1975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9777" marR="4977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9777" marR="4977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9777" marR="4977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9777" marR="4977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9777" marR="4977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9777" marR="4977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  <a:tr h="90476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использовaния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имуществa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нaходящегося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госудaрственной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муниципaльной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собственности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611,86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522,82</a:t>
                      </a:r>
                    </a:p>
                    <a:p>
                      <a:pPr algn="r" fontAlgn="ctr"/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 fontAlgn="ctr"/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427,85</a:t>
                      </a:r>
                    </a:p>
                    <a:p>
                      <a:pPr algn="r" fontAlgn="ctr"/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 fontAlgn="ctr"/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-30,07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81,83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  <a:tr h="374566">
                <a:tc>
                  <a:txBody>
                    <a:bodyPr/>
                    <a:lstStyle/>
                    <a:p>
                      <a:pPr marL="0" marR="0" indent="0" algn="just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при пользовании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природными ресурсами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38,12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39,77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  <a:tr h="47369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окaзaния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плaтных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услуг и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компенсaции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зaтрaт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госудaрствa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1 512,06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1 301,32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1 204,19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-20,36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  <a:tr h="47113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продaжи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мaтериaльных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немaтериaльных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aктивов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184,15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146,72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-20,32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  <a:tr h="37185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логовые доходы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2 146,29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819,97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-61,79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  <a:tr h="37509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Штрафные санкции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299,32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-39,56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89,16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  <a:tr h="3507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неналоговые доходы</a:t>
                      </a:r>
                    </a:p>
                  </a:txBody>
                  <a:tcPr marL="49777" marR="4977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2 622,9</a:t>
                      </a:r>
                    </a:p>
                  </a:txBody>
                  <a:tcPr marL="49777" marR="4977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3 054,84</a:t>
                      </a:r>
                    </a:p>
                  </a:txBody>
                  <a:tcPr marL="49777" marR="4977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2 819,4</a:t>
                      </a:r>
                    </a:p>
                  </a:txBody>
                  <a:tcPr marL="49777" marR="4977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7,49</a:t>
                      </a:r>
                    </a:p>
                  </a:txBody>
                  <a:tcPr marL="49777" marR="4977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92,29</a:t>
                      </a:r>
                    </a:p>
                  </a:txBody>
                  <a:tcPr marL="49777" marR="4977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</a:tbl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>
            <a:off x="934312" y="2977383"/>
            <a:ext cx="0" cy="163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5011593"/>
      </p:ext>
    </p:extLst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6B1D4-1569-493D-971C-0F722B648E77}" type="slidenum">
              <a:rPr lang="ru-RU" smtClean="0"/>
              <a:t>9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41829" y="479628"/>
            <a:ext cx="79180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поступлений неналоговых доходов бюджета Пестяковского муниципального района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годах,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657660202"/>
              </p:ext>
            </p:extLst>
          </p:nvPr>
        </p:nvGraphicFramePr>
        <p:xfrm>
          <a:off x="349623" y="1265373"/>
          <a:ext cx="8310283" cy="5468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448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16491</TotalTime>
  <Words>1347</Words>
  <Application>Microsoft Office PowerPoint</Application>
  <PresentationFormat>Лист A4 (210x297 мм)</PresentationFormat>
  <Paragraphs>544</Paragraphs>
  <Slides>17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Налоговые доходы бюджета Пестяковского муниципального района за 2022 год, тыс. руб.</vt:lpstr>
      <vt:lpstr>Неналоговые доходы бюджета Пестяковского муниципального района за 2022 год, тыс. руб.</vt:lpstr>
      <vt:lpstr>Презентация PowerPoint</vt:lpstr>
      <vt:lpstr>Безвозмездные поступления в бюджет Пестяковского муниципального района  за 2022 год, тыс. руб.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Материалы подготовлены Финансовым отделом Администрации Пестяковского муниципального района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АНЯ</dc:creator>
  <cp:lastModifiedBy>РЕПКИНА</cp:lastModifiedBy>
  <cp:revision>881</cp:revision>
  <cp:lastPrinted>2018-02-06T08:34:14Z</cp:lastPrinted>
  <dcterms:created xsi:type="dcterms:W3CDTF">2014-01-30T12:50:02Z</dcterms:created>
  <dcterms:modified xsi:type="dcterms:W3CDTF">2023-06-13T12:04:32Z</dcterms:modified>
</cp:coreProperties>
</file>