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6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7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  <p:sldId id="291" r:id="rId3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pos="3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DE9E7"/>
    <a:srgbClr val="33CCCC"/>
    <a:srgbClr val="008080"/>
    <a:srgbClr val="44D5DC"/>
    <a:srgbClr val="FCF096"/>
    <a:srgbClr val="2D872D"/>
    <a:srgbClr val="339933"/>
    <a:srgbClr val="339966"/>
    <a:srgbClr val="00C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00" y="114"/>
      </p:cViewPr>
      <p:guideLst>
        <p:guide orient="horz" pos="2115"/>
        <p:guide pos="3749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865376416353893E-2"/>
          <c:y val="1.712114624261769E-2"/>
          <c:w val="0.83794697342519686"/>
          <c:h val="0.84185390982690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3737165</c:v>
                </c:pt>
                <c:pt idx="1">
                  <c:v>3251665</c:v>
                </c:pt>
                <c:pt idx="2">
                  <c:v>3352265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18980660</c:v>
                </c:pt>
                <c:pt idx="1">
                  <c:v>19810150</c:v>
                </c:pt>
                <c:pt idx="2">
                  <c:v>21227120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120567316.43000001</c:v>
                </c:pt>
                <c:pt idx="1">
                  <c:v>75387677.760000005</c:v>
                </c:pt>
                <c:pt idx="2">
                  <c:v>75357869.939999998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shape val="box"/>
        <c:axId val="165407080"/>
        <c:axId val="314234064"/>
        <c:axId val="0"/>
      </c:bar3DChart>
      <c:catAx>
        <c:axId val="165407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4234064"/>
        <c:crosses val="autoZero"/>
        <c:auto val="1"/>
        <c:lblAlgn val="ctr"/>
        <c:lblOffset val="100"/>
        <c:noMultiLvlLbl val="0"/>
      </c:catAx>
      <c:valAx>
        <c:axId val="3142340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540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527856349109446"/>
          <c:y val="0.94394364434660039"/>
          <c:w val="0.75467941314335785"/>
          <c:h val="5.4029818982650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280929112732802E-2"/>
                  <c:y val="-5.7184505876730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848698434234334E-2"/>
                  <c:y val="-7.4588485926170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850668799579652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994088903964034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12239400</c:v>
                </c:pt>
                <c:pt idx="1">
                  <c:v>5021260</c:v>
                </c:pt>
                <c:pt idx="2">
                  <c:v>1220000</c:v>
                </c:pt>
                <c:pt idx="3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282899478078112E-2"/>
                  <c:y val="-7.4588485926170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848698434233808E-3"/>
                  <c:y val="-2.9835394370468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491769718523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565798956156222E-3"/>
                  <c:y val="-2.2376545777851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12837300</c:v>
                </c:pt>
                <c:pt idx="1">
                  <c:v>5272850</c:v>
                </c:pt>
                <c:pt idx="2">
                  <c:v>1220000</c:v>
                </c:pt>
                <c:pt idx="3">
                  <c:v>500000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981281529219433E-2"/>
                  <c:y val="-3.72940471927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33185181053183"/>
                      <c:h val="3.671006437514915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840816972853046E-2"/>
                  <c:y val="-3.2321677234674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135538643003091E-2"/>
                  <c:y val="-7.210220306196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980296346546781E-3"/>
                  <c:y val="-6.7129637333553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13861200</c:v>
                </c:pt>
                <c:pt idx="1">
                  <c:v>5645920</c:v>
                </c:pt>
                <c:pt idx="2">
                  <c:v>1220000</c:v>
                </c:pt>
                <c:pt idx="3">
                  <c:v>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243080"/>
        <c:axId val="314245432"/>
      </c:barChart>
      <c:catAx>
        <c:axId val="31424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4245432"/>
        <c:crosses val="autoZero"/>
        <c:auto val="1"/>
        <c:lblAlgn val="ctr"/>
        <c:lblOffset val="100"/>
        <c:noMultiLvlLbl val="0"/>
      </c:catAx>
      <c:valAx>
        <c:axId val="31424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424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36626133134067E-3"/>
                  <c:y val="-3.1282732234970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868313066567035E-2"/>
                  <c:y val="-7.2190920542239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9053499226253186E-2"/>
                  <c:y val="1.203182009037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094650453253627E-2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415638293193849E-2"/>
                  <c:y val="-0.12031820090373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43210479805718E-2"/>
                  <c:y val="-7.4597284560313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445825</c:v>
                </c:pt>
                <c:pt idx="1">
                  <c:v>35000</c:v>
                </c:pt>
                <c:pt idx="2">
                  <c:v>1458500</c:v>
                </c:pt>
                <c:pt idx="3">
                  <c:v>600000</c:v>
                </c:pt>
                <c:pt idx="4">
                  <c:v>377840</c:v>
                </c:pt>
                <c:pt idx="5">
                  <c:v>820000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27572186611846E-2"/>
                  <c:y val="-9.6254560722985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670782666417588E-3"/>
                  <c:y val="-6.7378192506089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670782666417588E-3"/>
                  <c:y val="-3.6095460271119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094650453253627E-2"/>
                  <c:y val="-0.127537292957955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670782666418455E-3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740740879955165E-2"/>
                  <c:y val="-0.137162749030254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445825</c:v>
                </c:pt>
                <c:pt idx="1">
                  <c:v>35000</c:v>
                </c:pt>
                <c:pt idx="2">
                  <c:v>1498000</c:v>
                </c:pt>
                <c:pt idx="3">
                  <c:v>100000</c:v>
                </c:pt>
                <c:pt idx="4">
                  <c:v>352840</c:v>
                </c:pt>
                <c:pt idx="5">
                  <c:v>820000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62963519820617E-2"/>
                  <c:y val="-2.8876368216895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448560026552087E-2"/>
                  <c:y val="-2.1657276162671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860083572924833E-2"/>
                  <c:y val="-1.925091214459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481481759910329E-2"/>
                  <c:y val="-6.0159100451865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473252266268134E-3"/>
                  <c:y val="-0.11309910884950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473252266266382E-3"/>
                  <c:y val="-7.4597284560313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495825</c:v>
                </c:pt>
                <c:pt idx="1">
                  <c:v>35000</c:v>
                </c:pt>
                <c:pt idx="2">
                  <c:v>1548600</c:v>
                </c:pt>
                <c:pt idx="3">
                  <c:v>100000</c:v>
                </c:pt>
                <c:pt idx="4">
                  <c:v>352840</c:v>
                </c:pt>
                <c:pt idx="5">
                  <c:v>820000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57232"/>
        <c:axId val="164857624"/>
      </c:barChart>
      <c:catAx>
        <c:axId val="16485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857624"/>
        <c:crosses val="autoZero"/>
        <c:auto val="1"/>
        <c:lblAlgn val="ctr"/>
        <c:lblOffset val="100"/>
        <c:noMultiLvlLbl val="0"/>
      </c:catAx>
      <c:valAx>
        <c:axId val="16485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85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6">
            <a:lumMod val="40000"/>
            <a:lumOff val="60000"/>
          </a:schemeClr>
        </a:gs>
        <a:gs pos="100000">
          <a:schemeClr val="accent6">
            <a:lumMod val="20000"/>
            <a:lumOff val="8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9367971609182656"/>
          <c:y val="4.8357691957096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896713615023476E-3"/>
          <c:y val="0.1363472114771072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9295774647887321E-2"/>
                  <c:y val="-0.178102715248350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380281690140844E-2"/>
                  <c:y val="5.0345336957715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206572769953052"/>
                  <c:y val="-8.54378825877705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084507042253521E-2"/>
                  <c:y val="-0.184039472423295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67360159.040000007</c:v>
                </c:pt>
                <c:pt idx="1">
                  <c:v>14668995.380000001</c:v>
                </c:pt>
                <c:pt idx="2" formatCode="#,##0.00_);\(#,##0.00\)">
                  <c:v>1718640</c:v>
                </c:pt>
                <c:pt idx="3">
                  <c:v>36819522.009999998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1239140882039"/>
          <c:y val="0.9176992524371953"/>
          <c:w val="0.63037503234630887"/>
          <c:h val="8.230074756280464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2639325164288744"/>
          <c:y val="6.15783352716397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03218733621786E-2"/>
          <c:y val="0.11946735338096029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9295774647887321E-2"/>
                  <c:y val="-0.178102715248350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635808248404157"/>
                  <c:y val="-1.29541452068449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82063385539843"/>
                      <c:h val="0.130093703272968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206572769953052"/>
                  <c:y val="-8.54378825877705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084507042253521E-2"/>
                  <c:y val="-0.184039472423295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32807900</c:v>
                </c:pt>
                <c:pt idx="1">
                  <c:v>4338996.3</c:v>
                </c:pt>
                <c:pt idx="2" formatCode="#,##0.00_);\(#,##0.00\)">
                  <c:v>1718640</c:v>
                </c:pt>
                <c:pt idx="3">
                  <c:v>36522141.460000001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1239140882039"/>
          <c:y val="0.9176992524371953"/>
          <c:w val="0.63037503234630887"/>
          <c:h val="8.230074756280464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25192125268147658"/>
          <c:y val="1.0999723967968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03218733621786E-2"/>
          <c:y val="0.11946735338096029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explosion val="15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5573425579106069E-2"/>
                  <c:y val="-7.64208405709135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26339227143997"/>
                      <c:h val="0.149269658894560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742328212053541"/>
                  <c:y val="-0.131583020827455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82063385539843"/>
                      <c:h val="0.193039798938877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8257107158091552E-2"/>
                  <c:y val="-0.246985379452541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612029913018151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32447700</c:v>
                </c:pt>
                <c:pt idx="1">
                  <c:v>4657939.3899999997</c:v>
                </c:pt>
                <c:pt idx="2">
                  <c:v>36533590.549999997</c:v>
                </c:pt>
                <c:pt idx="3">
                  <c:v>1718640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1239140882039"/>
          <c:y val="0.9176992524371953"/>
          <c:w val="0.63037503234630887"/>
          <c:h val="8.230074756280464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Развитие образования</c:v>
                </c:pt>
                <c:pt idx="1">
                  <c:v>Совершенствование местного самоуправления Пестяковского муниципального района</c:v>
                </c:pt>
                <c:pt idx="2">
                  <c:v>Развитие сельских территорий и коммунальной инфраструктуры в Пестяковском муниципальном районе</c:v>
                </c:pt>
                <c:pt idx="3">
                  <c:v>Развитие культуры</c:v>
                </c:pt>
                <c:pt idx="4">
                  <c:v>Развитие транспортной системы</c:v>
                </c:pt>
                <c:pt idx="5">
                  <c:v>Забота и поддержка</c:v>
                </c:pt>
                <c:pt idx="6">
                  <c:v>Экономическое развитие </c:v>
                </c:pt>
                <c:pt idx="7">
                  <c:v>Развитие физической культуры, спорта, туризма и реализация молодежной политики</c:v>
                </c:pt>
                <c:pt idx="8">
                  <c:v>Обеспечение безопасности граждан и профилактика правонарушений в Пестяковском муниципальном районе</c:v>
                </c:pt>
                <c:pt idx="9">
                  <c:v>Эффективность управления муниципальным имуществом</c:v>
                </c:pt>
                <c:pt idx="10">
                  <c:v>Формирование законопослушного поведения участников дорожного движения на территории Пестяковского муниципального района </c:v>
                </c:pt>
                <c:pt idx="11">
                  <c:v>Обеспечение доступным и комфортным жильем, объектами инженерной инфраструктуры и услугами ЖКХ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66471777.950000003</c:v>
                </c:pt>
                <c:pt idx="1">
                  <c:v>44567458.18</c:v>
                </c:pt>
                <c:pt idx="2" formatCode="_(* #,##0.00_);_(* \(#,##0.00\);_(* &quot;-&quot;??_);_(@_)">
                  <c:v>11416292.279999999</c:v>
                </c:pt>
                <c:pt idx="3" formatCode="_(* #,##0.00_);_(* \(#,##0.00\);_(* &quot;-&quot;??_);_(@_)">
                  <c:v>8456785.2899999991</c:v>
                </c:pt>
                <c:pt idx="4" formatCode="_(* #,##0.00_);_(* \(#,##0.00\);_(* &quot;-&quot;??_);_(@_)">
                  <c:v>4817655.2</c:v>
                </c:pt>
                <c:pt idx="5" formatCode="_(* #,##0.00_);_(* \(#,##0.00\);_(* &quot;-&quot;??_);_(@_)">
                  <c:v>3197899.58</c:v>
                </c:pt>
                <c:pt idx="6" formatCode="_(* #,##0.00_);_(* \(#,##0.00\);_(* &quot;-&quot;??_);_(@_)">
                  <c:v>2235400</c:v>
                </c:pt>
                <c:pt idx="7" formatCode="_(* #,##0.00_);_(* \(#,##0.00\);_(* &quot;-&quot;??_);_(@_)">
                  <c:v>896745</c:v>
                </c:pt>
                <c:pt idx="8" formatCode="_(* #,##0.00_);_(* \(#,##0.00\);_(* &quot;-&quot;??_);_(@_)">
                  <c:v>818541.24</c:v>
                </c:pt>
                <c:pt idx="9" formatCode="_(* #,##0.00_);_(* \(#,##0.00\);_(* &quot;-&quot;??_);_(@_)">
                  <c:v>403886.71</c:v>
                </c:pt>
                <c:pt idx="10" formatCode="_(* #,##0.00_);_(* \(#,##0.00\);_(* &quot;-&quot;??_);_(@_)">
                  <c:v>2700</c:v>
                </c:pt>
                <c:pt idx="11" formatCode="_(* #,##0.00_);_(* \(#,##0.00\);_(* &quot;-&quot;??_);_(@_)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18842400"/>
        <c:axId val="318832992"/>
      </c:barChart>
      <c:catAx>
        <c:axId val="31884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32992"/>
        <c:crosses val="autoZero"/>
        <c:auto val="1"/>
        <c:lblAlgn val="ctr"/>
        <c:lblOffset val="100"/>
        <c:noMultiLvlLbl val="0"/>
      </c:catAx>
      <c:valAx>
        <c:axId val="31883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8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F911-CA75-4708-B063-D9A08483EBD8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17A1-1678-43F5-A922-9636CA60D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17A1-1678-43F5-A922-9636CA60DDD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7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3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9BEF-F0DD-440F-B154-6C0BB497672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689" y="2923596"/>
            <a:ext cx="6089541" cy="2922351"/>
          </a:xfrm>
        </p:spPr>
        <p:txBody>
          <a:bodyPr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Пестяковского муниципального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23.12.2022 №175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муниципального района на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</a:p>
          <a:p>
            <a:endParaRPr lang="ru-RU" dirty="0"/>
          </a:p>
        </p:txBody>
      </p:sp>
      <p:pic>
        <p:nvPicPr>
          <p:cNvPr id="102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1" y="122829"/>
            <a:ext cx="1959429" cy="22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49204" y="80195"/>
            <a:ext cx="81293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88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2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971"/>
            <a:ext cx="4986884" cy="311680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325563"/>
            <a:ext cx="5123793" cy="9919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379" y="2569780"/>
            <a:ext cx="5123791" cy="9459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378" y="3731744"/>
            <a:ext cx="5123792" cy="10247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(УСН)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9" y="5015097"/>
            <a:ext cx="5123791" cy="10591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842504" y="1813034"/>
            <a:ext cx="1384874" cy="35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3"/>
          </p:cNvCxnSpPr>
          <p:nvPr/>
        </p:nvCxnSpPr>
        <p:spPr>
          <a:xfrm flipH="1" flipV="1">
            <a:off x="4842504" y="2359026"/>
            <a:ext cx="1361364" cy="75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842504" y="2444817"/>
            <a:ext cx="1384874" cy="1799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842504" y="2569780"/>
            <a:ext cx="1361365" cy="290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970"/>
            <a:ext cx="4986884" cy="32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</a:t>
            </a:r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587546461"/>
              </p:ext>
            </p:extLst>
          </p:nvPr>
        </p:nvGraphicFramePr>
        <p:xfrm>
          <a:off x="1491916" y="1608083"/>
          <a:ext cx="9586761" cy="51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201"/>
            <a:ext cx="5283159" cy="3249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277235"/>
            <a:ext cx="5865050" cy="803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4826" y="2317766"/>
            <a:ext cx="5888560" cy="4902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3868" y="3037976"/>
            <a:ext cx="5888560" cy="7380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8" y="3950615"/>
            <a:ext cx="5865050" cy="7858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615209"/>
            <a:ext cx="1216984" cy="79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842504" y="3090042"/>
            <a:ext cx="1361364" cy="106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227378" y="4938056"/>
            <a:ext cx="5865050" cy="7252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7378" y="5864773"/>
            <a:ext cx="5928110" cy="8040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842504" y="3392488"/>
            <a:ext cx="1216984" cy="190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572000" y="3407015"/>
            <a:ext cx="1487488" cy="287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6413359"/>
              </p:ext>
            </p:extLst>
          </p:nvPr>
        </p:nvGraphicFramePr>
        <p:xfrm>
          <a:off x="567559" y="1454205"/>
          <a:ext cx="10641724" cy="527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92737">
              <a:schemeClr val="accent6">
                <a:lumMod val="20000"/>
                <a:lumOff val="80000"/>
              </a:schemeClr>
            </a:gs>
            <a:gs pos="97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2023-2025 годах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9488" y="1539630"/>
            <a:ext cx="5865050" cy="1080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9488" y="4820798"/>
            <a:ext cx="5888560" cy="1176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4842504" y="2079794"/>
            <a:ext cx="1216984" cy="274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842504" y="2559349"/>
            <a:ext cx="1298414" cy="763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" y="3424843"/>
            <a:ext cx="6035402" cy="3407990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842504" y="2722261"/>
            <a:ext cx="1216984" cy="2686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059488" y="3240432"/>
            <a:ext cx="5888560" cy="10391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4755">
              <a:schemeClr val="accent4">
                <a:lumMod val="20000"/>
                <a:lumOff val="80000"/>
              </a:schemeClr>
            </a:gs>
            <a:gs pos="65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377"/>
            <a:ext cx="12192000" cy="119817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2023-2025 годах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1046" y="5284898"/>
            <a:ext cx="3436883" cy="1387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10521" y="1923802"/>
            <a:ext cx="3885704" cy="2891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расходов. Субвенция в отличие от дотации должна быть использована строго по целевому назначению и в установленный срок; в противном случае она подлежит возврату предоставившему ее органу.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131" y="2547580"/>
            <a:ext cx="3137338" cy="28850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4558315" y="1220556"/>
            <a:ext cx="3002346" cy="7819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206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98001" y="2673704"/>
            <a:ext cx="3910122" cy="2387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основе. Дотации осуществляются из Федерального фонда финансовой поддержки субъектов РФ. </a:t>
            </a: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предоставляется на выравнивание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обеспеченности поселений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Овал 7"/>
          <p:cNvSpPr/>
          <p:nvPr/>
        </p:nvSpPr>
        <p:spPr>
          <a:xfrm>
            <a:off x="8454587" y="1434075"/>
            <a:ext cx="3196951" cy="13184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606" y="1434662"/>
            <a:ext cx="3664389" cy="12612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478490">
            <a:off x="3564637" y="5241854"/>
            <a:ext cx="503786" cy="1066563"/>
          </a:xfrm>
          <a:prstGeom prst="downArrow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42892" y="4814888"/>
            <a:ext cx="420961" cy="470010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500566">
            <a:off x="8124343" y="5062284"/>
            <a:ext cx="493222" cy="1229710"/>
          </a:xfrm>
          <a:prstGeom prst="downArrow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0535"/>
          </a:xfrm>
          <a:solidFill>
            <a:schemeClr val="accent6">
              <a:lumMod val="40000"/>
              <a:lumOff val="60000"/>
              <a:alpha val="5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муниципального района в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и плановый период 2024 и 2025 годов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60076485"/>
              </p:ext>
            </p:extLst>
          </p:nvPr>
        </p:nvGraphicFramePr>
        <p:xfrm>
          <a:off x="274320" y="2103119"/>
          <a:ext cx="5410200" cy="427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55685865"/>
              </p:ext>
            </p:extLst>
          </p:nvPr>
        </p:nvGraphicFramePr>
        <p:xfrm>
          <a:off x="5948414" y="1244866"/>
          <a:ext cx="5823284" cy="300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59330588"/>
              </p:ext>
            </p:extLst>
          </p:nvPr>
        </p:nvGraphicFramePr>
        <p:xfrm>
          <a:off x="6168191" y="4235116"/>
          <a:ext cx="5823284" cy="262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23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chemeClr val="accent6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8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 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 ГОД и на ПЛАНОВЫЙ ПЕРИОД 2024  И 2025 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638" y="1655379"/>
            <a:ext cx="11631561" cy="1661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муниципального района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Пестяковского муниципального района.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муниципального района в определенной сфере.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638" y="3392488"/>
            <a:ext cx="11631561" cy="1324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0219" y="4891039"/>
            <a:ext cx="11631561" cy="1324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не планируется, т.к. муниципальный долг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FFFFCC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16433" y="274581"/>
            <a:ext cx="12477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01.01.2023г.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бюджету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68992"/>
              </p:ext>
            </p:extLst>
          </p:nvPr>
        </p:nvGraphicFramePr>
        <p:xfrm>
          <a:off x="709448" y="1608085"/>
          <a:ext cx="9922158" cy="473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468"/>
                <a:gridCol w="1578439"/>
                <a:gridCol w="1637732"/>
                <a:gridCol w="1589746"/>
                <a:gridCol w="1644773"/>
              </a:tblGrid>
              <a:tr h="87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01.01.2025г.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C5FFEC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7084" y="127818"/>
            <a:ext cx="10481187" cy="77081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расходов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Пестяковского муниципального района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муниципальным программам на 2023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6599"/>
              </p:ext>
            </p:extLst>
          </p:nvPr>
        </p:nvGraphicFramePr>
        <p:xfrm>
          <a:off x="766203" y="1014423"/>
          <a:ext cx="10411300" cy="572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8019"/>
                <a:gridCol w="1566437"/>
                <a:gridCol w="1496694"/>
                <a:gridCol w="1590150"/>
              </a:tblGrid>
              <a:tr h="2977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2 235 400,00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1 293 058,21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1 293 058,21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8 456 785,29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2 920 987,00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2 920 987,00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спорта, туризма и реализация молодежной политики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896 745,00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434 904,00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Пестяковского муниципального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66 471 777,95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60 424 116,36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59 167 489,00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энергосбережение и повышение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энергетической эффективности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4 817 655,20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5 272 850,00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5 645 920,00</a:t>
                      </a: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граждан и профилактика правонарушений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818 541,24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518 969,18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969,18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Забота и поддержка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3 197 899,58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2 600 764,58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2 600 764,58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самоуправления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Пестяковского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44 567 458,18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21 238 107,54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21 887 582,30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сельских территорий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коммунальной инфраструктуры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11 416 292,28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5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управления муниципальным имуществом и решение экологических проблем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403 886,71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2 349 006,01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2 616 226,42</a:t>
                      </a: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064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Пестяковского муниципального района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/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143 285 141,43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97 052 749,88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97 085 900,69</a:t>
                      </a: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11" y="82691"/>
            <a:ext cx="2005262" cy="20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14" y="111501"/>
            <a:ext cx="10038597" cy="1002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 муниципальный район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8164" y="1552030"/>
            <a:ext cx="5095122" cy="10772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района составляет   1119,3 км2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24040" y="2794095"/>
            <a:ext cx="5667960" cy="1628829"/>
          </a:xfrm>
          <a:prstGeom prst="rect">
            <a:avLst/>
          </a:prstGeom>
          <a:solidFill>
            <a:srgbClr val="FF9966"/>
          </a:solidFill>
          <a:ln>
            <a:solidFill>
              <a:srgbClr val="F7995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в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5 269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0003" y="4639683"/>
            <a:ext cx="5093870" cy="2013480"/>
          </a:xfrm>
          <a:prstGeom prst="rect">
            <a:avLst/>
          </a:prstGeom>
          <a:solidFill>
            <a:srgbClr val="FFCCCC"/>
          </a:solidFill>
          <a:ln>
            <a:solidFill>
              <a:srgbClr val="F6AD5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входят: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городское поселение;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vgoradm.ru/history/MAP/pestiaky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58" y="1052903"/>
            <a:ext cx="6359857" cy="570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434">
              <a:schemeClr val="accent4">
                <a:lumMod val="20000"/>
                <a:lumOff val="80000"/>
              </a:schemeClr>
            </a:gs>
            <a:gs pos="0">
              <a:srgbClr val="9DE9E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0"/>
            <a:ext cx="12065876" cy="914400"/>
          </a:xfr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Пестяковского муниципального района в 2023 года по муниципальным программам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04371185"/>
              </p:ext>
            </p:extLst>
          </p:nvPr>
        </p:nvGraphicFramePr>
        <p:xfrm>
          <a:off x="115613" y="1097280"/>
          <a:ext cx="12076387" cy="55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0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693" y="987266"/>
            <a:ext cx="521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 программы на 2023 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2 235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400,00 рублей.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229470" y="954107"/>
            <a:ext cx="2396562" cy="950893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4398" y="1133106"/>
            <a:ext cx="2458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2015-2025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4288" y="1803636"/>
            <a:ext cx="316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малого и среднего предпринимательства в Пестяковском муниципальном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288" y="2866227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транспортного обслуживания населения Пестяковского муниципального района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86109" y="1251285"/>
            <a:ext cx="3838756" cy="1702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.Обеспечение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экономических, условий для развития субъектов малого и среднего предпринимательства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стабильного функционирования пассажирского автомобильного транспорта на территории  Пестяковского муниципального района;</a:t>
            </a:r>
          </a:p>
          <a:p>
            <a:endParaRPr lang="ru-RU" sz="14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15393">
            <a:off x="6504874" y="3911308"/>
            <a:ext cx="534202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tabLst>
                <a:tab pos="2243138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взаимодействия субъектов малого и среднего предпринимательства с органами местного самоуправления муниципального района;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преференций для развития субъектов малого и среднего предпринимательства в приоритетных для муниципального района направлениях деятельности субъектов малого и среднего предпринимательства;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числа выполняемых рейсов и числа перевозимых по этим направлениям пассажиров;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количества обслуживаемых муниципальных автобусных маршрутов.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d2z5ewoj022g8u.cloudfront.net/uploads/2018/10/29160306/GettyImages-6019387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d2z5ewoj022g8u.cloudfront.net/uploads/2018/10/29160306/GettyImages-6019387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459" y="-722304"/>
            <a:ext cx="5583417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d2z5ewoj022g8u.cloudfront.net/uploads/2018/10/29160306/GettyImages-6019387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20334"/>
            <a:ext cx="4650520" cy="270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568"/>
            <a:ext cx="5515276" cy="30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chemeClr val="accent6">
                <a:lumMod val="20000"/>
                <a:lumOff val="8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14" y="4024099"/>
            <a:ext cx="2709335" cy="2709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3" y="0"/>
            <a:ext cx="12091987" cy="94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8" y="1339546"/>
            <a:ext cx="3700462" cy="12145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на программу составят: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8 456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785,29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2 920 </a:t>
            </a:r>
            <a:r>
              <a:rPr lang="ru-RU" dirty="0" smtClean="0">
                <a:solidFill>
                  <a:schemeClr val="tx1"/>
                </a:solidFill>
                <a:cs typeface="Aharoni" panose="02010803020104030203" pitchFamily="2" charset="-79"/>
              </a:rPr>
              <a:t>974,00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haroni" panose="02010803020104030203" pitchFamily="2" charset="-79"/>
              </a:rPr>
              <a:t>руб.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Aharoni" panose="02010803020104030203" pitchFamily="2" charset="-79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Aharoni" panose="02010803020104030203" pitchFamily="2" charset="-79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haroni" panose="02010803020104030203" pitchFamily="2" charset="-79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Aharoni" panose="02010803020104030203" pitchFamily="2" charset="-79"/>
              </a:rPr>
              <a:t>году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haroni" panose="02010803020104030203" pitchFamily="2" charset="-79"/>
              </a:rPr>
              <a:t>– </a:t>
            </a:r>
            <a:r>
              <a:rPr lang="ru-RU" dirty="0">
                <a:solidFill>
                  <a:schemeClr val="tx1"/>
                </a:solidFill>
                <a:cs typeface="Aharoni" panose="02010803020104030203" pitchFamily="2" charset="-79"/>
              </a:rPr>
              <a:t>2 920 974,00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Aharoni" panose="02010803020104030203" pitchFamily="2" charset="-79"/>
              </a:rPr>
              <a:t>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4553614" y="2358213"/>
            <a:ext cx="2598821" cy="13988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 2015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8" y="3757069"/>
            <a:ext cx="3857625" cy="27715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4426" y="1189882"/>
            <a:ext cx="78210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комплексной системы мер по реализации государственной политики в сфере культуры и искусства Пестяковского муниципального района, развитие и укрепление экономических и организационных условий для эффективной деятельности и оказания услуг населению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2" y="3552285"/>
            <a:ext cx="4295541" cy="3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20" y="727064"/>
            <a:ext cx="5453750" cy="3816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20" y="4105517"/>
            <a:ext cx="5453750" cy="2752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377" y="2228850"/>
            <a:ext cx="1971876" cy="4629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32714">
            <a:off x="310798" y="1221829"/>
            <a:ext cx="2871788" cy="1457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год – </a:t>
            </a:r>
            <a:r>
              <a:rPr lang="ru-RU" dirty="0">
                <a:solidFill>
                  <a:schemeClr val="accent1"/>
                </a:solidFill>
              </a:rPr>
              <a:t>896 745,00</a:t>
            </a:r>
            <a:r>
              <a:rPr 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руб</a:t>
            </a:r>
            <a:r>
              <a:rPr 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434 904,00 руб</a:t>
            </a:r>
            <a:r>
              <a:rPr 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434 904,00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7327" y="1568318"/>
            <a:ext cx="3681943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и индивидуальных форм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спортивной работы в  учреждениях, на предприятиях, в организациях, с детьми дошкольного возраста и с обучающимися  в           общеобразовательных учреждениях, работниками организаций, инвалидами, пенсионерами и другими категориями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гражданского становления,       социальной зрелости молодежи, физического, духовного,    нравственного развития молодых граждан, обеспечение их                занятости и удовлетворение их общественных потребностей;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7570" y="942975"/>
            <a:ext cx="2992619" cy="4661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97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023" y="332185"/>
            <a:ext cx="7218671" cy="3088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населения района к социальному, культурному, духовному и физическому воспитанию;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увеличение числа участников спортивно-оздоровительных мероприятий;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выявление представителей нового поколения одаренной молодежи в целях дальнейшей поддержки их творческого становления;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разнообразных форм работы, в том числе увеличение количества мероприятий для лиц с ограниченными физическими возможностями;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стойкого противодействия наркотикам в молодежной среде, в том числе путем увеличения численности добровольцев по пропаганде здорового образа жизни из числа подростков и молодежи;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использование инновационного потенциала молодежи в интересах государственного и общественного развития.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00" y="3889572"/>
            <a:ext cx="4026000" cy="2968428"/>
          </a:xfrm>
          <a:prstGeom prst="rect">
            <a:avLst/>
          </a:prstGeom>
        </p:spPr>
      </p:pic>
      <p:pic>
        <p:nvPicPr>
          <p:cNvPr id="1026" name="Picture 2" descr="http://www.pestyaki.ru/images/2-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9" y="601332"/>
            <a:ext cx="3400927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ravkiz-v-msk.com/wp-content/uploads/2019/03/uspevaemost-v-shkole-povysit-fizru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5809"/>
            <a:ext cx="4462749" cy="29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627" y="3889572"/>
            <a:ext cx="4002373" cy="29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12293" y="1404496"/>
            <a:ext cx="25224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2015-2025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2926" y="1281451"/>
            <a:ext cx="4398578" cy="15387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обеспечение доступности для получения качественного образования и воспитания, успешной социализации детей, проживающих на территории Пестяковского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281451"/>
            <a:ext cx="392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cs typeface="Times New Roman" panose="02020603050405020304" pitchFamily="18" charset="0"/>
              </a:rPr>
              <a:t>66 471 </a:t>
            </a:r>
            <a:r>
              <a:rPr lang="ru-RU" b="1" dirty="0" smtClean="0">
                <a:cs typeface="Times New Roman" panose="02020603050405020304" pitchFamily="18" charset="0"/>
              </a:rPr>
              <a:t>777,95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/>
              <a:t>60 424 </a:t>
            </a:r>
            <a:r>
              <a:rPr lang="ru-RU" b="1" dirty="0" smtClean="0"/>
              <a:t>116,36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/>
              <a:t>59 167 </a:t>
            </a:r>
            <a:r>
              <a:rPr lang="ru-RU" b="1" dirty="0" smtClean="0"/>
              <a:t>489,00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8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cdn.vse42.ru/files/P_S1280x853q80/Wnone/ui-59ddd35747c518.1539388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3" y="3270592"/>
            <a:ext cx="5013124" cy="33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orldluxrealty.com/sites/default/files/inline/images/povishenie_kvalifikacii_i_perepodgotovka_chto_eto_tako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09124"/>
            <a:ext cx="5219673" cy="39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48080" y="4672190"/>
            <a:ext cx="7883429" cy="1962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услугами дошкольного образования  детей в возрасте от  1,5 до 7 лет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в учреждениях образования в соответствии с Федеральными государственными стандартами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уровня заработной платы педагогических работников сферы образования Указам Президента РФ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уровня квалификации преподавательских кадров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детей дополнительным образованием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78%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Выявление и поддержка талантливых и одаренных детей.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безбарьерной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среды для детей инвалидов.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394" y="1253835"/>
            <a:ext cx="2683379" cy="9231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15 780 </a:t>
            </a:r>
            <a:r>
              <a:rPr lang="ru-RU" sz="1100" dirty="0" smtClean="0">
                <a:solidFill>
                  <a:schemeClr val="tx1"/>
                </a:solidFill>
              </a:rPr>
              <a:t>996,96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13 513 </a:t>
            </a:r>
            <a:r>
              <a:rPr lang="ru-RU" sz="1100" dirty="0" smtClean="0">
                <a:solidFill>
                  <a:schemeClr val="tx1"/>
                </a:solidFill>
              </a:rPr>
              <a:t>618,70 </a:t>
            </a:r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руб.,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2025 год </a:t>
            </a:r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16 333 </a:t>
            </a:r>
            <a:r>
              <a:rPr lang="ru-RU" sz="1100" dirty="0" smtClean="0">
                <a:solidFill>
                  <a:schemeClr val="tx1"/>
                </a:solidFill>
              </a:rPr>
              <a:t>618,70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47361" y="1406563"/>
            <a:ext cx="2808507" cy="770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образования: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>
                <a:solidFill>
                  <a:schemeClr val="tx1"/>
                </a:solidFill>
              </a:rPr>
              <a:t>35 985 </a:t>
            </a:r>
            <a:r>
              <a:rPr lang="ru-RU" sz="1100" b="1" dirty="0" smtClean="0">
                <a:solidFill>
                  <a:schemeClr val="tx1"/>
                </a:solidFill>
              </a:rPr>
              <a:t>073,06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>
                <a:solidFill>
                  <a:schemeClr val="tx1"/>
                </a:solidFill>
              </a:rPr>
              <a:t>35 384 </a:t>
            </a:r>
            <a:r>
              <a:rPr lang="ru-RU" sz="1100" b="1" dirty="0" smtClean="0">
                <a:solidFill>
                  <a:schemeClr val="tx1"/>
                </a:solidFill>
              </a:rPr>
              <a:t>125,74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>
                <a:solidFill>
                  <a:schemeClr val="tx1"/>
                </a:solidFill>
              </a:rPr>
              <a:t>31 255 </a:t>
            </a:r>
            <a:r>
              <a:rPr lang="ru-RU" sz="1100" b="1" dirty="0" smtClean="0">
                <a:solidFill>
                  <a:schemeClr val="tx1"/>
                </a:solidFill>
              </a:rPr>
              <a:t>375,68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197" y="2476666"/>
            <a:ext cx="3289771" cy="853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4 565 </a:t>
            </a:r>
            <a:r>
              <a:rPr lang="ru-RU" sz="1100" dirty="0" smtClean="0">
                <a:solidFill>
                  <a:schemeClr val="tx1"/>
                </a:solidFill>
              </a:rPr>
              <a:t>170,29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3 444 </a:t>
            </a:r>
            <a:r>
              <a:rPr lang="ru-RU" sz="1100" dirty="0" smtClean="0">
                <a:solidFill>
                  <a:schemeClr val="tx1"/>
                </a:solidFill>
              </a:rPr>
              <a:t>905,61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100" dirty="0">
                <a:solidFill>
                  <a:schemeClr val="tx1"/>
                </a:solidFill>
              </a:rPr>
              <a:t>3 444 </a:t>
            </a:r>
            <a:r>
              <a:rPr lang="ru-RU" sz="1100" dirty="0" smtClean="0">
                <a:solidFill>
                  <a:schemeClr val="tx1"/>
                </a:solidFill>
              </a:rPr>
              <a:t>905,61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579" y="3610505"/>
            <a:ext cx="3597779" cy="961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образа жизни детей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100" dirty="0">
                <a:solidFill>
                  <a:schemeClr val="tx1"/>
                </a:solidFill>
              </a:rPr>
              <a:t>4 298 </a:t>
            </a:r>
            <a:r>
              <a:rPr lang="ru-RU" sz="1100" dirty="0" smtClean="0">
                <a:solidFill>
                  <a:schemeClr val="tx1"/>
                </a:solidFill>
              </a:rPr>
              <a:t>960,36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4 298 </a:t>
            </a:r>
            <a:r>
              <a:rPr lang="ru-RU" sz="1100" dirty="0" smtClean="0">
                <a:solidFill>
                  <a:schemeClr val="tx1"/>
                </a:solidFill>
              </a:rPr>
              <a:t>960,36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4 351 </a:t>
            </a:r>
            <a:r>
              <a:rPr lang="ru-RU" sz="1100" dirty="0" smtClean="0">
                <a:solidFill>
                  <a:schemeClr val="tx1"/>
                </a:solidFill>
              </a:rPr>
              <a:t>083,06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195" y="5090795"/>
            <a:ext cx="3041582" cy="1165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>
                <a:solidFill>
                  <a:schemeClr val="tx1"/>
                </a:solidFill>
              </a:rPr>
              <a:t>1 388 </a:t>
            </a:r>
            <a:r>
              <a:rPr lang="ru-RU" sz="1100" dirty="0" smtClean="0">
                <a:solidFill>
                  <a:schemeClr val="tx1"/>
                </a:solidFill>
              </a:rPr>
              <a:t>488,12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1 166 443,74 руб.,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- 1 166 443,74 руб.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3022" y="2601256"/>
            <a:ext cx="3366773" cy="1385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- </a:t>
            </a:r>
            <a:r>
              <a:rPr lang="ru-RU" sz="1100" dirty="0">
                <a:solidFill>
                  <a:schemeClr val="tx1"/>
                </a:solidFill>
              </a:rPr>
              <a:t>4 453 </a:t>
            </a:r>
            <a:r>
              <a:rPr lang="ru-RU" sz="1100" dirty="0" smtClean="0">
                <a:solidFill>
                  <a:schemeClr val="tx1"/>
                </a:solidFill>
              </a:rPr>
              <a:t>089,16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2 616 062,21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2 616 062,21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alwaysbusymama.com/images/content/993-microsoft-sklav-spisok-najbilsh-innovatsijnikh-shkil-svit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33" y="1499762"/>
            <a:ext cx="4514318" cy="28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4298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населения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района»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3690" y="1314808"/>
            <a:ext cx="2596055" cy="80612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2082" y="1236592"/>
            <a:ext cx="237035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ассигнований: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0,00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36" y="2650708"/>
            <a:ext cx="50607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приобретения   жилья   в Пестяковском муниципальном районе для граждан и семей,  нуждающихся в улучшении жилищных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 помощью ипотечного жилищного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389" y="4352186"/>
            <a:ext cx="5060731" cy="25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lvl="0" algn="just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реализации Программы к 2025 году количество молодых семей, получивших свидетельство о праве на получении социальной выплаты на приобретение (строительство) жилого помещения составит 15. Также, к 2022 году планируется улучшить жилищные условия 16 гражданам с помощью мер государственной и муниципальной поддержки в сфере ипотечного жилищного кредитования.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tv-bis.ru/wp-content/uploads/2016/10/446-Programmyi-ipotechnogo-kreditovaniya--1024x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22" y="1314808"/>
            <a:ext cx="5529680" cy="28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o24.ru/uploads/posts/2019-10/1570698079_shu_9618-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9" y="4140860"/>
            <a:ext cx="3935178" cy="26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63" y="4146203"/>
            <a:ext cx="4616101" cy="2723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367"/>
            <a:ext cx="3302271" cy="1868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867" y="3162274"/>
            <a:ext cx="4943133" cy="3707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системы, энергосбережение и повышение энергетической эффективности Пестяковского муниципального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6262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" name="Стрелка вниз 7"/>
          <p:cNvSpPr/>
          <p:nvPr/>
        </p:nvSpPr>
        <p:spPr>
          <a:xfrm rot="14614072">
            <a:off x="2805995" y="1881320"/>
            <a:ext cx="562303" cy="1918953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542435" y="3848522"/>
            <a:ext cx="484632" cy="1082582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69318"/>
            <a:ext cx="33370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15 736 425,20 руб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8463" y="1605479"/>
            <a:ext cx="460430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потребностями населения и экономики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8462" y="2852123"/>
            <a:ext cx="4627026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потребителями топливно-энергетических ресурсов за счет их рационального использования и сокращения потерь энергетических ресурсов путем реализации энергосберегающих мероприятий.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7585332">
            <a:off x="7114089" y="1679763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585332">
            <a:off x="7111815" y="2488130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1409" y="1665433"/>
            <a:ext cx="305848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автомобильных дорог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и вне границ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в границах Пестяковского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4 817 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655,20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5 272 850,00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5 645 920,00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931104"/>
            <a:ext cx="305848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Пестяковского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348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1213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49403" y="1340070"/>
            <a:ext cx="3390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2015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49403" y="1986401"/>
            <a:ext cx="3678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– 818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541,24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518 969,18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518 969,18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6397" y="4314463"/>
            <a:ext cx="3424631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повышение результативности профилактики правонарушений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7860" y="1280899"/>
            <a:ext cx="4093779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части (90 процентов)  территории района будет действовать система оповещения населения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  населения района к действиям в условиях ЧС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 на территории района, в расчете на 100 тысяч жителей (коэффициент криминальной активности населения), сократится на 15 процентов, с 1525,3 в 2013 году до 1218,2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преступлений, совершенных в общественных а общественных местах, связанных с угрозой жизни, здоровью и имуществу граждан, хулиганством в расчете на 100 тысяч населения, уменьшится на 6 процентов, с 367,3 в 2013 году до 345,0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несовершеннолетних, совершивших преступления, в расчете на тысячу несовершеннолетних в возрасте 14-17 лет включительно, сократится на 50,0 процентов, с 28,4 в 2013 году до 14,2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преступления в состоянии опьянения сократится на 44 процента с 28,2 в 2013 году до 15,5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повторные преступления (ранее совершавшие преступления) сократится на 12 процентов с 70 в 2013 году до 58 в 2020 году.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aea2a4ba1623af37a1bf760b3adfb9ad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945"/>
            <a:ext cx="4477860" cy="25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560"/>
            <a:ext cx="4477860" cy="28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6318" y="671496"/>
            <a:ext cx="7491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</a:t>
            </a:r>
          </a:p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муниципального района!</a:t>
            </a:r>
            <a:endParaRPr lang="ru-RU" sz="3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094892"/>
            <a:ext cx="7724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Предоставляем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информационный материал –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аналитический документ, подготовленный в целях предоставления гражданам актуальной информации 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Предоставленная информация обеспечивает реализацию принципов прозрачности и открытости бюджетного процесса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 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нацелен на получение обратной связи от граждан, которым интересны современные проблемы финансов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Ивановской области.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администрации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И.Е.Тюрикова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88" y="3712143"/>
            <a:ext cx="5352664" cy="30108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60" y="0"/>
            <a:ext cx="1205509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«Забота и поддержка»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8340" y="1226348"/>
            <a:ext cx="526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Сроки реализации программы: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419" y="1231836"/>
            <a:ext cx="2470653" cy="5191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условий для обеспечения социальной поддержки ветеранов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организационных,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правовы</a:t>
            </a: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Реализация комплекса социальных мер, направленных на проявление заботы и внимания, оказание финансовой поддержки отдельным категориям граждан, социальная поддержка которых не урегулирована законодательством РФ и Ивановской области. 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Организация оказания материальной помощи и защиты отдельным категориям граждан муниципального района, оказавшимся в экстремальной (сложной) жизненной ситуации;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Поддержка Общественной организации ветеранов (пенсионеров) войны, труда, Вооруженных сил и правоохранительных органов (далее – Совет ветеранов) Пестяковского муниципального района</a:t>
            </a:r>
            <a:r>
              <a:rPr lang="ru-RU" sz="1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58476" y="2323549"/>
            <a:ext cx="3619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– 3 197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899,58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2 600 764,58 руб.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2 600 764,58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https://www.prizyv.ru/wp-content/uploads/2017/07/rmwmfoj5336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72" y="1226348"/>
            <a:ext cx="4121416" cy="27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FFCC"/>
            </a:gs>
            <a:gs pos="83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41" y="0"/>
            <a:ext cx="12002814" cy="846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Пестяковского муниципального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0421" y="1003596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9186" y="3530984"/>
            <a:ext cx="5762352" cy="3327016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открытого, ответственного и эффективного местного самоуправления в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индикаторы (показатели):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законодательством;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переданных законодательством Российской Федерации отдельных государственных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Качественное предоставление услуг муниципальным бюджетным учреждением «Пестяковский многофункциональный центр предоставления государственных и муниципальных услуг «Мои документы»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9477" y="1382102"/>
            <a:ext cx="2903538" cy="116955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458,18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–21 238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107,54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–21 887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582,30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186" y="976947"/>
            <a:ext cx="5557096" cy="2477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1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результативности деятельности местной Администрации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административных барьеров при предоставлении государственных и муниципальных услуг;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государственных и муниципальных услуг по принципу «одного окна», включающему создание единого места приема, регистрации и выдачи необходимых документов, а также получать одновременно несколько взаимосвязанных государственных и муниципальных услуг – не менее 70 процентов.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myshared.ru/9/899427/slide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24" y="2762451"/>
            <a:ext cx="5160310" cy="38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FFCC"/>
            </a:gs>
            <a:gs pos="7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сельских территорий и коммунальной инфраструктуры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1114" y="1250095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938" y="1938650"/>
            <a:ext cx="3083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–11 416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292,28 руб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руб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19773" y="1650205"/>
            <a:ext cx="3671247" cy="5170646"/>
          </a:xfrm>
          <a:prstGeom prst="rect">
            <a:avLst/>
          </a:prstGeom>
          <a:gradFill>
            <a:gsLst>
              <a:gs pos="0">
                <a:srgbClr val="FFFFCC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жизнедеятельности в сельской местности; 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активности в агропромышленном комплексе путем создания благоприятных инфраструктурных условий в сельской местности;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высокотехнологичных рабочих мест на селе;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граждан, проживающих в сельской местности, в реализации общественно значимых проектов;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отношения к сельской местности и сельскому образу жизни</a:t>
            </a: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коммунальных услуг населению.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3" y="3907054"/>
            <a:ext cx="3885063" cy="2913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04" y="1650205"/>
            <a:ext cx="4452278" cy="33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40000"/>
                <a:lumOff val="60000"/>
              </a:schemeClr>
            </a:gs>
            <a:gs pos="34000">
              <a:srgbClr val="9DE9E7"/>
            </a:gs>
            <a:gs pos="3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68" y="0"/>
            <a:ext cx="12039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управления муниципальным имуществом и решение экологических проблем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146" y="1259361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5691" y="1329733"/>
            <a:ext cx="3322577" cy="39857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</a:t>
            </a:r>
            <a:r>
              <a:rPr lang="ru-RU" sz="1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современных принципов и методов управления;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поступлений в бюджет от управления и распоряжения муниципальным имуществом и землей;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системного подхода к решению экологических проблем Пестяковского муниципального района Ивановской области, улучшение экологической ситуации в районе.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7914" y="1894045"/>
            <a:ext cx="2911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–403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886,71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–2 349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006,01 руб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–2 616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226,42 руб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68" y="1747242"/>
            <a:ext cx="3965110" cy="49398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DE9E7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008080"/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результаты: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поступления денежных средств в местный бюджет;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Схему территориального планирования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Генеральные планы и Правила землепользования и застройки сельских поселений, входящих в состав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«Проведения комплексных кадастровых работ»;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территорий с особым правовым режимом использования земель на государственный кадастровый учет их границ;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благоустройства, санитарной очистки территории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несанкционированного размещения отходов производства и потребления на территории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населения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школьников и подростков, вовлеченных в сферу экологического воспитания.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62" y="3586248"/>
            <a:ext cx="4724829" cy="314496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30" y="1237995"/>
            <a:ext cx="1800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0" y="3186392"/>
            <a:ext cx="5612040" cy="35502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участников дорожного движения на территории Пестяковского муниципального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606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2019 –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153" y="1724948"/>
            <a:ext cx="2921601" cy="1477328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2 700,00руб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–0,00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1108" y="1683782"/>
            <a:ext cx="2927131" cy="135421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устойчивых навыков законопослушного поведения граждан на дорогах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8039" y="1634599"/>
            <a:ext cx="4796095" cy="1938992"/>
          </a:xfrm>
          <a:prstGeom prst="rect">
            <a:avLst/>
          </a:prstGeom>
          <a:ln>
            <a:solidFill>
              <a:srgbClr val="99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количества дорожно-транспортных происшествий на 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граждан, задействованных в мероприятиях по профилактике дорожно-транспортных происшествий на 15%;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3.Ежегодное повышение уровня законопослушного поведения участников дорожного движения на 5%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362302fba98edc4e1779d6fbc8bafc1a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0069" y="3689443"/>
            <a:ext cx="5007428" cy="30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" y="2046741"/>
            <a:ext cx="7117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400" b="1" dirty="0" smtClean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 района Вы можете направить в Совет Пестяковского муниципального района или в администрацию района на электронный адрес:</a:t>
            </a:r>
          </a:p>
          <a:p>
            <a:pPr algn="ctr"/>
            <a:r>
              <a:rPr lang="ru-RU" sz="2400" b="1" u="sng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pestyaki@pestyaki.ru</a:t>
            </a:r>
          </a:p>
          <a:p>
            <a:pPr algn="ctr"/>
            <a:endParaRPr lang="ru-RU" sz="2400" b="1" dirty="0" smtClean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4223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5628" y="3662064"/>
            <a:ext cx="39397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Пестяки, ул. Ленина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3" y="3662064"/>
            <a:ext cx="3446055" cy="2843710"/>
          </a:xfrm>
        </p:spPr>
      </p:pic>
      <p:sp>
        <p:nvSpPr>
          <p:cNvPr id="3" name="Прямоугольник 2"/>
          <p:cNvSpPr/>
          <p:nvPr/>
        </p:nvSpPr>
        <p:spPr>
          <a:xfrm>
            <a:off x="554926" y="1389458"/>
            <a:ext cx="6836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</a:t>
            </a:r>
            <a:r>
              <a:rPr lang="ru-RU" sz="28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800" b="1" dirty="0">
              <a:solidFill>
                <a:srgbClr val="2D8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1475" y="175461"/>
            <a:ext cx="11487149" cy="151798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 Бюджетного кодекса РФ)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475" y="2528888"/>
            <a:ext cx="3259304" cy="1460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5195" y="2528888"/>
            <a:ext cx="3579477" cy="14386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775158" y="1693444"/>
            <a:ext cx="737937" cy="94648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777204" y="1756722"/>
            <a:ext cx="786063" cy="93044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768" y="4034587"/>
            <a:ext cx="10977050" cy="1335370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равновесие, при котором общий объем  предусмотренных бюджетом расходов соответствует общему объему поступлений  в бюджет  называется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сбалансированностью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основополагающим принципом при составлении проектов бюджетов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767" y="5386388"/>
            <a:ext cx="4921795" cy="1357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доходы бюджета превышают расходы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принимается решение как использовать невостребованные доходы (сформировать финансовый резерв, отдать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663" y="5386389"/>
            <a:ext cx="5255155" cy="1357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необходимо привлечь дополнительные средства, которые называются источниками покрытия дефицита бюджета (использовать ранее накопленные остатки, взять в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3" y="1863892"/>
            <a:ext cx="2038409" cy="2107418"/>
          </a:xfrm>
          <a:prstGeom prst="rect">
            <a:avLst/>
          </a:prstGeom>
          <a:pattFill prst="pct60">
            <a:fgClr>
              <a:srgbClr val="CCFFFF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229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146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 ПРОЕКТ БЮДЖЕТА?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015" y="3786188"/>
            <a:ext cx="3611413" cy="287771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06.10.2017 № 435 утвержден Порядок составления проекта  бюджета Пестяковского муниципального района на очередной финансовый год и плановый период, в котором определены ответственные исполнители,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494" y="3157538"/>
            <a:ext cx="3742616" cy="28931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до конца текущего года рассматривается и одобряется Советом Пестяковского муниципального района. По проекту  бюджета проводятся публичные слушания. Для этого проект бюджета размещается на официальном сайте и в средствах массовой информации. Совет Пестяковского муниципального района рассматривает проект о бюджете в двух чтениях. </a:t>
            </a:r>
          </a:p>
        </p:txBody>
      </p:sp>
      <p:sp>
        <p:nvSpPr>
          <p:cNvPr id="8" name="Овал 7"/>
          <p:cNvSpPr/>
          <p:nvPr/>
        </p:nvSpPr>
        <p:spPr>
          <a:xfrm>
            <a:off x="4714997" y="2528888"/>
            <a:ext cx="2332189" cy="1257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5429" y="2429778"/>
            <a:ext cx="3876674" cy="124649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Пестяковского муниципального района утверждается решением Совета Пестяковского муниципального района. </a:t>
            </a:r>
          </a:p>
        </p:txBody>
      </p:sp>
      <p:sp>
        <p:nvSpPr>
          <p:cNvPr id="10" name="Овал 9"/>
          <p:cNvSpPr/>
          <p:nvPr/>
        </p:nvSpPr>
        <p:spPr>
          <a:xfrm>
            <a:off x="8798565" y="1598722"/>
            <a:ext cx="2610402" cy="9301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58275">
            <a:off x="3080239" y="2695255"/>
            <a:ext cx="1544392" cy="559921"/>
          </a:xfrm>
          <a:prstGeom prst="curvedDownArrow">
            <a:avLst/>
          </a:prstGeom>
          <a:solidFill>
            <a:srgbClr val="49F1D5"/>
          </a:solidFill>
          <a:ln>
            <a:solidFill>
              <a:srgbClr val="49F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959047">
            <a:off x="6840707" y="1950961"/>
            <a:ext cx="1831855" cy="616135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1164717"/>
            <a:ext cx="6059488" cy="136417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финансовый документ утверждаемый Советом Пестяковского муниципального 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9" y="3901576"/>
            <a:ext cx="3876674" cy="285651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88104" y="2953450"/>
            <a:ext cx="2287279" cy="1061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0"/>
            <a:ext cx="12100720" cy="10247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Пестяковского муниципального района на 2023 и плановый период 2024 и 2025 годов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9127" y="1076682"/>
            <a:ext cx="12192000" cy="860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 contourW="12700">
            <a:bevelT w="101600"/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базы Пестяковского муниципального района Ивановской области за счет развития малого и среднего предпринимательства и увеличение численности занятых в секторе экономики в течении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, привлечение инвестиций и новых налогоплательщиков.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9127" y="1985754"/>
            <a:ext cx="12192000" cy="538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9F1D5"/>
            </a:solidFill>
          </a:ln>
          <a:scene3d>
            <a:camera prst="orthographicFront"/>
            <a:lightRig rig="threePt" dir="t"/>
          </a:scene3d>
          <a:sp3d extrusionH="82550" contourW="19050">
            <a:bevelT w="101600"/>
            <a:extrusionClr>
              <a:srgbClr val="CCFFCC"/>
            </a:extrusionClr>
            <a:contourClr>
              <a:srgbClr val="82EF5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бюджетной эффективностью предоставляемых налоговых льгот, роста недоимки в местный бюджет.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8256" y="2581090"/>
            <a:ext cx="12155488" cy="61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 и обеспечение возможности для населения Пестяковского муниципального района получить качественное образование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9127" y="3246217"/>
            <a:ext cx="12155488" cy="667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доступа населения муниципального района к культурным ценностям, сохранение культурного и исторического наследия, развитие творческого потенциала района.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8256" y="3970442"/>
            <a:ext cx="12155488" cy="756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7C139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туризма, мероприятия по развитию общественной молодежной инициативы.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67827"/>
            <a:ext cx="12155488" cy="7094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функционирования контрактной системы в сфере закупок, товаров работ ,услуг для муниципальных нужд района.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9127" y="5508452"/>
            <a:ext cx="12210256" cy="545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требованиями населения и экономики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29" y="6105520"/>
            <a:ext cx="12137232" cy="676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функций государственного управления и организационной структуры исполнительных органов местного самоуправления Пестяковского муниципального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2621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007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 экономического развития на основании которого сформирован бюджет Пестяковского муниципального района на 2023 год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2024 и 2025 годов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94062"/>
              </p:ext>
            </p:extLst>
          </p:nvPr>
        </p:nvGraphicFramePr>
        <p:xfrm>
          <a:off x="194715" y="1340073"/>
          <a:ext cx="11729546" cy="51088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87377"/>
                <a:gridCol w="1836360"/>
                <a:gridCol w="1819817"/>
                <a:gridCol w="1885992"/>
              </a:tblGrid>
              <a:tr h="5834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 млн. 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3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3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предприятий-всего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0,097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0,097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0,097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7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 )-всего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5,24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5,12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3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34 127,87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35 902,52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37 769,45 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413">
              <a:srgbClr val="BCDBA7"/>
            </a:gs>
            <a:gs pos="46369">
              <a:srgbClr val="FFFFFF"/>
            </a:gs>
            <a:gs pos="18994">
              <a:schemeClr val="bg1"/>
            </a:gs>
            <a:gs pos="94407">
              <a:srgbClr val="BCDBA7"/>
            </a:gs>
            <a:gs pos="72067">
              <a:srgbClr val="C9E2B9"/>
            </a:gs>
            <a:gs pos="54000">
              <a:schemeClr val="bg1"/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68" y="4400755"/>
            <a:ext cx="4134963" cy="2457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785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формируется доходная часть бюджета?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06069" y="4907351"/>
            <a:ext cx="3881027" cy="17022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599" y="1972999"/>
            <a:ext cx="3967655" cy="14643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33875" y="3437392"/>
            <a:ext cx="315310" cy="96336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727796">
            <a:off x="5919052" y="2908074"/>
            <a:ext cx="380725" cy="2390514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5259831" y="5608725"/>
            <a:ext cx="1846238" cy="299545"/>
          </a:xfrm>
          <a:prstGeom prst="leftArrow">
            <a:avLst>
              <a:gd name="adj1" fmla="val 60913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36369" y="1972999"/>
            <a:ext cx="4328423" cy="14643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661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2023 и </a:t>
            </a:r>
          </a:p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плановый период 2024 и 202 годов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13806628"/>
              </p:ext>
            </p:extLst>
          </p:nvPr>
        </p:nvGraphicFramePr>
        <p:xfrm>
          <a:off x="1806646" y="1671144"/>
          <a:ext cx="9058294" cy="501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</TotalTime>
  <Words>3164</Words>
  <Application>Microsoft Office PowerPoint</Application>
  <PresentationFormat>Широкоэкранный</PresentationFormat>
  <Paragraphs>420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направления бюджетной и налоговой политики Пестяковского муниципального района на 2023 и плановый период 2024 и 2025 годов  </vt:lpstr>
      <vt:lpstr>Показатели прогноза социально экономического развития на основании которого сформирован бюджет Пестяковского муниципального района на 2023 год  и плановый период 2024 и 2025 годов</vt:lpstr>
      <vt:lpstr>Презентация PowerPoint</vt:lpstr>
      <vt:lpstr>Презентация PowerPoint</vt:lpstr>
      <vt:lpstr>Какие налоговые доходы поступают в бюджет?</vt:lpstr>
      <vt:lpstr>Структура налоговых доходов бюджета Пестяковского муниципального района на 2023 год и плановый период  2024 и 2025 годов</vt:lpstr>
      <vt:lpstr>Какие неналоговые доходы поступают в бюджет?</vt:lpstr>
      <vt:lpstr>Структура неналоговых доходов бюджета Пестяковского муниципального района на 2023 год и плановый период  2024 и 2025 годов</vt:lpstr>
      <vt:lpstr>В бюджет Пестяковского муниципального района поступают межбюджетные трансферты из бюджета Ивановкой области  в 2023-2025 годах</vt:lpstr>
      <vt:lpstr>В бюджет Пестяковского муниципального района поступают межбюджетные трансферты из бюджета Ивановкой области  в 2023-2025 годах</vt:lpstr>
      <vt:lpstr>Структура безвозмездных поступлений в бюджет Пестяковского муниципального района в 2023 и плановый период 2024 и 2025 годов</vt:lpstr>
      <vt:lpstr>Презентация PowerPoint</vt:lpstr>
      <vt:lpstr>Презентация PowerPoint</vt:lpstr>
      <vt:lpstr>Распределение расходов  бюджета Пестяковского муниципального района по муниципальным программам на 2023 – 2025 годы </vt:lpstr>
      <vt:lpstr>Структура бюджета Пестяковского муниципального района в 2023 года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Аня</dc:creator>
  <cp:lastModifiedBy>ADD</cp:lastModifiedBy>
  <cp:revision>237</cp:revision>
  <cp:lastPrinted>2022-11-07T11:56:35Z</cp:lastPrinted>
  <dcterms:created xsi:type="dcterms:W3CDTF">2019-04-11T08:12:25Z</dcterms:created>
  <dcterms:modified xsi:type="dcterms:W3CDTF">2023-01-12T06:06:17Z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1138412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