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DE9E7"/>
    <a:srgbClr val="33CCCC"/>
    <a:srgbClr val="FFFFCC"/>
    <a:srgbClr val="44D5DC"/>
    <a:srgbClr val="FCF096"/>
    <a:srgbClr val="2D872D"/>
    <a:srgbClr val="339933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8"/>
      </p:cViewPr>
      <p:guideLst>
        <p:guide orient="horz" pos="2115"/>
        <p:guide pos="3749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74052657480318"/>
          <c:y val="1.7121184970399547E-2"/>
          <c:w val="0.83794697342519686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92886917029829E-3"/>
                  <c:y val="2.203647489663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427475237261191E-2"/>
                  <c:y val="1.9587977685900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525104209604604E-2"/>
                  <c:y val="2.693346931811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3041234</c:v>
                </c:pt>
                <c:pt idx="1">
                  <c:v>3126634</c:v>
                </c:pt>
                <c:pt idx="2">
                  <c:v>3215634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14609380.85</c:v>
                </c:pt>
                <c:pt idx="1">
                  <c:v>13901194.24</c:v>
                </c:pt>
                <c:pt idx="2">
                  <c:v>13901194.24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390515889373181E-2"/>
                  <c:y val="4.8969944214750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939330375544772E-2"/>
                  <c:y val="2.44849721073752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134588320231305E-2"/>
                  <c:y val="7.34549163221258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92923215.480000004</c:v>
                </c:pt>
                <c:pt idx="1">
                  <c:v>69159258.829999998</c:v>
                </c:pt>
                <c:pt idx="2">
                  <c:v>68158413.829999998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404728"/>
        <c:axId val="341405120"/>
        <c:axId val="0"/>
      </c:bar3DChart>
      <c:catAx>
        <c:axId val="34140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1405120"/>
        <c:crosses val="autoZero"/>
        <c:auto val="1"/>
        <c:lblAlgn val="ctr"/>
        <c:lblOffset val="100"/>
        <c:noMultiLvlLbl val="0"/>
      </c:catAx>
      <c:valAx>
        <c:axId val="34140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1404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139479373693745E-2"/>
                  <c:y val="-9.94513145682276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422378851771841E-2"/>
                  <c:y val="-9.116265190214132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990148173273491E-2"/>
                  <c:y val="-9.94513145682276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05278329850059E-2"/>
                  <c:y val="-7.45884859261716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#,##0">
                  <c:v>9050000</c:v>
                </c:pt>
                <c:pt idx="1">
                  <c:v>3954380.85</c:v>
                </c:pt>
                <c:pt idx="2">
                  <c:v>1205000</c:v>
                </c:pt>
                <c:pt idx="3">
                  <c:v>400000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99605926930938E-2"/>
                  <c:y val="-7.45884859261707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9050000</c:v>
                </c:pt>
                <c:pt idx="1">
                  <c:v>4451194.24</c:v>
                </c:pt>
                <c:pt idx="2">
                  <c:v>0</c:v>
                </c:pt>
                <c:pt idx="3">
                  <c:v>400000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CF67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69542650312329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131597912312447E-2"/>
                  <c:y val="-2.48628286420573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565798956156222E-3"/>
                  <c:y val="-7.45884859261716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52639164924977E-2"/>
                  <c:y val="-2.98353943704683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9050000</c:v>
                </c:pt>
                <c:pt idx="1">
                  <c:v>4451194.24</c:v>
                </c:pt>
                <c:pt idx="2">
                  <c:v>0</c:v>
                </c:pt>
                <c:pt idx="3">
                  <c:v>400000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405904"/>
        <c:axId val="341406296"/>
      </c:barChart>
      <c:catAx>
        <c:axId val="34140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1406296"/>
        <c:crosses val="autoZero"/>
        <c:auto val="1"/>
        <c:lblAlgn val="ctr"/>
        <c:lblOffset val="100"/>
        <c:noMultiLvlLbl val="0"/>
      </c:catAx>
      <c:valAx>
        <c:axId val="34140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140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1604939199700988E-3"/>
                  <c:y val="-2.4063640180746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5E-2"/>
                  <c:y val="-7.2190920542239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8477367013089275E-2"/>
                  <c:y val="-9.62545607229854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835391333208793E-2"/>
                  <c:y val="-1.4438184108447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448560026552087E-2"/>
                  <c:y val="7.21909205422390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43210479805718E-2"/>
                  <c:y val="2.406364018074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365000</c:v>
                </c:pt>
                <c:pt idx="1">
                  <c:v>20600</c:v>
                </c:pt>
                <c:pt idx="2">
                  <c:v>1728000</c:v>
                </c:pt>
                <c:pt idx="3">
                  <c:v>80000</c:v>
                </c:pt>
                <c:pt idx="4">
                  <c:v>29000</c:v>
                </c:pt>
                <c:pt idx="5">
                  <c:v>818634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934156533283495E-2"/>
                  <c:y val="-6.4971828488015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4E-3"/>
                  <c:y val="-5.0533644379567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670782666417588E-3"/>
                  <c:y val="-1.9250912144597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670782666417588E-3"/>
                  <c:y val="-3.85018242891941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7736626133133191E-3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320987839940395E-2"/>
                  <c:y val="-7.9410012596462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365000</c:v>
                </c:pt>
                <c:pt idx="1">
                  <c:v>21500</c:v>
                </c:pt>
                <c:pt idx="2">
                  <c:v>1812500</c:v>
                </c:pt>
                <c:pt idx="3">
                  <c:v>80000</c:v>
                </c:pt>
                <c:pt idx="4">
                  <c:v>29000</c:v>
                </c:pt>
                <c:pt idx="5">
                  <c:v>818634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320987839940198E-2"/>
                  <c:y val="-1.4438184108447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448560026552087E-2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4444445279730908E-2"/>
                  <c:y val="7.21909205422390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028806986537143E-2"/>
                  <c:y val="-4.57209163434180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094650453253627E-2"/>
                  <c:y val="-5.0533644379567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1604939199701101E-3"/>
                  <c:y val="-1.9250912144597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365000</c:v>
                </c:pt>
                <c:pt idx="1">
                  <c:v>22200</c:v>
                </c:pt>
                <c:pt idx="2">
                  <c:v>1900800</c:v>
                </c:pt>
                <c:pt idx="3">
                  <c:v>80000</c:v>
                </c:pt>
                <c:pt idx="4">
                  <c:v>29000</c:v>
                </c:pt>
                <c:pt idx="5">
                  <c:v>818634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706680"/>
        <c:axId val="276707072"/>
      </c:barChart>
      <c:catAx>
        <c:axId val="276706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707072"/>
        <c:crosses val="autoZero"/>
        <c:auto val="1"/>
        <c:lblAlgn val="ctr"/>
        <c:lblOffset val="100"/>
        <c:noMultiLvlLbl val="0"/>
      </c:catAx>
      <c:valAx>
        <c:axId val="27670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706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133237822349565"/>
          <c:y val="0.13147219986825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817977799509858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00808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5746478873239436"/>
                  <c:y val="-0.380999543025871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460093896713614"/>
                  <c:y val="-0.104200353862017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54772910</c:v>
                </c:pt>
                <c:pt idx="1">
                  <c:v>3706727.88</c:v>
                </c:pt>
                <c:pt idx="2">
                  <c:v>33943714.530000001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323559670781888"/>
          <c:y val="7.5388312882274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817977799509858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FFCC"/>
            </a:solidFill>
          </c:spPr>
          <c:dPt>
            <c:idx val="0"/>
            <c:bubble3D val="0"/>
            <c:explosion val="8"/>
            <c:spPr>
              <a:solidFill>
                <a:srgbClr val="00CC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00FFC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0066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1488556700335337"/>
                  <c:y val="-0.27747140229216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9041353763941465E-2"/>
                  <c:y val="-0.15901289238060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35048000</c:v>
                </c:pt>
                <c:pt idx="1">
                  <c:v>138000</c:v>
                </c:pt>
                <c:pt idx="2">
                  <c:v>33972658.829999998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236415036885649"/>
          <c:y val="8.5585585585585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024152267615303E-3"/>
          <c:y val="0.2817979002624672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6666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44D5D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F79BE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7.07105686005393E-2"/>
                  <c:y val="-0.255921117968362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2158209367971033E-2"/>
                  <c:y val="-0.147089096970986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35048000</c:v>
                </c:pt>
                <c:pt idx="1">
                  <c:v>138600</c:v>
                </c:pt>
                <c:pt idx="2">
                  <c:v>33971813.829999998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Развитие образования</c:v>
                </c:pt>
                <c:pt idx="1">
                  <c:v>Совершенствование местного самоуправления Пестяковского муниципального района</c:v>
                </c:pt>
                <c:pt idx="2">
                  <c:v>Развитие культуры</c:v>
                </c:pt>
                <c:pt idx="3">
                  <c:v>Развитие сельских территорий и коммунальной инфраструктуры в Пестяковском муниципальном районе</c:v>
                </c:pt>
                <c:pt idx="4">
                  <c:v>Развитие транспортной системы</c:v>
                </c:pt>
                <c:pt idx="5">
                  <c:v>Экономическое развитие</c:v>
                </c:pt>
                <c:pt idx="6">
                  <c:v>Эффективность управления муниципальным имуществом</c:v>
                </c:pt>
                <c:pt idx="7">
                  <c:v>Обеспечение доступным и комфортным жильем, объектами инженерной инфраструктуры и услугами ЖКХ</c:v>
                </c:pt>
                <c:pt idx="8">
                  <c:v>Обеспечение безопасности граждан и профилактика правонарушений в Пестяковском муниципальном районе</c:v>
                </c:pt>
                <c:pt idx="9">
                  <c:v>Развитие физической культуры, спорта, туризма и реализация молодежной политики</c:v>
                </c:pt>
                <c:pt idx="10">
                  <c:v>Ветеран</c:v>
                </c:pt>
                <c:pt idx="11">
                  <c:v>Формирование законопослушного поведения участников дорожного движения на территории Пестяковского муниципального района на 2020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59090487.310000002</c:v>
                </c:pt>
                <c:pt idx="1">
                  <c:v>34177195.82</c:v>
                </c:pt>
                <c:pt idx="2">
                  <c:v>5717655</c:v>
                </c:pt>
                <c:pt idx="3">
                  <c:v>4715378.04</c:v>
                </c:pt>
                <c:pt idx="4">
                  <c:v>1729546.68</c:v>
                </c:pt>
                <c:pt idx="5">
                  <c:v>1573277.99</c:v>
                </c:pt>
                <c:pt idx="6">
                  <c:v>1534643.95</c:v>
                </c:pt>
                <c:pt idx="7">
                  <c:v>800393.14</c:v>
                </c:pt>
                <c:pt idx="8">
                  <c:v>602218.4</c:v>
                </c:pt>
                <c:pt idx="9">
                  <c:v>482724</c:v>
                </c:pt>
                <c:pt idx="10">
                  <c:v>148000</c:v>
                </c:pt>
                <c:pt idx="11">
                  <c:v>2310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76709032"/>
        <c:axId val="276709424"/>
      </c:barChart>
      <c:catAx>
        <c:axId val="276709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6709424"/>
        <c:crosses val="autoZero"/>
        <c:auto val="1"/>
        <c:lblAlgn val="ctr"/>
        <c:lblOffset val="100"/>
        <c:noMultiLvlLbl val="0"/>
      </c:catAx>
      <c:valAx>
        <c:axId val="2767094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7670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F911-CA75-4708-B063-D9A08483EBD8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17A1-1678-43F5-A922-9636CA60D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5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9BEF-F0DD-440F-B154-6C0BB497672E}" type="datetimeFigureOut">
              <a:rPr lang="ru-RU" smtClean="0"/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3067" y="3551891"/>
            <a:ext cx="6089541" cy="2922351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проекту решения Совета Пестяковского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Пестяковского муниципального района на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0"/>
              <a:solidFill>
                <a:srgbClr val="0099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Пестяки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59" y="122829"/>
            <a:ext cx="1845840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3480" y="122829"/>
            <a:ext cx="81293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8800" b="1" cap="none" spc="0" dirty="0">
              <a:ln/>
              <a:solidFill>
                <a:srgbClr val="00808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" y="3741197"/>
            <a:ext cx="4986884" cy="31168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325563"/>
            <a:ext cx="5123793" cy="9919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7379" y="2569780"/>
            <a:ext cx="5123791" cy="94593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378" y="3689132"/>
            <a:ext cx="5123792" cy="10247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(ЕНВД)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9" y="5015097"/>
            <a:ext cx="5123791" cy="1059194"/>
          </a:xfrm>
          <a:prstGeom prst="roundRect">
            <a:avLst/>
          </a:prstGeom>
          <a:solidFill>
            <a:srgbClr val="61D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072604" cy="772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858328"/>
            <a:ext cx="1240494" cy="1343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3090041"/>
            <a:ext cx="1216984" cy="2275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rgbClr val="4CE4C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годов</a:t>
            </a: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41614279"/>
              </p:ext>
            </p:extLst>
          </p:nvPr>
        </p:nvGraphicFramePr>
        <p:xfrm>
          <a:off x="1639614" y="1608083"/>
          <a:ext cx="8891752" cy="51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277235"/>
            <a:ext cx="5865050" cy="803813"/>
          </a:xfrm>
          <a:prstGeom prst="roundRect">
            <a:avLst/>
          </a:prstGeom>
          <a:solidFill>
            <a:srgbClr val="CF83F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03868" y="2359025"/>
            <a:ext cx="5888560" cy="490287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3868" y="3037976"/>
            <a:ext cx="5888560" cy="738078"/>
          </a:xfrm>
          <a:prstGeom prst="roundRect">
            <a:avLst/>
          </a:prstGeom>
          <a:solidFill>
            <a:srgbClr val="00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и компенсации затрат государства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8" y="3950615"/>
            <a:ext cx="5865050" cy="785888"/>
          </a:xfrm>
          <a:prstGeom prst="roundRect">
            <a:avLst/>
          </a:prstGeom>
          <a:solidFill>
            <a:srgbClr val="66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615209"/>
            <a:ext cx="1216984" cy="79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" y="3624201"/>
            <a:ext cx="5207645" cy="32082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 flipV="1">
            <a:off x="4842504" y="3090042"/>
            <a:ext cx="1361364" cy="106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215623" y="4938031"/>
            <a:ext cx="5865050" cy="725214"/>
          </a:xfrm>
          <a:prstGeom prst="roundRect">
            <a:avLst/>
          </a:prstGeom>
          <a:solidFill>
            <a:srgbClr val="DC547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7378" y="5864773"/>
            <a:ext cx="5928110" cy="804041"/>
          </a:xfrm>
          <a:prstGeom prst="roundRect">
            <a:avLst/>
          </a:prstGeom>
          <a:solidFill>
            <a:srgbClr val="A048E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842504" y="3392488"/>
            <a:ext cx="1216984" cy="190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72000" y="3407015"/>
            <a:ext cx="1487488" cy="287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годов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258502393"/>
              </p:ext>
            </p:extLst>
          </p:nvPr>
        </p:nvGraphicFramePr>
        <p:xfrm>
          <a:off x="567559" y="1454205"/>
          <a:ext cx="10641724" cy="52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в 2020-2022 годах</a:t>
            </a:r>
            <a:endParaRPr lang="ru-RU" sz="3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59488" y="1539630"/>
            <a:ext cx="5865050" cy="1080328"/>
          </a:xfrm>
          <a:prstGeom prst="roundRect">
            <a:avLst/>
          </a:prstGeom>
          <a:solidFill>
            <a:srgbClr val="CF83F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9488" y="3240432"/>
            <a:ext cx="5888560" cy="1039177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488" y="4820798"/>
            <a:ext cx="5888560" cy="1176816"/>
          </a:xfrm>
          <a:prstGeom prst="roundRect">
            <a:avLst/>
          </a:prstGeom>
          <a:solidFill>
            <a:srgbClr val="00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>
            <a:off x="4986884" y="2079794"/>
            <a:ext cx="1072604" cy="24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991712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3" y="3450010"/>
            <a:ext cx="6035402" cy="3407990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3240432"/>
            <a:ext cx="1216984" cy="2168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9CCFF"/>
            </a:gs>
            <a:gs pos="6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rgbClr val="8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в 2020-2022 годах</a:t>
            </a:r>
            <a:endParaRPr lang="ru-RU" sz="3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1046" y="5284898"/>
            <a:ext cx="3436883" cy="13873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Межбюджетные трансферты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0521" y="1923802"/>
            <a:ext cx="3885704" cy="2891086"/>
          </a:xfrm>
          <a:prstGeom prst="roundRect">
            <a:avLst/>
          </a:prstGeom>
          <a:solidFill>
            <a:srgbClr val="E6F793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бюджету другого уровня бюджетной системы РФ или юридическому лицу на безвозмездной и безвозвратной основах на осуществление определенных целевых расходов. Субвенция в отличие от дотации должна быть использована строго по целевому назначению и в установленный срок; в противном случае она подлежит возврату предоставившему ее органу.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131" y="2547580"/>
            <a:ext cx="3137338" cy="288509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4558315" y="1220556"/>
            <a:ext cx="3002346" cy="781952"/>
          </a:xfrm>
          <a:prstGeom prst="ellipse">
            <a:avLst/>
          </a:prstGeom>
          <a:solidFill>
            <a:srgbClr val="C9ED1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2065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8001" y="2673704"/>
            <a:ext cx="3910122" cy="2387027"/>
          </a:xfrm>
          <a:prstGeom prst="roundRect">
            <a:avLst/>
          </a:prstGeom>
          <a:solidFill>
            <a:srgbClr val="75DBFF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средства, предоставляемые бюджету другого уровня бюджетной системы РФ на безвозмездной и безвозвратной основе. Дотации осуществляются из Федерального фонда финансовой поддержки субъектов РФ. </a:t>
            </a:r>
            <a:endParaRPr lang="ru-RU" sz="1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предоставляется на выравнивание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поселений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8454587" y="1434075"/>
            <a:ext cx="3196951" cy="1318458"/>
          </a:xfrm>
          <a:prstGeom prst="ellipse">
            <a:avLst/>
          </a:prstGeom>
          <a:solidFill>
            <a:srgbClr val="00A7E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606" y="1434662"/>
            <a:ext cx="3664389" cy="1261241"/>
          </a:xfrm>
          <a:prstGeom prst="ellipse">
            <a:avLst/>
          </a:prstGeom>
          <a:solidFill>
            <a:srgbClr val="00CC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478490">
            <a:off x="3564637" y="5241854"/>
            <a:ext cx="503786" cy="1066563"/>
          </a:xfrm>
          <a:prstGeom prst="downArrow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42892" y="4814888"/>
            <a:ext cx="420961" cy="47001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00566">
            <a:off x="8124343" y="5062284"/>
            <a:ext cx="493222" cy="1229710"/>
          </a:xfrm>
          <a:prstGeom prst="downArrow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34662"/>
          </a:xfrm>
          <a:solidFill>
            <a:srgbClr val="00CC99">
              <a:alpha val="5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Пестяковского муниципального района в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и плановый период 2021 и 2022 годов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81211376"/>
              </p:ext>
            </p:extLst>
          </p:nvPr>
        </p:nvGraphicFramePr>
        <p:xfrm>
          <a:off x="274320" y="2103120"/>
          <a:ext cx="5410200" cy="34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8096835"/>
              </p:ext>
            </p:extLst>
          </p:nvPr>
        </p:nvGraphicFramePr>
        <p:xfrm>
          <a:off x="6035040" y="1434662"/>
          <a:ext cx="5928360" cy="257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682728152"/>
              </p:ext>
            </p:extLst>
          </p:nvPr>
        </p:nvGraphicFramePr>
        <p:xfrm>
          <a:off x="6294121" y="4038600"/>
          <a:ext cx="5684518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3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B7FFE7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8538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ПЕСТЯКОВСКОГО МУНИЦИПАЛЬНОГО РАЙОНА  НА 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 ГОД и ПЛАНОВЫЙ ПЕРИОД 2022  И 2022 ГОДОВ </a:t>
            </a:r>
            <a:r>
              <a:rPr lang="ru-RU" sz="24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ПРОГРАММНЫЙ БЮДЖЕТ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655379"/>
            <a:ext cx="12192000" cy="1661184"/>
          </a:xfrm>
          <a:prstGeom prst="roundRect">
            <a:avLst/>
          </a:prstGeom>
          <a:solidFill>
            <a:srgbClr val="94E6E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Пестяковского муниципального района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на основе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включающие в себя 31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подпрограмму. Пестяковского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района.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мероприятий, увязанных по ресурсам, срокам и исполнителям, направленных на достижение целей социального и экономического развития Пестяковского муниципального района в определенной сфере.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3392488"/>
            <a:ext cx="12192000" cy="1324304"/>
          </a:xfrm>
          <a:prstGeom prst="round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имеет цель, мероприятия и показатели эффективности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достижение заданного результата. При этом значение каждого показателя является индикатором по конкретному направлению деятельности и сигнализирует о плохом или хорошем результате, необходимости принятия новых решений.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8376" y="4792717"/>
            <a:ext cx="12200375" cy="1324304"/>
          </a:xfrm>
          <a:prstGeom prst="roundRect">
            <a:avLst/>
          </a:prstGeom>
          <a:solidFill>
            <a:srgbClr val="00E3D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не планируется, т.к. муниципальный долг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FFFFCC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206" y="284413"/>
            <a:ext cx="121527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объеме муниципального долга по состоянию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01.01.2020г. </a:t>
            </a: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бюджету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738319"/>
              </p:ext>
            </p:extLst>
          </p:nvPr>
        </p:nvGraphicFramePr>
        <p:xfrm>
          <a:off x="709448" y="1608085"/>
          <a:ext cx="9922158" cy="4736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68"/>
                <a:gridCol w="1578439"/>
                <a:gridCol w="1637732"/>
                <a:gridCol w="1589746"/>
                <a:gridCol w="1644773"/>
              </a:tblGrid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01.01.2022г.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заимствования, всего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</a:tr>
              <a:tr h="933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заимствований, направленных на погашение долга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C5FFEC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8634"/>
          </a:xfrm>
          <a:solidFill>
            <a:srgbClr val="00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бюджета Пестяковского муниципального района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муниципальным программам на 2020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595953"/>
              </p:ext>
            </p:extLst>
          </p:nvPr>
        </p:nvGraphicFramePr>
        <p:xfrm>
          <a:off x="766203" y="1014423"/>
          <a:ext cx="10411300" cy="576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19"/>
                <a:gridCol w="1566437"/>
                <a:gridCol w="1496694"/>
                <a:gridCol w="1590150"/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1 573 277,99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5 717 655,00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2 445 515,00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2387 682,00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спорта, туризма и реализация молодежной политики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482 724,00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475 504,00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439 504,00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59 090 487,31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53 386 698,58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52 890 070,73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объектами инженерной инфраструктуры и услугами ЖКХ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800 393,14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системы, энергосбережение и повышение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энергетической эффективности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1 729 546,68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4 451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194,24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4 451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194,24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граждан и профилактика правонарушений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602 218,40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557 218,40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557 218,40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Ветеран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местного самоуправления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Пестяковского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34 177 195,82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21 323 674,16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20 695 944,31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сельских территорий 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коммунальной инфраструктуры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4 715 378,04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1 682 386,98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1 682 386,98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75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Эффективность управления муниципальным имуществом и решение экологических проблем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1 534 643,95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12 000,00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законопослушного поведения участников дорожного движения на территории Пестяковского муниципального района на 2019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2 310,00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/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по муниципальным программам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110 573 830,33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84 885 191,36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83 667 000,66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11" y="82691"/>
            <a:ext cx="2005262" cy="20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014" y="111501"/>
            <a:ext cx="10038597" cy="1002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 муниципальный район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164" y="1552030"/>
            <a:ext cx="5095122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составляет   1119,3 км2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33378" y="2786631"/>
            <a:ext cx="5667960" cy="1628829"/>
          </a:xfrm>
          <a:prstGeom prst="rect">
            <a:avLst/>
          </a:prstGeom>
          <a:solidFill>
            <a:srgbClr val="FF9966"/>
          </a:solidFill>
          <a:ln>
            <a:solidFill>
              <a:srgbClr val="F799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5 570 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003" y="4639683"/>
            <a:ext cx="5093870" cy="2013480"/>
          </a:xfrm>
          <a:prstGeom prst="rect">
            <a:avLst/>
          </a:prstGeom>
          <a:solidFill>
            <a:srgbClr val="FFCCCC"/>
          </a:solidFill>
          <a:ln>
            <a:solidFill>
              <a:srgbClr val="F6AD5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городское поселение;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сельских поселения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vgoradm.ru/history/MAP/pestiaky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776"/>
            <a:ext cx="6359857" cy="5701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34">
              <a:schemeClr val="accent4">
                <a:lumMod val="20000"/>
                <a:lumOff val="80000"/>
              </a:schemeClr>
            </a:gs>
            <a:gs pos="0">
              <a:srgbClr val="9DE9E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1097280"/>
          </a:xfr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Пестяковского муниципального района в 2020 года по муниципальным программам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577362697"/>
              </p:ext>
            </p:extLst>
          </p:nvPr>
        </p:nvGraphicFramePr>
        <p:xfrm>
          <a:off x="126124" y="1097280"/>
          <a:ext cx="12076387" cy="554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1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Пестяковского муниципального района»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693" y="987266"/>
            <a:ext cx="521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 программы на 2020 год – 1 573 277,99 руб.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229470" y="954107"/>
            <a:ext cx="2396562" cy="950893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4398" y="1133106"/>
            <a:ext cx="2458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2015-2022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288" y="1803636"/>
            <a:ext cx="31684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предпринимательства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55" y="4578898"/>
            <a:ext cx="3457956" cy="215979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44288" y="3389448"/>
            <a:ext cx="3561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транспортного обслуживания населения Пестяковского муниципального района: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9329">
            <a:off x="3668389" y="2150995"/>
            <a:ext cx="2677166" cy="22021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7734420" y="1055180"/>
            <a:ext cx="3838756" cy="2183011"/>
          </a:xfrm>
          <a:prstGeom prst="roundRect">
            <a:avLst/>
          </a:prstGeom>
          <a:solidFill>
            <a:srgbClr val="97D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.Обеспечение </a:t>
            </a: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экономических, условий для развития субъектов малого и среднего предпринимательства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стабильного функционирования пассажирского автомобильного транспорта на территории  Пестяковского муниципального района;</a:t>
            </a:r>
          </a:p>
          <a:p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315393">
            <a:off x="6207425" y="3707391"/>
            <a:ext cx="5342021" cy="2677656"/>
          </a:xfrm>
          <a:prstGeom prst="rect">
            <a:avLst/>
          </a:prstGeom>
          <a:solidFill>
            <a:srgbClr val="B7FF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tabLst>
                <a:tab pos="2243138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взаимодействия субъектов малого и среднего предпринимательства с органами местного самоуправления муниципального района;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преференций для развития субъектов малого и среднего предпринимательства в приоритетных для муниципального района направлениях деятельности субъектов малого и среднего предпринимательства;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числа выполняемых рейсов и числа перевозимых по этим направлениям пассажиров;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количества обслуживаемых муниципальных автобусных маршрутов.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1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" y="0"/>
            <a:ext cx="12091987" cy="942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4308" y="1339546"/>
            <a:ext cx="3700462" cy="1214527"/>
          </a:xfrm>
          <a:prstGeom prst="roundRect">
            <a:avLst/>
          </a:prstGeom>
          <a:solidFill>
            <a:srgbClr val="00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Расходы  на программу составят: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2020 году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717 655,00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- 2 445 515,00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руб.,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- 2 387 682,00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5" name="Овал 4"/>
          <p:cNvSpPr/>
          <p:nvPr/>
        </p:nvSpPr>
        <p:spPr>
          <a:xfrm>
            <a:off x="4114800" y="1057275"/>
            <a:ext cx="2728913" cy="114295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Срок реализации программы 2015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3007880"/>
            <a:ext cx="3857625" cy="2771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1980774"/>
            <a:ext cx="5064919" cy="37986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21932" y="2314532"/>
            <a:ext cx="2914648" cy="3970318"/>
          </a:xfrm>
          <a:prstGeom prst="rect">
            <a:avLst/>
          </a:prstGeom>
          <a:solidFill>
            <a:srgbClr val="97D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Совершенствование комплексной системы мер по реализации государственной политики в сфере культуры и искусства Пестяковского муниципального района, развитие и укрепление экономических и организационных условий для эффективной деятельности и оказания услуг населению </a:t>
            </a:r>
          </a:p>
        </p:txBody>
      </p:sp>
    </p:spTree>
    <p:extLst>
      <p:ext uri="{BB962C8B-B14F-4D97-AF65-F5344CB8AC3E}">
        <p14:creationId xmlns:p14="http://schemas.microsoft.com/office/powerpoint/2010/main" val="3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75FFE5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75FFE5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физической культуры, спорта, туризма и реализация молодежной политики»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93" y="889191"/>
            <a:ext cx="4058581" cy="237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165">
            <a:off x="2525940" y="3330184"/>
            <a:ext cx="6001416" cy="3064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77" y="2228850"/>
            <a:ext cx="1971876" cy="4629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2714">
            <a:off x="310798" y="1221829"/>
            <a:ext cx="2871788" cy="1457324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482 724,00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475 504,00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439 504,00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7327" y="1568318"/>
            <a:ext cx="3681943" cy="4247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и индивидуальных форм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спортивной работы в  учреждениях, на предприятиях, в организациях, с детьми дошкольного возраста и с обучающимися  в           общеобразовательных учреждениях, работниками организаций, инвалидами, пенсионерами и другими категориями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гражданского становления,       социальной зрелости молодежи, физического, духовного,    нравственного развития молодых граждан, обеспечение их                занятости и удовлетворение их общественных потребностей;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7570" y="942975"/>
            <a:ext cx="2992619" cy="4661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76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75FFE5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2088" cy="35006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9493" y="2395896"/>
            <a:ext cx="4834759" cy="399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населения района к социальному, культурному, духовному и физическому воспитанию;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увеличение числа участников спортивно-оздоровительных мероприятий;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выявление представителей нового поколения одаренной молодежи в целях дальнейшей поддержки их творческого становления;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разнообразных форм работы, в том числе увеличение количества мероприятий для лиц с ограниченными физическими возможностями;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стойкого противодействия наркотикам в молодежной среде, в том числе путем увеличения численности добровольцев по пропаганде здорового образа жизни из числа подростков и молодежи;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использование инновационного потенциала молодежи в интересах государственного и общественного развития.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957851"/>
            <a:ext cx="4026000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99FF99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36543" y="2317384"/>
            <a:ext cx="2522483" cy="646331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2015-2022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0" y="2081453"/>
            <a:ext cx="6358760" cy="4769070"/>
          </a:xfrm>
          <a:prstGeom prst="rect">
            <a:avLst/>
          </a:prstGeom>
        </p:spPr>
      </p:pic>
      <p:pic>
        <p:nvPicPr>
          <p:cNvPr id="11" name="Picture 4" descr="http://www.tatar-islam.com/_pu/164/41513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" y="3050661"/>
            <a:ext cx="4900174" cy="36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37709" y="980834"/>
            <a:ext cx="4398578" cy="25025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обеспечение доступности для получения качественного образования и воспитания, успешной социализации детей, проживающих на территории Пестяковского муниципального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54107"/>
            <a:ext cx="3923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59 090 085,14 руб.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– 53 386 698,58 руб.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– 52 890 070,73 руб.</a:t>
            </a:r>
          </a:p>
        </p:txBody>
      </p:sp>
    </p:spTree>
    <p:extLst>
      <p:ext uri="{BB962C8B-B14F-4D97-AF65-F5344CB8AC3E}">
        <p14:creationId xmlns:p14="http://schemas.microsoft.com/office/powerpoint/2010/main" val="3530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18841" y="4830704"/>
            <a:ext cx="7273159" cy="20272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Ожидаемые результаты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услугами дошкольного образования  детей в возрасте от  1,5 до 7 лет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в учреждениях образования в соответствии с Федеральными государственными стандартами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Соответствие уровня заработной платы педагогических работников сферы образования Указам Президента РФ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квалификации преподавательских кадров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детей дополнительным образованием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78%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Выявление и поддержка талантливых и одаренных детей.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среды для детей инвалидов.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196" y="1103586"/>
            <a:ext cx="8065103" cy="583932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дошкольного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856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954,33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13 855 835,58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540 835,73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196" y="1722568"/>
            <a:ext cx="8034612" cy="589133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32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046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622,78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28 571 874,70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28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696 995,40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195" y="2380400"/>
            <a:ext cx="8034613" cy="592364"/>
          </a:xfrm>
          <a:prstGeom prst="roundRect">
            <a:avLst/>
          </a:prstGeom>
          <a:solidFill>
            <a:srgbClr val="44ECB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055 368,3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008 254,00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2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008 254,00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196" y="3045153"/>
            <a:ext cx="8059711" cy="5517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детей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2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699 980,00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2 699 980,00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2 699 980,00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706" y="3669336"/>
            <a:ext cx="8051103" cy="561143"/>
          </a:xfrm>
          <a:prstGeom prst="roundRect">
            <a:avLst/>
          </a:prstGeom>
          <a:solidFill>
            <a:srgbClr val="F18FD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образовательных организаций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на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028 329,90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942 634,30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942 634,30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098" y="4302868"/>
            <a:ext cx="8182934" cy="535441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образовательных организаций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4 403 232,00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4 308 120,00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на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- 4 001 371,00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32" y="1221954"/>
            <a:ext cx="3983968" cy="24481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96" y="4830704"/>
            <a:ext cx="2666204" cy="19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04298"/>
            <a:ext cx="12192000" cy="1015663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жильем, объектами инженерной инфраструктуры и услугами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–коммунального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населения Пестяковского муниципального района»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3690" y="1314808"/>
            <a:ext cx="2596055" cy="806129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082" y="1236592"/>
            <a:ext cx="2370357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ассигнований: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800 393,14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300 000,00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300 000,00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836" y="2650708"/>
            <a:ext cx="5060731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приобретения   жилья   в Пестяковском муниципальном районе для граждан и семей,  нуждающихся в улучшении жилищных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помощью ипотечного жилищного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кредитования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839" y="4302069"/>
            <a:ext cx="506073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lvl="0" algn="just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реализации Программы к 2022 году количество молодых семей, получивших свидетельство о праве на получении социальной выплаты на приобретение (строительство) жилого помещения составит 15. Также, к 2022 году планируется улучшить жилищные условия 16 гражданам с помощью мер государственной и муниципальной поддержки в сфере ипотечного жилищного кредитования.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8" y="1390206"/>
            <a:ext cx="5462517" cy="48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системы, энергосбережение и повышение энергетической эффективности Пестяковского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6262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трелка вниз 7"/>
          <p:cNvSpPr/>
          <p:nvPr/>
        </p:nvSpPr>
        <p:spPr>
          <a:xfrm rot="14614072">
            <a:off x="2827298" y="1892647"/>
            <a:ext cx="562303" cy="1918953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786372">
            <a:off x="1542435" y="3848522"/>
            <a:ext cx="484632" cy="1082582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69318"/>
            <a:ext cx="3337034" cy="923330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программы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992 032,70 руб., в том числе</a:t>
            </a:r>
          </a:p>
        </p:txBody>
      </p:sp>
      <p:pic>
        <p:nvPicPr>
          <p:cNvPr id="11" name="Picture 2" descr="http://ddht.ivanovoobl.ru/wp-content/uploads/sites/25/2017/10/IMG_20171019_162601-e1508508922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1" y="1266085"/>
            <a:ext cx="2431993" cy="16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28463" y="1605479"/>
            <a:ext cx="4604301" cy="954107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потребностями населения и экономики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8462" y="2852123"/>
            <a:ext cx="4627026" cy="1169551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потребителями топливно-энергетических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585332">
            <a:off x="7171178" y="1697777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585332">
            <a:off x="7148965" y="2479323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486">
            <a:off x="3891516" y="3128921"/>
            <a:ext cx="3451284" cy="21644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41409" y="1665433"/>
            <a:ext cx="3058481" cy="1384995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автомобильных дорог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и вне границ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в границах Пестяковского муниципального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 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729 546,68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4 451 194,24 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4 451 194,24 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9208" y="4887428"/>
            <a:ext cx="3058481" cy="954107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Пестяковского муниципального района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rcRect t="904" b="904"/>
          <a:stretch>
            <a:fillRect/>
          </a:stretch>
        </p:blipFill>
        <p:spPr>
          <a:xfrm>
            <a:off x="6619164" y="4232384"/>
            <a:ext cx="5367669" cy="24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192000" cy="1213945"/>
          </a:xfrm>
          <a:prstGeom prst="rect">
            <a:avLst/>
          </a:prstGeom>
          <a:solidFill>
            <a:srgbClr val="CCCCF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граждан и профилактика правонарушений в Пестяковском муниципальном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9403" y="1340070"/>
            <a:ext cx="339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2015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49403" y="1986401"/>
            <a:ext cx="3678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602 218,40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557 218,40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557 218,40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584" y="1280899"/>
            <a:ext cx="3424631" cy="1661993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программы являются: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жизнедеятельности населения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и повышение результативности профилактики правонарушений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04" y="3623646"/>
            <a:ext cx="3678621" cy="31371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7860" y="1280899"/>
            <a:ext cx="4093779" cy="55168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части (90 процентов)  территории района будет действовать система оповещения населения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Возрастет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подготовленности   населения района к действиям в условиях ЧС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 на территории района, в расчете на 100 тысяч жителей (коэффициент криминальной активности населения), сократится на 15 процентов, с 1425,3 в 2013 году до 1218,0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преступлений, совершенных в общественных а общественных местах, связанных с угрозой жизни, здоровью и имуществу граждан, хулиганством в расчете на 100 тысяч населения, уменьшится на 6 процентов, с 367,3 в 2013 году до 345,0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совершивших преступления, в расчете на тысячу несовершеннолетних в возрасте 14-17 лет включительно, сократится на 50,0 процентов, с 28,4 в 2013 году до 14,2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преступления в состоянии опьянения сократится на 44 процента с 28,2 в 2013 году до 15,5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повторные преступления (ранее совершавшие преступления) сократится на 12 процентов с 70 в 2013 году до 58 в 2020 году.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646"/>
            <a:ext cx="4570888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6318" y="671496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Пестяковского </a:t>
            </a:r>
          </a:p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района!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2094892"/>
            <a:ext cx="7724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Предоставляем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информационный материал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аналитический документ, подготовленный в целях предоставления гражданам актуальной информации о проекте бюджета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2020 год и плановый период 2021 и 2022 годов.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Предоставленная информация обеспечивает реализацию принципов прозрачности и открытости бюджетного процесса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нацелен на получение обратной связи от граждан, которым интересны современные проблемы финансов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Ивановской области.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отдела администрации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Л.Е.Репкина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60" y="0"/>
            <a:ext cx="12055092" cy="107721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«Ветеран»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8340" y="1226348"/>
            <a:ext cx="526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программы: 2015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77" y="2698934"/>
            <a:ext cx="5394155" cy="41590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419" y="1231836"/>
            <a:ext cx="4582236" cy="2308324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Цели Программы: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Поддержки ветеранов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обеспечения социальной поддержки ветеранов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организационных, правовых,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социально-экономических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осуществления мер по улучшению положения и качества жизни пожилых людей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70075" y="1744810"/>
            <a:ext cx="41533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выполнение программы предусмотрены средства в сумме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000,00 руб. ежегодно на каждый год планового периода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годов, в том числе на предоставление субсидии на оказание содействия деятельности (государственную поддержку) общественного объединения ветеранов в рамках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подпрограммы «Повышение качества жизни граждан пожилого возраста»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муниципальной программы «Ветеран» в сумме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137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000,00 руб. ежегодно;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проведение культурно – досуговых мероприятий в рамках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подпрограммы «Повышение качества жизни граждан пожилого возраста»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муниципальной программы «Ветеран»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годов - 11 000,00 руб.</a:t>
            </a:r>
          </a:p>
        </p:txBody>
      </p:sp>
    </p:spTree>
    <p:extLst>
      <p:ext uri="{BB962C8B-B14F-4D97-AF65-F5344CB8AC3E}">
        <p14:creationId xmlns:p14="http://schemas.microsoft.com/office/powerpoint/2010/main" val="179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841" y="0"/>
            <a:ext cx="12002814" cy="84670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местного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Пестяковского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0421" y="1003596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186" y="3530984"/>
            <a:ext cx="6096000" cy="3327016"/>
          </a:xfrm>
          <a:prstGeom prst="snip2Diag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открытого, ответственного и эффективного местного самоуправления в </a:t>
            </a:r>
            <a:r>
              <a:rPr lang="ru-RU" sz="15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 (показатели):</a:t>
            </a:r>
            <a:endParaRPr lang="ru-RU" sz="1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вопросов местного значения,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законодательством;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переданных законодательством Российской Федерации отдельных государственных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-Качественное предоставление услуг муниципальным бюджетным учреждением «</a:t>
            </a:r>
            <a:r>
              <a:rPr lang="ru-RU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многофункциональный центр предоставления государственных и муниципальных услуг «Мои документы»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9477" y="1382102"/>
            <a:ext cx="2903538" cy="1169551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34 177 195,82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21 323 674,16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20 695 944,31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9186" y="976947"/>
            <a:ext cx="6096000" cy="2262158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5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местной Администрации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при предоставлении государственных и муниципальных услуг;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государственных и муниципальных услуг по принципу «одного окна», включающему создание единого места приема, регистрации и выдачи необходимых документов, а также получать одновременно несколько взаимосвязанных государственных и муниципальных услуг – не менее 70 процентов.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86" y="2674961"/>
            <a:ext cx="4301242" cy="2371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88" y="4673512"/>
            <a:ext cx="3280012" cy="21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6" y="1699971"/>
            <a:ext cx="4073428" cy="31460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сельских территорий и коммунальной инфраструктуры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114" y="1250095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938" y="1938650"/>
            <a:ext cx="3083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4 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715 378,04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1 682 386,98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1 682 386,89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9773" y="1650205"/>
            <a:ext cx="3671247" cy="5170646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жизнедеятельности в сельской местности; 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высокотехнологичных рабочих мест на селе;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граждан, проживающих в сельской местности, в реализации общественно значимых проектов;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отношения к сельской местности и сельскому образу жизни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коммунальных услуг населению.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3907054"/>
            <a:ext cx="3885063" cy="291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DE9E7"/>
            </a:gs>
            <a:gs pos="83000">
              <a:srgbClr val="33CCCC"/>
            </a:gs>
            <a:gs pos="100000">
              <a:srgbClr val="00808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68" y="0"/>
            <a:ext cx="12039600" cy="1200329"/>
          </a:xfrm>
          <a:prstGeom prst="rect">
            <a:avLst/>
          </a:prstGeom>
          <a:solidFill>
            <a:srgbClr val="9DE9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«Эффективность управления муниципальным имуществом и решение экологических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146" y="1259361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5691" y="1329733"/>
            <a:ext cx="3322577" cy="54014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rgbClr val="33CCCC"/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и земельными ресурсами </a:t>
            </a:r>
            <a:r>
              <a:rPr lang="ru-RU" sz="1500" spc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основе современных принципов и методов управления;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в бюджет от управления и распоряжения муниципальным имуществом и землей;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межведомственного взаимодействия при предоставлении государственных, муниципальных услуг.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системного подхода к решению экологических проблем </a:t>
            </a:r>
            <a:r>
              <a:rPr lang="ru-RU" sz="1500" spc="1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Ивановской области, улучшение экологической ситуации в районе.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914" y="1894045"/>
            <a:ext cx="291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4 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715 378,04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1 682 386,98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1 682 386,89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68" y="1747242"/>
            <a:ext cx="3965110" cy="49398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rgbClr val="33CCCC"/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поступления денежных средств в местный бюджет;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Схему территориального планирования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Генеральные планы и Правила землепользования и застройки сельских поселений, входящих в состав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подготовительной работы: создание цифровой топографической основы;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«Проведения комплексных кадастровых работ»;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границ территорий с особым правовым режимом использования земель на государственный кадастровый учет их границ;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благоустройства, санитарной очистки территории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несанкционированного размещения отходов производства и потребления на территории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культуры населения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школьников и подростков, вовлеченных в сферу экологического воспитания.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2" y="3586248"/>
            <a:ext cx="4724829" cy="31449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30" y="1237995"/>
            <a:ext cx="180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6" y="3357563"/>
            <a:ext cx="5068670" cy="33791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 на территории Пестяковского муниципального района на 2019-2021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41606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2019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153" y="1724948"/>
            <a:ext cx="2921601" cy="147732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2 310,00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–0,00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1108" y="1683782"/>
            <a:ext cx="2927131" cy="1754326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устойчивых навыков законопослушного поведения граждан на дорогах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8039" y="1634599"/>
            <a:ext cx="4796095" cy="1938992"/>
          </a:xfrm>
          <a:prstGeom prst="rect">
            <a:avLst/>
          </a:prstGeom>
          <a:ln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снижение количества дорожно-транспортных происшествий на 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доли граждан, задействованных в мероприятиях по профилактике дорожно-транспортных происшествий на 15%;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3.Ежегодное повышение уровня законопослушного поведения участников дорожного движения на 5%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362302fba98edc4e1779d6fbc8bafc1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6620" y="3605183"/>
            <a:ext cx="3741448" cy="3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2046741"/>
            <a:ext cx="7117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предложения и замечания по проекту бюджета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 района Вы можете направить в Совет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или в администрацию района на электронный адрес:</a:t>
            </a:r>
          </a:p>
          <a:p>
            <a:pPr algn="ctr"/>
            <a:r>
              <a:rPr lang="ru-RU" sz="2400" b="1" u="sng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pestyaki@pestyaki.ru</a:t>
            </a:r>
          </a:p>
          <a:p>
            <a:pPr algn="ctr"/>
            <a:endParaRPr lang="ru-RU" sz="2400" b="1" dirty="0" smtClean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участие.</a:t>
            </a:r>
          </a:p>
        </p:txBody>
      </p:sp>
    </p:spTree>
    <p:extLst>
      <p:ext uri="{BB962C8B-B14F-4D97-AF65-F5344CB8AC3E}">
        <p14:creationId xmlns:p14="http://schemas.microsoft.com/office/powerpoint/2010/main" val="4223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5628" y="3662064"/>
            <a:ext cx="39397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Адрес:Россия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Ивановская область,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Пестяки, ул. Ленина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Тел.(849346 )2-15-79;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849346 2-15-90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rayfo03318@mail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4" y="3662064"/>
            <a:ext cx="2964906" cy="2446662"/>
          </a:xfrm>
        </p:spPr>
      </p:pic>
      <p:sp>
        <p:nvSpPr>
          <p:cNvPr id="3" name="Прямоугольник 2"/>
          <p:cNvSpPr/>
          <p:nvPr/>
        </p:nvSpPr>
        <p:spPr>
          <a:xfrm>
            <a:off x="554926" y="1389458"/>
            <a:ext cx="6836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подготовлены Финансовым отделом администрации </a:t>
            </a:r>
            <a:r>
              <a:rPr lang="ru-RU" sz="28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800" b="1" dirty="0">
              <a:solidFill>
                <a:srgbClr val="2D8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5" y="175461"/>
            <a:ext cx="11487149" cy="1517983"/>
          </a:xfrm>
          <a:prstGeom prst="round2DiagRect">
            <a:avLst/>
          </a:prstGeom>
          <a:solidFill>
            <a:srgbClr val="66FFCC"/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(ст.6 Бюджетного кодекса РФ)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528888"/>
            <a:ext cx="3259304" cy="1460581"/>
          </a:xfrm>
          <a:prstGeom prst="roundRect">
            <a:avLst/>
          </a:prstGeom>
          <a:solidFill>
            <a:srgbClr val="E5F45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5195" y="2528888"/>
            <a:ext cx="3579477" cy="1438635"/>
          </a:xfrm>
          <a:prstGeom prst="roundRect">
            <a:avLst/>
          </a:prstGeom>
          <a:solidFill>
            <a:srgbClr val="60FA54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5158" y="1693444"/>
            <a:ext cx="737937" cy="946484"/>
          </a:xfrm>
          <a:prstGeom prst="upArrow">
            <a:avLst/>
          </a:prstGeom>
          <a:solidFill>
            <a:srgbClr val="E5F4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777204" y="1756722"/>
            <a:ext cx="786063" cy="930441"/>
          </a:xfrm>
          <a:prstGeom prst="downArrow">
            <a:avLst/>
          </a:prstGeom>
          <a:solidFill>
            <a:srgbClr val="60FA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1768" y="4034587"/>
            <a:ext cx="10977050" cy="1335370"/>
          </a:xfrm>
          <a:prstGeom prst="roundRect">
            <a:avLst/>
          </a:prstGeom>
          <a:solidFill>
            <a:srgbClr val="F1C05D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равновесие, при котором общий объем  предусмотренных бюджетом расходов соответствует общему объему поступлений  в бюджет  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сбалансированностью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основополагающим принципом при составлении проектов бюджетов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767" y="5386388"/>
            <a:ext cx="4921795" cy="1357314"/>
          </a:xfrm>
          <a:prstGeom prst="rect">
            <a:avLst/>
          </a:prstGeom>
          <a:solidFill>
            <a:srgbClr val="F8B2FA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бюджета превышают расходы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принимается решение как использовать невостребованные доходы (сформировать финансовый резерв, отдать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663" y="5386389"/>
            <a:ext cx="5255155" cy="1357312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расходы бюджета превышают доходы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необходимо привлечь дополнительные средства, которые называются источниками покрытия дефицита бюджета (использовать ранее накопленные остатки, взять в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3" y="1863892"/>
            <a:ext cx="2038409" cy="21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  <a:solidFill>
            <a:srgbClr val="49F1D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ПРОХОДИТ  ПРОЕКТ БЮДЖЕТА?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15" y="3786188"/>
            <a:ext cx="3611413" cy="2877711"/>
          </a:xfrm>
          <a:prstGeom prst="rect">
            <a:avLst/>
          </a:prstGeom>
          <a:ln>
            <a:solidFill>
              <a:srgbClr val="49F1D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Пестяковского муниципального района от 06.10.2017 № 435 утвержден Порядок составления проекта  бюджета Пестяковского муниципального района на очередной финансовый год и плановый период, в котором определены ответственные исполнители, порядок и сроки работы над документами и материалами, необходимыми для составления проекта  бюджета. Непосредственное составление бюджета осуществляет Финансовый отдел администрации Пестяковского муниципального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494" y="3157538"/>
            <a:ext cx="3742616" cy="28931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до конца текущего года рассматривается и одобряется Советом Пестяковского муниципального района. По проекту  бюджета проводятся публичные слушания. Для этого проект бюджета размещается на официальном сайте и в средствах массовой информации. Совет Пестяковского муниципального района рассматривает проект о бюджете в двух чтениях.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4997" y="2528888"/>
            <a:ext cx="2332189" cy="12573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429" y="2429778"/>
            <a:ext cx="3876674" cy="124649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Пестяковского муниципального района утверждается решением Совета Пестяковского муниципального района. </a:t>
            </a:r>
          </a:p>
        </p:txBody>
      </p:sp>
      <p:sp>
        <p:nvSpPr>
          <p:cNvPr id="10" name="Овал 9"/>
          <p:cNvSpPr/>
          <p:nvPr/>
        </p:nvSpPr>
        <p:spPr>
          <a:xfrm>
            <a:off x="8798565" y="1598722"/>
            <a:ext cx="2610402" cy="930166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0258275">
            <a:off x="3080239" y="2695255"/>
            <a:ext cx="1544392" cy="559921"/>
          </a:xfrm>
          <a:prstGeom prst="curvedDownArrow">
            <a:avLst/>
          </a:prstGeom>
          <a:solidFill>
            <a:srgbClr val="49F1D5"/>
          </a:solidFill>
          <a:ln>
            <a:solidFill>
              <a:srgbClr val="49F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959047">
            <a:off x="6840707" y="1950961"/>
            <a:ext cx="1831855" cy="616135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0" y="1164717"/>
            <a:ext cx="6059488" cy="136417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– финансовый документ утверждаемый Советом Пестяковского муниципального района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9" y="4014788"/>
            <a:ext cx="3876674" cy="2856513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88104" y="2953450"/>
            <a:ext cx="2287279" cy="1061338"/>
          </a:xfrm>
          <a:prstGeom prst="ellipse">
            <a:avLst/>
          </a:prstGeom>
          <a:solidFill>
            <a:srgbClr val="49F1D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0"/>
            <a:ext cx="12100720" cy="1024758"/>
          </a:xfrm>
          <a:solidFill>
            <a:srgbClr val="49F1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Пестяковского муниципального района на 2020 и плановый период 2021 и 2022 годов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27" y="1076682"/>
            <a:ext cx="12192000" cy="860698"/>
          </a:xfrm>
          <a:prstGeom prst="roundRect">
            <a:avLst/>
          </a:prstGeom>
          <a:solidFill>
            <a:srgbClr val="FFFF81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 contourW="12700">
            <a:bevelT w="1016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базы Пестяковского муниципального района Ивановской области за счет развития малого и среднего предпринимательства и увеличение численности занятых в секторе экономики в течении 2019-2021 годов , привлечение инвестиций и новых налогоплательщиков.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127" y="1985754"/>
            <a:ext cx="12192000" cy="538245"/>
          </a:xfrm>
          <a:prstGeom prst="roundRect">
            <a:avLst/>
          </a:prstGeom>
          <a:solidFill>
            <a:srgbClr val="82EF57"/>
          </a:solidFill>
          <a:ln>
            <a:solidFill>
              <a:srgbClr val="49F1D5"/>
            </a:solidFill>
          </a:ln>
          <a:scene3d>
            <a:camera prst="orthographicFront"/>
            <a:lightRig rig="threePt" dir="t"/>
          </a:scene3d>
          <a:sp3d extrusionH="82550" contourW="19050">
            <a:bevelT w="101600"/>
            <a:extrusionClr>
              <a:srgbClr val="CCFFCC"/>
            </a:extrusionClr>
            <a:contourClr>
              <a:srgbClr val="82EF5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бюджетной эффективностью предоставляемых налоговых льгот, роста недоимки в местный бюджет.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8256" y="2581090"/>
            <a:ext cx="12155488" cy="612638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образовательных услуг и обеспечение возможности для населения Пестяковского муниципального района получить качественное образование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9127" y="3246217"/>
            <a:ext cx="12155488" cy="6671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улучшения доступа населения муниципального района к культурным ценностям, сохранение культурного и исторического наследия, развитие творческого потенциала района.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256" y="3970442"/>
            <a:ext cx="12155488" cy="756745"/>
          </a:xfrm>
          <a:prstGeom prst="roundRect">
            <a:avLst/>
          </a:prstGeom>
          <a:solidFill>
            <a:srgbClr val="F7C139"/>
          </a:solidFill>
          <a:ln>
            <a:solidFill>
              <a:srgbClr val="F7C139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спорта, обеспечение доступности занятий спортом для всех слоев населения, содействие развитию туризма, мероприятия по развитию общественной молодежной инициативы.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767827"/>
            <a:ext cx="12155488" cy="709449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контрактной системы в сфере закупок, товаров работ ,услуг для муниципальных нужд района.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9127" y="5508452"/>
            <a:ext cx="12210256" cy="545144"/>
          </a:xfrm>
          <a:prstGeom prst="roundRect">
            <a:avLst/>
          </a:prstGeom>
          <a:solidFill>
            <a:srgbClr val="CF83F9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требованиями населения и экономики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" y="6105520"/>
            <a:ext cx="12137232" cy="676684"/>
          </a:xfrm>
          <a:prstGeom prst="roundRect">
            <a:avLst/>
          </a:prstGeom>
          <a:solidFill>
            <a:srgbClr val="4CE4C7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Оптимизация функций государственного управления и организационной структуры исполнительных органов местного самоуправления Пестяковского муниципального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621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007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 экономического развития на основании которого сформирован бюджет Пестяковского муниципального района на 2020 год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2021 и 2022 годов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02935"/>
              </p:ext>
            </p:extLst>
          </p:nvPr>
        </p:nvGraphicFramePr>
        <p:xfrm>
          <a:off x="194715" y="1497725"/>
          <a:ext cx="11729546" cy="48933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87377"/>
                <a:gridCol w="1836360"/>
                <a:gridCol w="1819817"/>
                <a:gridCol w="1885992"/>
              </a:tblGrid>
              <a:tr h="5588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8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 хозяйствах всех категорий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 млн.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4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предприятий-всего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4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(среднегодовая )-всего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5,24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номинальная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18 413,2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19 241,8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20 203,9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785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формируется доходная часть бюджета?</a:t>
            </a:r>
            <a:endParaRPr lang="ru-RU" sz="5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2959" y="4635060"/>
            <a:ext cx="6014544" cy="2222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бюджета 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2959" y="1971074"/>
            <a:ext cx="3881027" cy="1702291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поступления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65228" y="1928095"/>
            <a:ext cx="3967655" cy="14643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поступления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6310" y="3937437"/>
            <a:ext cx="3429000" cy="1943102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01766" y="3937436"/>
            <a:ext cx="315310" cy="69368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523853">
            <a:off x="5661745" y="3471406"/>
            <a:ext cx="380725" cy="142028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20662690">
            <a:off x="6591279" y="5126306"/>
            <a:ext cx="1686911" cy="299545"/>
          </a:xfrm>
          <a:prstGeom prst="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466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на 2020  плановый период </a:t>
            </a:r>
          </a:p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и 2022 годов</a:t>
            </a:r>
            <a:endParaRPr lang="ru-RU" sz="3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79831618"/>
              </p:ext>
            </p:extLst>
          </p:nvPr>
        </p:nvGraphicFramePr>
        <p:xfrm>
          <a:off x="1779752" y="1671145"/>
          <a:ext cx="8199820" cy="518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2945</TotalTime>
  <Words>3132</Words>
  <Application>Microsoft Office PowerPoint</Application>
  <PresentationFormat>Широкоэкранный</PresentationFormat>
  <Paragraphs>409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бюджетной и налоговой политики Пестяковского муниципального района на 2020 и плановый период 2021 и 2022 годов  </vt:lpstr>
      <vt:lpstr>Показатели прогноза социально экономического развития на основании которого сформирован бюджет Пестяковского муниципального района на 2020 год  и плановый период 2021 и 2022 годов</vt:lpstr>
      <vt:lpstr>Презентация PowerPoint</vt:lpstr>
      <vt:lpstr>Презентация PowerPoint</vt:lpstr>
      <vt:lpstr>Какие налоговые доходы поступают в бюджет?</vt:lpstr>
      <vt:lpstr>Структура налоговых доходов бюджета Пестяковского муниципального района на 2020 год и плановый период 2021 и 2022 годов</vt:lpstr>
      <vt:lpstr>Какие неналоговые доходы поступают в бюджет?</vt:lpstr>
      <vt:lpstr>Структура неналоговых доходов бюджета Пестяковского муниципального района на 2020 год и плановый период 2021 и 2022 годов</vt:lpstr>
      <vt:lpstr>В бюджет Пестяковского муниципального района поступают межбюджетные трансферты из бюджета Ивановкой области в 2020-2022 годах</vt:lpstr>
      <vt:lpstr>В бюджет Пестяковского муниципального района поступают межбюджетные трансферты из бюджета Ивановкой области в 2020-2022 годах</vt:lpstr>
      <vt:lpstr>Структура безвозмездных поступлений в бюджет Пестяковского муниципального района в 2020 и плановый период 2021 и 2022 годов</vt:lpstr>
      <vt:lpstr>Презентация PowerPoint</vt:lpstr>
      <vt:lpstr>Презентация PowerPoint</vt:lpstr>
      <vt:lpstr>Распределение расходов  бюджета Пестяковского муниципального района по муниципальным программам на 2020 – 2022 годы </vt:lpstr>
      <vt:lpstr>Структура бюджета Пестяковского муниципального района в 2020 года по муниципальным программам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 </dc:title>
  <dc:creator>Аня</dc:creator>
  <cp:lastModifiedBy>Finotdel</cp:lastModifiedBy>
  <cp:revision>155</cp:revision>
  <dcterms:created xsi:type="dcterms:W3CDTF">2019-04-11T08:12:25Z</dcterms:created>
  <dcterms:modified xsi:type="dcterms:W3CDTF">2019-11-26T12:49:01Z</dcterms:modified>
</cp:coreProperties>
</file>