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5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2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749" userDrawn="1">
          <p15:clr>
            <a:srgbClr val="A4A3A4"/>
          </p15:clr>
        </p15:guide>
        <p15:guide id="3" pos="37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9DE9E7"/>
    <a:srgbClr val="33CCCC"/>
    <a:srgbClr val="FFFFCC"/>
    <a:srgbClr val="44D5DC"/>
    <a:srgbClr val="FCF096"/>
    <a:srgbClr val="2D872D"/>
    <a:srgbClr val="339933"/>
    <a:srgbClr val="339966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1" d="100"/>
          <a:sy n="81" d="100"/>
        </p:scale>
        <p:origin x="96" y="822"/>
      </p:cViewPr>
      <p:guideLst>
        <p:guide orient="horz" pos="2115"/>
        <p:guide pos="3749"/>
        <p:guide pos="37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174052657480318"/>
          <c:y val="1.7121184970399547E-2"/>
          <c:w val="0.83794697342519686"/>
          <c:h val="0.8418539098269002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00808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292886917029829E-3"/>
                  <c:y val="2.203647489663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9427475237261191E-2"/>
                  <c:y val="1.95879776859002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2525104209604604E-2"/>
                  <c:y val="2.69334693181128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3224234</c:v>
                </c:pt>
                <c:pt idx="1">
                  <c:v>3119634</c:v>
                </c:pt>
                <c:pt idx="2">
                  <c:v>3208634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00CCFF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AC3EAD9-4849-496E-9773-A3A39E9A31A6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14992682.65</c:v>
                </c:pt>
                <c:pt idx="1">
                  <c:v>14155159.050000001</c:v>
                </c:pt>
                <c:pt idx="2">
                  <c:v>14400796.880000001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FF99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2390515889373181E-2"/>
                  <c:y val="4.89699442147505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3939330375544772E-2"/>
                  <c:y val="2.44849721073752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134588320231305E-2"/>
                  <c:y val="7.34549163221258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Лист1!$D$2:$D$4</c:f>
              <c:numCache>
                <c:formatCode>#,##0.00</c:formatCode>
                <c:ptCount val="3"/>
                <c:pt idx="0">
                  <c:v>99258128.180000007</c:v>
                </c:pt>
                <c:pt idx="1">
                  <c:v>73581054.159999996</c:v>
                </c:pt>
                <c:pt idx="2">
                  <c:v>72230851.829999998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1512656"/>
        <c:axId val="291513832"/>
        <c:axId val="0"/>
      </c:bar3DChart>
      <c:catAx>
        <c:axId val="291512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1513832"/>
        <c:crosses val="autoZero"/>
        <c:auto val="1"/>
        <c:lblAlgn val="ctr"/>
        <c:lblOffset val="100"/>
        <c:noMultiLvlLbl val="0"/>
      </c:catAx>
      <c:valAx>
        <c:axId val="291513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1512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139479373693745E-2"/>
                  <c:y val="-9.945131456822766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1422378851771841E-2"/>
                  <c:y val="-9.116265190214132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9990148173273491E-2"/>
                  <c:y val="-9.945131456822761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5705278329850059E-2"/>
                  <c:y val="-7.458848592617162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Налоги на совокупный доход (ЕНВД)</c:v>
                </c:pt>
                <c:pt idx="3">
                  <c:v>Госудаственная пошлина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 formatCode="#,##0">
                  <c:v>9057000</c:v>
                </c:pt>
                <c:pt idx="1">
                  <c:v>4330682.6500000004</c:v>
                </c:pt>
                <c:pt idx="2">
                  <c:v>1205000</c:v>
                </c:pt>
                <c:pt idx="3">
                  <c:v>400000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год2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999605926930938E-2"/>
                  <c:y val="-7.458848592617076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Налоги на совокупный доход (ЕНВД)</c:v>
                </c:pt>
                <c:pt idx="3">
                  <c:v>Госудаственная пошлина</c:v>
                </c:pt>
              </c:strCache>
            </c:strRef>
          </c:cat>
          <c:val>
            <c:numRef>
              <c:f>Лист1!$C$2:$C$5</c:f>
              <c:numCache>
                <c:formatCode>#,##0.00</c:formatCode>
                <c:ptCount val="4"/>
                <c:pt idx="0">
                  <c:v>9050000</c:v>
                </c:pt>
                <c:pt idx="1">
                  <c:v>4698159.05</c:v>
                </c:pt>
                <c:pt idx="2">
                  <c:v>0</c:v>
                </c:pt>
                <c:pt idx="3">
                  <c:v>400000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FCF67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5695426503123293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7131597912312447E-2"/>
                  <c:y val="-2.486282864205735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8565798956156222E-3"/>
                  <c:y val="-7.458848592617162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2852639164924977E-2"/>
                  <c:y val="-2.983539437046837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Налоги на совокупный доход (ЕНВД)</c:v>
                </c:pt>
                <c:pt idx="3">
                  <c:v>Госудаственная пошлина</c:v>
                </c:pt>
              </c:strCache>
            </c:strRef>
          </c:cat>
          <c:val>
            <c:numRef>
              <c:f>Лист1!$D$2:$D$5</c:f>
              <c:numCache>
                <c:formatCode>#,##0.00</c:formatCode>
                <c:ptCount val="4"/>
                <c:pt idx="0">
                  <c:v>9050000</c:v>
                </c:pt>
                <c:pt idx="1">
                  <c:v>4943796.88</c:v>
                </c:pt>
                <c:pt idx="2">
                  <c:v>0</c:v>
                </c:pt>
                <c:pt idx="3">
                  <c:v>400000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1516968"/>
        <c:axId val="291515400"/>
      </c:barChart>
      <c:catAx>
        <c:axId val="291516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1515400"/>
        <c:crosses val="autoZero"/>
        <c:auto val="1"/>
        <c:lblAlgn val="ctr"/>
        <c:lblOffset val="100"/>
        <c:noMultiLvlLbl val="0"/>
      </c:catAx>
      <c:valAx>
        <c:axId val="291515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1516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rgbClr val="3366F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1604939199700988E-3"/>
                  <c:y val="-2.4063640180746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3868313066567035E-2"/>
                  <c:y val="-7.219092054223995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8477367013089275E-2"/>
                  <c:y val="-9.625456072298543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9835391333208793E-2"/>
                  <c:y val="-1.443818410844790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1481481759910419E-2"/>
                  <c:y val="-5.53463724157166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6543210479805718E-2"/>
                  <c:y val="2.4063640180746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365000</c:v>
                </c:pt>
                <c:pt idx="1">
                  <c:v>20600</c:v>
                </c:pt>
                <c:pt idx="2">
                  <c:v>1728000</c:v>
                </c:pt>
                <c:pt idx="3">
                  <c:v>80000</c:v>
                </c:pt>
                <c:pt idx="4">
                  <c:v>212000</c:v>
                </c:pt>
                <c:pt idx="5">
                  <c:v>818634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rgbClr val="00CCF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934156533283495E-2"/>
                  <c:y val="-6.49718284880151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3868313066567034E-3"/>
                  <c:y val="-5.053364437956735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9670782666417588E-3"/>
                  <c:y val="-1.92509121445970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9670782666417588E-3"/>
                  <c:y val="-3.85018242891941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7736626133133191E-3"/>
                  <c:y val="-2.16572761626717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4320987839940395E-2"/>
                  <c:y val="-7.941001259646299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Лист1!$C$2:$C$7</c:f>
              <c:numCache>
                <c:formatCode>#,##0.00</c:formatCode>
                <c:ptCount val="6"/>
                <c:pt idx="0">
                  <c:v>365000</c:v>
                </c:pt>
                <c:pt idx="1">
                  <c:v>21500</c:v>
                </c:pt>
                <c:pt idx="2">
                  <c:v>1812500</c:v>
                </c:pt>
                <c:pt idx="3">
                  <c:v>80000</c:v>
                </c:pt>
                <c:pt idx="4">
                  <c:v>22000</c:v>
                </c:pt>
                <c:pt idx="5">
                  <c:v>818634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00CC99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4320987839940198E-2"/>
                  <c:y val="-1.443818410844790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7448560026552087E-2"/>
                  <c:y val="-2.16572761626717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4444445279730908E-2"/>
                  <c:y val="7.219092054223904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1028806986537143E-2"/>
                  <c:y val="-4.572091634341808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9094650453253627E-2"/>
                  <c:y val="-5.053364437956735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7.1604939199701101E-3"/>
                  <c:y val="-1.925091214459713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Лист1!$D$2:$D$7</c:f>
              <c:numCache>
                <c:formatCode>#,##0.00</c:formatCode>
                <c:ptCount val="6"/>
                <c:pt idx="0">
                  <c:v>365000</c:v>
                </c:pt>
                <c:pt idx="1">
                  <c:v>22200</c:v>
                </c:pt>
                <c:pt idx="2">
                  <c:v>1900800</c:v>
                </c:pt>
                <c:pt idx="3">
                  <c:v>80000</c:v>
                </c:pt>
                <c:pt idx="4">
                  <c:v>22000</c:v>
                </c:pt>
                <c:pt idx="5">
                  <c:v>818634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8870528"/>
        <c:axId val="188869352"/>
      </c:barChart>
      <c:catAx>
        <c:axId val="188870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8869352"/>
        <c:crosses val="autoZero"/>
        <c:auto val="1"/>
        <c:lblAlgn val="ctr"/>
        <c:lblOffset val="100"/>
        <c:noMultiLvlLbl val="0"/>
      </c:catAx>
      <c:valAx>
        <c:axId val="188869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8870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9133237822349565"/>
          <c:y val="0.131472199868255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8179777995098587"/>
          <c:w val="0.95366470092670597"/>
          <c:h val="0.716562480692987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dPt>
            <c:idx val="0"/>
            <c:bubble3D val="0"/>
            <c:explosion val="8"/>
            <c:spPr>
              <a:solidFill>
                <a:srgbClr val="00808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explosion val="2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explosion val="15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0.15746478873239436"/>
                  <c:y val="-0.3809995430258717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0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2460093896713614"/>
                  <c:y val="-0.1042003538620172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54776070</c:v>
                </c:pt>
                <c:pt idx="1">
                  <c:v>7757216.3799999999</c:v>
                </c:pt>
                <c:pt idx="2">
                  <c:v>34224978.729999997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9323559670781888"/>
          <c:y val="7.53883128822747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8179777995098587"/>
          <c:w val="0.95366470092670597"/>
          <c:h val="0.716562480692987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rgbClr val="00FFCC"/>
            </a:solidFill>
          </c:spPr>
          <c:dPt>
            <c:idx val="0"/>
            <c:bubble3D val="0"/>
            <c:explosion val="8"/>
            <c:spPr>
              <a:solidFill>
                <a:srgbClr val="00CCFF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explosion val="20"/>
            <c:spPr>
              <a:solidFill>
                <a:srgbClr val="00FFCC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explosion val="15"/>
            <c:spPr>
              <a:solidFill>
                <a:srgbClr val="006699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0.11488556700335337"/>
                  <c:y val="-0.2774714022921687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9041353763941465E-2"/>
                  <c:y val="-0.1590128923806022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0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35048000</c:v>
                </c:pt>
                <c:pt idx="1">
                  <c:v>2407007.33</c:v>
                </c:pt>
                <c:pt idx="2">
                  <c:v>36126046.829999998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1236415036885649"/>
          <c:y val="8.55855855855855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7024152267615303E-3"/>
          <c:y val="0.2817979002624672"/>
          <c:w val="0.95366470092670597"/>
          <c:h val="0.7165624806929874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dPt>
            <c:idx val="0"/>
            <c:bubble3D val="0"/>
            <c:explosion val="8"/>
            <c:spPr>
              <a:solidFill>
                <a:srgbClr val="6666FF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explosion val="20"/>
            <c:spPr>
              <a:solidFill>
                <a:srgbClr val="44D5DC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explosion val="15"/>
            <c:spPr>
              <a:solidFill>
                <a:srgbClr val="F79BE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7.07105686005393E-2"/>
                  <c:y val="-0.2559211179683620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2158209367971033E-2"/>
                  <c:y val="-0.1470890969709867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35949500</c:v>
                </c:pt>
                <c:pt idx="1">
                  <c:v>152460</c:v>
                </c:pt>
                <c:pt idx="2">
                  <c:v>36128891.829999998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808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Развитие образования</c:v>
                </c:pt>
                <c:pt idx="1">
                  <c:v>Совершенствование местного самоуправления Пестяковского муниципального района</c:v>
                </c:pt>
                <c:pt idx="2">
                  <c:v>Развитие культуры</c:v>
                </c:pt>
                <c:pt idx="3">
                  <c:v>Развитие сельских территорий и коммунальной инфраструктуры в Пестяковском муниципальном районе</c:v>
                </c:pt>
                <c:pt idx="4">
                  <c:v>Развитие транспортной системы</c:v>
                </c:pt>
                <c:pt idx="5">
                  <c:v>Экономическое развитие</c:v>
                </c:pt>
                <c:pt idx="6">
                  <c:v>Эффективность управления муниципальным имуществом</c:v>
                </c:pt>
                <c:pt idx="7">
                  <c:v>Обеспечение доступным и комфортным жильем, объектами инженерной инфраструктуры и услугами ЖКХ</c:v>
                </c:pt>
                <c:pt idx="8">
                  <c:v>Обеспечение безопасности граждан и профилактика правонарушений в Пестяковском муниципальном районе</c:v>
                </c:pt>
                <c:pt idx="9">
                  <c:v>Развитие физической культуры, спорта, туризма и реализация молодежной политики</c:v>
                </c:pt>
                <c:pt idx="10">
                  <c:v>Ветеран</c:v>
                </c:pt>
                <c:pt idx="11">
                  <c:v>Формирование законопослушного поведения участников дорожного движения на территории Пестяковского муниципального района на 2020</c:v>
                </c:pt>
              </c:strCache>
            </c:strRef>
          </c:cat>
          <c:val>
            <c:numRef>
              <c:f>Лист1!$B$2:$B$13</c:f>
              <c:numCache>
                <c:formatCode>#,##0.00</c:formatCode>
                <c:ptCount val="12"/>
                <c:pt idx="0">
                  <c:v>63157683.82</c:v>
                </c:pt>
                <c:pt idx="1">
                  <c:v>35791954.439999998</c:v>
                </c:pt>
                <c:pt idx="2">
                  <c:v>6244313.4400000004</c:v>
                </c:pt>
                <c:pt idx="3">
                  <c:v>2900943.87</c:v>
                </c:pt>
                <c:pt idx="4">
                  <c:v>3360282.65</c:v>
                </c:pt>
                <c:pt idx="5">
                  <c:v>1581027.99</c:v>
                </c:pt>
                <c:pt idx="6">
                  <c:v>4706403.95</c:v>
                </c:pt>
                <c:pt idx="7">
                  <c:v>800393.14</c:v>
                </c:pt>
                <c:pt idx="8">
                  <c:v>607399.73</c:v>
                </c:pt>
                <c:pt idx="9">
                  <c:v>733324</c:v>
                </c:pt>
                <c:pt idx="10">
                  <c:v>148000</c:v>
                </c:pt>
                <c:pt idx="11">
                  <c:v>2310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292475392"/>
        <c:axId val="292472256"/>
      </c:barChart>
      <c:catAx>
        <c:axId val="2924753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92472256"/>
        <c:crosses val="autoZero"/>
        <c:auto val="1"/>
        <c:lblAlgn val="ctr"/>
        <c:lblOffset val="100"/>
        <c:noMultiLvlLbl val="0"/>
      </c:catAx>
      <c:valAx>
        <c:axId val="29247225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292475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6F911-CA75-4708-B063-D9A08483EBD8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417A1-1678-43F5-A922-9636CA60DD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703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417A1-1678-43F5-A922-9636CA60DDD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898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417A1-1678-43F5-A922-9636CA60DDDC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311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52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174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271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760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232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933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150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166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558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92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9BEF-F0DD-440F-B154-6C0BB497672E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00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B9BEF-F0DD-440F-B154-6C0BB497672E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9467B-7746-4479-AC1B-CE4B9C8FE9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43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73067" y="3551891"/>
            <a:ext cx="6089541" cy="2922351"/>
          </a:xfrm>
        </p:spPr>
        <p:txBody>
          <a:bodyPr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0"/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</a:t>
            </a:r>
            <a:r>
              <a:rPr lang="ru-RU" sz="2400" b="1" dirty="0" smtClean="0">
                <a:ln w="0"/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</a:t>
            </a:r>
            <a:r>
              <a:rPr lang="ru-RU" sz="2400" b="1" dirty="0">
                <a:ln w="0"/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Пестяковского муниципального района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0"/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«О бюджете Пестяковского муниципального района на </a:t>
            </a:r>
            <a:r>
              <a:rPr lang="ru-RU" sz="2400" b="1" dirty="0" smtClean="0">
                <a:ln w="0"/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2400" b="1" dirty="0">
                <a:ln w="0"/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 </a:t>
            </a:r>
            <a:r>
              <a:rPr lang="ru-RU" sz="2400" b="1" dirty="0" smtClean="0">
                <a:ln w="0"/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400" b="1" dirty="0">
                <a:ln w="0"/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ln w="0"/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400" b="1" dirty="0">
                <a:ln w="0"/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годов» </a:t>
            </a:r>
            <a:endParaRPr lang="ru-RU" sz="2400" b="1" dirty="0" smtClean="0">
              <a:ln w="0"/>
              <a:solidFill>
                <a:srgbClr val="00999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n w="0"/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 160 от 24.12.2019 года</a:t>
            </a:r>
            <a:endParaRPr lang="ru-RU" sz="2400" b="1" dirty="0">
              <a:ln w="0"/>
              <a:solidFill>
                <a:srgbClr val="00999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0"/>
              <a:solidFill>
                <a:srgbClr val="00999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0"/>
                <a:solidFill>
                  <a:srgbClr val="0099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п. Пестяки</a:t>
            </a:r>
          </a:p>
          <a:p>
            <a:endParaRPr lang="ru-RU" dirty="0"/>
          </a:p>
        </p:txBody>
      </p:sp>
      <p:pic>
        <p:nvPicPr>
          <p:cNvPr id="1026" name="Picture 2" descr="https://im0-tub-ru.yandex.net/i?id=a8ad62efb233a9f2034911dd0d7427a2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159" y="122829"/>
            <a:ext cx="1845840" cy="214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73480" y="122829"/>
            <a:ext cx="812932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8800" b="1" cap="none" spc="0" dirty="0" smtClean="0">
                <a:ln/>
                <a:solidFill>
                  <a:srgbClr val="00808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endParaRPr lang="ru-RU" sz="8800" b="1" cap="none" spc="0" dirty="0">
              <a:ln/>
              <a:solidFill>
                <a:srgbClr val="00808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8634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0"/>
            <a:ext cx="12192000" cy="1198179"/>
          </a:xfrm>
          <a:gradFill>
            <a:gsLst>
              <a:gs pos="7400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доходы поступают в бюджет?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0" y="3741197"/>
            <a:ext cx="4986884" cy="3116803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44380" y="1325563"/>
            <a:ext cx="4698124" cy="2066925"/>
          </a:xfrm>
          <a:prstGeom prst="roundRect">
            <a:avLst/>
          </a:prstGeom>
          <a:gradFill>
            <a:gsLst>
              <a:gs pos="7400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4605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доходы Пестяковского муниципального района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27378" y="1325563"/>
            <a:ext cx="5123793" cy="99196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 (НДФЛ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27379" y="2569780"/>
            <a:ext cx="5123791" cy="945930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Акцизы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27378" y="3689132"/>
            <a:ext cx="5123792" cy="102475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Налоги на совокупный доход (ЕНВД) 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227379" y="5015097"/>
            <a:ext cx="5123791" cy="1059194"/>
          </a:xfrm>
          <a:prstGeom prst="roundRect">
            <a:avLst/>
          </a:prstGeom>
          <a:solidFill>
            <a:srgbClr val="61D6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пошлина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4986884" y="1813034"/>
            <a:ext cx="1240494" cy="268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4986884" y="2317531"/>
            <a:ext cx="1072604" cy="772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8" idx="1"/>
          </p:cNvCxnSpPr>
          <p:nvPr/>
        </p:nvCxnSpPr>
        <p:spPr>
          <a:xfrm flipH="1" flipV="1">
            <a:off x="4986884" y="2858328"/>
            <a:ext cx="1240494" cy="13431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4842504" y="3090041"/>
            <a:ext cx="1216984" cy="2275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45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579">
              <a:srgbClr val="99FFCC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4205"/>
          </a:xfrm>
          <a:solidFill>
            <a:srgbClr val="4CE4C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pPr algn="ctr"/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доходов бюджета Пестяковского муниципального района на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годов</a:t>
            </a:r>
            <a:endParaRPr lang="ru-RU" dirty="0"/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482963831"/>
              </p:ext>
            </p:extLst>
          </p:nvPr>
        </p:nvGraphicFramePr>
        <p:xfrm>
          <a:off x="1639614" y="1608083"/>
          <a:ext cx="8891752" cy="5108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0128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0"/>
            <a:ext cx="12192000" cy="1198179"/>
          </a:xfrm>
          <a:gradFill>
            <a:gsLst>
              <a:gs pos="7400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доходы поступают в бюджет?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4380" y="1325563"/>
            <a:ext cx="4698124" cy="2066925"/>
          </a:xfrm>
          <a:prstGeom prst="roundRect">
            <a:avLst/>
          </a:prstGeom>
          <a:gradFill>
            <a:gsLst>
              <a:gs pos="7400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4605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доходы Пестяковского муниципального района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27378" y="1277235"/>
            <a:ext cx="5865050" cy="803813"/>
          </a:xfrm>
          <a:prstGeom prst="roundRect">
            <a:avLst/>
          </a:prstGeom>
          <a:solidFill>
            <a:srgbClr val="CF83F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использования имущества, находящегося в государственной и муниципальной собственности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03868" y="2359025"/>
            <a:ext cx="5888560" cy="490287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Платежи при пользовании природными ресурсами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03868" y="3037976"/>
            <a:ext cx="5888560" cy="738078"/>
          </a:xfrm>
          <a:prstGeom prst="roundRect">
            <a:avLst/>
          </a:prstGeom>
          <a:solidFill>
            <a:srgbClr val="00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оказания платных услуг и компенсации затрат государства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227378" y="3950615"/>
            <a:ext cx="5865050" cy="785888"/>
          </a:xfrm>
          <a:prstGeom prst="roundRect">
            <a:avLst/>
          </a:prstGeom>
          <a:solidFill>
            <a:srgbClr val="66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продажи материальных и нематериальных активов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4986884" y="1813034"/>
            <a:ext cx="1240494" cy="268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4986884" y="2317531"/>
            <a:ext cx="1216984" cy="297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8" idx="1"/>
          </p:cNvCxnSpPr>
          <p:nvPr/>
        </p:nvCxnSpPr>
        <p:spPr>
          <a:xfrm flipH="1" flipV="1">
            <a:off x="4986884" y="2615209"/>
            <a:ext cx="1216984" cy="791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2" y="3624201"/>
            <a:ext cx="5207645" cy="3208200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 flipH="1" flipV="1">
            <a:off x="4842504" y="3090042"/>
            <a:ext cx="1361364" cy="10683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6215623" y="4938031"/>
            <a:ext cx="5865050" cy="725214"/>
          </a:xfrm>
          <a:prstGeom prst="roundRect">
            <a:avLst/>
          </a:prstGeom>
          <a:solidFill>
            <a:srgbClr val="DC547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Штрафы, санкции, возмещение ущерба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227378" y="5864773"/>
            <a:ext cx="5928110" cy="804041"/>
          </a:xfrm>
          <a:prstGeom prst="roundRect">
            <a:avLst/>
          </a:prstGeom>
          <a:solidFill>
            <a:srgbClr val="A048E8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неналоговые доходы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4842504" y="3392488"/>
            <a:ext cx="1216984" cy="1908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4572000" y="3407015"/>
            <a:ext cx="1487488" cy="2879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66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FFCC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4205"/>
          </a:xfrm>
          <a:solidFill>
            <a:srgbClr val="99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неналоговых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 Пестяковского муниципального района на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годов</a:t>
            </a:r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72002790"/>
              </p:ext>
            </p:extLst>
          </p:nvPr>
        </p:nvGraphicFramePr>
        <p:xfrm>
          <a:off x="567559" y="1454205"/>
          <a:ext cx="10641724" cy="5277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451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0"/>
            <a:ext cx="12192000" cy="1198179"/>
          </a:xfrm>
          <a:gradFill>
            <a:gsLst>
              <a:gs pos="7400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algn="ctr"/>
            <a:r>
              <a:rPr lang="ru-RU" sz="3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 Пестяковского муниципального района поступают межбюджетные трансферты из бюджета Ивановкой области в 2020-2022 годах</a:t>
            </a:r>
            <a:endParaRPr lang="ru-RU" sz="35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4380" y="1325563"/>
            <a:ext cx="4698124" cy="2066925"/>
          </a:xfrm>
          <a:prstGeom prst="roundRect">
            <a:avLst/>
          </a:prstGeom>
          <a:gradFill>
            <a:gsLst>
              <a:gs pos="7400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4605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 муниципального района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059488" y="1539630"/>
            <a:ext cx="5865050" cy="1080328"/>
          </a:xfrm>
          <a:prstGeom prst="roundRect">
            <a:avLst/>
          </a:prstGeom>
          <a:solidFill>
            <a:srgbClr val="CF83F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59488" y="3240432"/>
            <a:ext cx="5888560" cy="1039177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59488" y="4820798"/>
            <a:ext cx="5888560" cy="1176816"/>
          </a:xfrm>
          <a:prstGeom prst="roundRect">
            <a:avLst/>
          </a:prstGeom>
          <a:solidFill>
            <a:srgbClr val="00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>
            <a:stCxn id="6" idx="1"/>
          </p:cNvCxnSpPr>
          <p:nvPr/>
        </p:nvCxnSpPr>
        <p:spPr>
          <a:xfrm flipH="1">
            <a:off x="4986884" y="2079794"/>
            <a:ext cx="1072604" cy="240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4986884" y="2991712"/>
            <a:ext cx="1216984" cy="297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3" y="3450010"/>
            <a:ext cx="6035402" cy="3407990"/>
          </a:xfrm>
          <a:prstGeom prst="rect">
            <a:avLst/>
          </a:prstGeom>
        </p:spPr>
      </p:pic>
      <p:cxnSp>
        <p:nvCxnSpPr>
          <p:cNvPr id="15" name="Прямая со стрелкой 14"/>
          <p:cNvCxnSpPr>
            <a:stCxn id="8" idx="1"/>
          </p:cNvCxnSpPr>
          <p:nvPr/>
        </p:nvCxnSpPr>
        <p:spPr>
          <a:xfrm flipH="1" flipV="1">
            <a:off x="4842504" y="3240432"/>
            <a:ext cx="1216984" cy="21687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97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9CCFF"/>
            </a:gs>
            <a:gs pos="65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36512" y="0"/>
            <a:ext cx="12192000" cy="1198179"/>
          </a:xfrm>
          <a:solidFill>
            <a:srgbClr val="89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ru-RU" sz="35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 Пестяковского муниципального района поступают межбюджетные трансферты из бюджета Ивановкой области в 2020-2022 годах</a:t>
            </a:r>
            <a:endParaRPr lang="ru-RU" sz="35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341046" y="5284898"/>
            <a:ext cx="3436883" cy="1387365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Межбюджетные трансферты</a:t>
            </a:r>
            <a:endParaRPr lang="ru-RU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010521" y="1923802"/>
            <a:ext cx="3885704" cy="2891086"/>
          </a:xfrm>
          <a:prstGeom prst="roundRect">
            <a:avLst/>
          </a:prstGeom>
          <a:solidFill>
            <a:srgbClr val="E6F793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средства, предоставляемые бюджету другого уровня бюджетной системы РФ или юридическому лицу на безвозмездной и безвозвратной основах на осуществление определенных целевых расходов. Субвенция в отличие от дотации должна быть использована строго по целевому назначению и в установленный срок; в противном случае она подлежит возврату предоставившему ее органу.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6131" y="2547580"/>
            <a:ext cx="3137338" cy="288509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бюджетные средства, предоставляемые бюджету другого уровня бюджетной системы Российской Федерации, физическому или юридическому лицу на условиях долевого финансирования целевых расходов</a:t>
            </a:r>
          </a:p>
        </p:txBody>
      </p:sp>
      <p:sp>
        <p:nvSpPr>
          <p:cNvPr id="7" name="Овал 6"/>
          <p:cNvSpPr/>
          <p:nvPr/>
        </p:nvSpPr>
        <p:spPr>
          <a:xfrm>
            <a:off x="4558315" y="1220556"/>
            <a:ext cx="3002346" cy="781952"/>
          </a:xfrm>
          <a:prstGeom prst="ellipse">
            <a:avLst/>
          </a:prstGeom>
          <a:solidFill>
            <a:srgbClr val="C9ED1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12065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8098001" y="2673704"/>
            <a:ext cx="3910122" cy="2387027"/>
          </a:xfrm>
          <a:prstGeom prst="roundRect">
            <a:avLst/>
          </a:prstGeom>
          <a:solidFill>
            <a:srgbClr val="75DBFF"/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средства, предоставляемые бюджету другого уровня бюджетной системы РФ на безвозмездной и безвозвратной основе. Дотации осуществляются из Федерального фонда финансовой поддержки субъектов РФ. </a:t>
            </a:r>
            <a:endParaRPr lang="ru-RU" sz="15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предоставляется на выравнивание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обеспеченности поселений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8" name="Овал 7"/>
          <p:cNvSpPr/>
          <p:nvPr/>
        </p:nvSpPr>
        <p:spPr>
          <a:xfrm>
            <a:off x="8454587" y="1434075"/>
            <a:ext cx="3196951" cy="1318458"/>
          </a:xfrm>
          <a:prstGeom prst="ellipse">
            <a:avLst/>
          </a:prstGeom>
          <a:solidFill>
            <a:srgbClr val="00A7E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1143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2606" y="1434662"/>
            <a:ext cx="3664389" cy="1261241"/>
          </a:xfrm>
          <a:prstGeom prst="ellipse">
            <a:avLst/>
          </a:prstGeom>
          <a:solidFill>
            <a:srgbClr val="00CC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1143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 rot="19478490">
            <a:off x="3564637" y="5241854"/>
            <a:ext cx="503786" cy="1066563"/>
          </a:xfrm>
          <a:prstGeom prst="downArrow">
            <a:avLst/>
          </a:prstGeom>
          <a:solidFill>
            <a:srgbClr val="66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5742892" y="4814888"/>
            <a:ext cx="420961" cy="470010"/>
          </a:xfrm>
          <a:prstGeom prst="downArrow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2500566">
            <a:off x="8124343" y="5062284"/>
            <a:ext cx="493222" cy="1229710"/>
          </a:xfrm>
          <a:prstGeom prst="downArrow">
            <a:avLst/>
          </a:prstGeom>
          <a:solidFill>
            <a:srgbClr val="99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93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579">
              <a:srgbClr val="99FFCC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7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434662"/>
          </a:xfrm>
          <a:solidFill>
            <a:srgbClr val="00CC99">
              <a:alpha val="58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безвозмездных поступлений в бюджет Пестяковского муниципального района в </a:t>
            </a:r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и плановый период 2021 и 2022 годов</a:t>
            </a:r>
            <a:endParaRPr lang="ru-RU" sz="25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122410216"/>
              </p:ext>
            </p:extLst>
          </p:nvPr>
        </p:nvGraphicFramePr>
        <p:xfrm>
          <a:off x="274320" y="2103120"/>
          <a:ext cx="5410200" cy="3413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346013641"/>
              </p:ext>
            </p:extLst>
          </p:nvPr>
        </p:nvGraphicFramePr>
        <p:xfrm>
          <a:off x="6035040" y="1434662"/>
          <a:ext cx="5928360" cy="2573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637012180"/>
              </p:ext>
            </p:extLst>
          </p:nvPr>
        </p:nvGraphicFramePr>
        <p:xfrm>
          <a:off x="6294121" y="4038600"/>
          <a:ext cx="5684518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7231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434">
              <a:srgbClr val="B7FFE7"/>
            </a:gs>
            <a:gs pos="0">
              <a:srgbClr val="99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308538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БЮДЖЕТА ПЕСТЯКОВСКОГО МУНИЦИПАЛЬНОГО РАЙОНА  НА </a:t>
            </a:r>
            <a:r>
              <a:rPr lang="ru-RU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 ГОД и ПЛАНОВЫЙ ПЕРИОД 2022  И 2022 ГОДОВ </a:t>
            </a:r>
            <a:r>
              <a:rPr lang="ru-RU" sz="2400" b="1" i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ПРОГРАММНЫЙ БЮДЖЕТ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1655379"/>
            <a:ext cx="12192000" cy="1661184"/>
          </a:xfrm>
          <a:prstGeom prst="roundRect">
            <a:avLst/>
          </a:prstGeom>
          <a:solidFill>
            <a:srgbClr val="94E6E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Пестяковского муниципального района на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и плановый период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сформирован на основе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включающие в себя 31 </a:t>
            </a:r>
            <a:r>
              <a:rPr 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подпрограмму. Пестяковского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района. </a:t>
            </a: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Пестяковского муниципального района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комплекс мероприятий, увязанных по ресурсам, срокам и исполнителям, направленных на достижение целей социального и экономического развития Пестяковского муниципального района в определенной сфере.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3392488"/>
            <a:ext cx="12192000" cy="1324304"/>
          </a:xfrm>
          <a:prstGeom prst="roundRect">
            <a:avLst/>
          </a:prstGeom>
          <a:solidFill>
            <a:srgbClr val="66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имеет цель, мероприятия и показатели эффективности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направленные на достижение заданного результата. При этом значение каждого показателя является индикатором по конкретному направлению деятельности и сигнализирует о плохом или хорошем результате, необходимости принятия новых решений.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-8376" y="4792717"/>
            <a:ext cx="12200375" cy="1324304"/>
          </a:xfrm>
          <a:prstGeom prst="roundRect">
            <a:avLst/>
          </a:prstGeom>
          <a:solidFill>
            <a:srgbClr val="00E3D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муниципального долга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не планируется, т.к. муниципальный долг в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Пестяковском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459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434">
              <a:srgbClr val="FFFFCC"/>
            </a:gs>
            <a:gs pos="0">
              <a:srgbClr val="99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9206" y="284413"/>
            <a:ext cx="1215279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71550" algn="l"/>
                <a:tab pos="29702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Сведения об объеме муниципального долга по состоянию </a:t>
            </a:r>
            <a:r>
              <a:rPr lang="ru-RU" alt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01.01.2020г. </a:t>
            </a:r>
            <a:r>
              <a:rPr lang="ru-RU" alt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бюджету </a:t>
            </a:r>
            <a:r>
              <a:rPr lang="ru-RU" alt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Пестяковского муниципального района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        </a:t>
            </a:r>
            <a:r>
              <a:rPr lang="ru-RU" altLang="ru-RU" sz="1200" dirty="0">
                <a:solidFill>
                  <a:srgbClr val="000000"/>
                </a:solidFill>
                <a:ea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</a:t>
            </a:r>
            <a:endParaRPr lang="ru-RU" alt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738319"/>
              </p:ext>
            </p:extLst>
          </p:nvPr>
        </p:nvGraphicFramePr>
        <p:xfrm>
          <a:off x="709448" y="1608085"/>
          <a:ext cx="9922158" cy="47360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71468"/>
                <a:gridCol w="1578439"/>
                <a:gridCol w="1637732"/>
                <a:gridCol w="1589746"/>
                <a:gridCol w="1644773"/>
              </a:tblGrid>
              <a:tr h="8723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заимствований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Утверждено на 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01.01.2020г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Утверждено на </a:t>
                      </a: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01.01.2021г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     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Утверждено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на 01.01.2022г.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3CCCC"/>
                    </a:solidFill>
                  </a:tcPr>
                </a:tc>
              </a:tr>
              <a:tr h="807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внутренние заимствования, всего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5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5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5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5FFE5"/>
                    </a:solidFill>
                  </a:tcPr>
                </a:tc>
              </a:tr>
              <a:tr h="807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 от других бюджетов бюджетной системы Российской Федерации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7FF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7FF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7FF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7FFE7"/>
                    </a:solidFill>
                  </a:tcPr>
                </a:tc>
              </a:tr>
              <a:tr h="657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5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5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5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5FFE5"/>
                    </a:solidFill>
                  </a:tcPr>
                </a:tc>
              </a:tr>
              <a:tr h="657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7FF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7FF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7FF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B7FFE7"/>
                    </a:solidFill>
                  </a:tcPr>
                </a:tc>
              </a:tr>
              <a:tr h="933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объем заимствований, направленных на погашение долга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5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5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5FF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71550" algn="l"/>
                          <a:tab pos="2969895" algn="ctr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5FFE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581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434">
              <a:srgbClr val="C5FFEC"/>
            </a:gs>
            <a:gs pos="0">
              <a:srgbClr val="99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98634"/>
          </a:xfrm>
          <a:solidFill>
            <a:srgbClr val="0099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pPr lvl="0" algn="ctr" defTabSz="914400" eaLnBrk="0" fontAlgn="base" hangingPunct="0">
              <a:spcAft>
                <a:spcPct val="0"/>
              </a:spcAft>
              <a:defRPr/>
            </a:pPr>
            <a:r>
              <a:rPr lang="ru-RU" sz="2000" b="1" dirty="0">
                <a:solidFill>
                  <a:srgbClr val="B7FFE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Распределение расходов </a:t>
            </a:r>
            <a:r>
              <a:rPr lang="ru-RU" sz="2000" b="1" dirty="0" smtClean="0">
                <a:solidFill>
                  <a:srgbClr val="B7FFE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бюджета Пестяковского муниципального района </a:t>
            </a:r>
            <a:r>
              <a:rPr lang="ru-RU" sz="2000" b="1" dirty="0">
                <a:solidFill>
                  <a:srgbClr val="B7FFE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</a:t>
            </a:r>
            <a:r>
              <a:rPr lang="ru-RU" sz="2000" b="1" dirty="0" smtClean="0">
                <a:solidFill>
                  <a:srgbClr val="B7FFE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муниципальным программам на 2020 </a:t>
            </a:r>
            <a:r>
              <a:rPr lang="ru-RU" sz="2000" b="1" dirty="0">
                <a:solidFill>
                  <a:srgbClr val="B7FFE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solidFill>
                  <a:srgbClr val="B7FFE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2022 </a:t>
            </a:r>
            <a:r>
              <a:rPr lang="ru-RU" sz="2000" b="1" dirty="0">
                <a:solidFill>
                  <a:srgbClr val="B7FFE7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годы</a:t>
            </a:r>
            <a: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/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0676931"/>
              </p:ext>
            </p:extLst>
          </p:nvPr>
        </p:nvGraphicFramePr>
        <p:xfrm>
          <a:off x="766203" y="1014423"/>
          <a:ext cx="10411300" cy="5769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8019"/>
                <a:gridCol w="1566437"/>
                <a:gridCol w="1496694"/>
                <a:gridCol w="1590150"/>
              </a:tblGrid>
              <a:tr h="29773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26896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Экономическое развитие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1 581 027,99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103 000,00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103 000,00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</a:tr>
              <a:tr h="26896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культуры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6 244 313,44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2 445 515,00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2 387 682,00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4827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физической культуры, спорта, туризма и реализация молодежной политики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733 324,00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475 504,00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439 504,00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</a:tr>
              <a:tr h="26896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образования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63 157 683,82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55 657 415,91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53 403 240,73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4827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доступным и комфортным жильем,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объектами инженерной инфраструктуры и услугами ЖКХ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800 393,14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300 000,00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300 000,00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</a:tr>
              <a:tr h="547959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транспортной системы, энергосбережение и повышение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энергетической эффективности Пестяковского муниципального района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3 360 282,65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4 698 159,05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4 943 796,88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4827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безопасности граждан и профилактика правонарушений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 Пестяковском муниципальном районе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607 399,73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557 218,40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557 218,40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</a:tr>
              <a:tr h="26896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Ветеран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148 000,00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148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000,00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148 000,00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47959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Совершенствование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местного самоуправления </a:t>
                      </a:r>
                      <a:r>
                        <a:rPr lang="ru-RU" sz="12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Пестяковского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муниципального района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35 791 954,44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23 468 578,04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22 826 082,18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</a:tr>
              <a:tr h="44827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сельских территорий и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коммунальной инфраструктуры в Пестяковском муниципальном районе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2 900 943,87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1 682 386,98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1 682 386,98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2758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Эффективность управления муниципальным имуществом и решение экологических проблем Пестяковского муниципального района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4 706 403,95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12 000,00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371 425,00</a:t>
                      </a: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</a:tr>
              <a:tr h="547959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Формирование законопослушного поведения участников дорожного движения на территории Пестяковского муниципального района на 2019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2 310,00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anchor="ctr"/>
                </a:tc>
              </a:tr>
              <a:tr h="26896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 по муниципальным программам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120 034 037,03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89 547 777,38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87 162 336,17</a:t>
                      </a:r>
                    </a:p>
                  </a:txBody>
                  <a:tcPr anchor="ctr">
                    <a:solidFill>
                      <a:srgbClr val="94E6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429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0-tub-ru.yandex.net/i?id=a8ad62efb233a9f2034911dd0d7427a2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611" y="82691"/>
            <a:ext cx="2005262" cy="206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0014" y="111501"/>
            <a:ext cx="10038597" cy="10023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Пестяковский муниципальный район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28164" y="1552030"/>
            <a:ext cx="5095122" cy="1077218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района составляет   1119,3 км2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033378" y="2786631"/>
            <a:ext cx="5667960" cy="1628829"/>
          </a:xfrm>
          <a:prstGeom prst="rect">
            <a:avLst/>
          </a:prstGeom>
          <a:solidFill>
            <a:srgbClr val="FF9966"/>
          </a:solidFill>
          <a:ln>
            <a:solidFill>
              <a:srgbClr val="F7995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в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 5 570  </a:t>
            </a: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</a:p>
          <a:p>
            <a:pPr algn="ctr"/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50003" y="4639683"/>
            <a:ext cx="5093870" cy="2013480"/>
          </a:xfrm>
          <a:prstGeom prst="rect">
            <a:avLst/>
          </a:prstGeom>
          <a:solidFill>
            <a:srgbClr val="FFCCCC"/>
          </a:solidFill>
          <a:ln>
            <a:solidFill>
              <a:srgbClr val="F6AD5C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района входят: </a:t>
            </a:r>
          </a:p>
          <a:p>
            <a:pPr marL="285750" indent="-285750" algn="ctr">
              <a:buFontTx/>
              <a:buChar char="-"/>
            </a:pP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городское поселение; </a:t>
            </a:r>
          </a:p>
          <a:p>
            <a:pPr marL="285750" indent="-285750" algn="ctr">
              <a:buFontTx/>
              <a:buChar char="-"/>
            </a:pPr>
            <a:r>
              <a:rPr lang="ru-RU" sz="2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сельских поселения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s://ivgoradm.ru/history/MAP/pestiaky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6776"/>
            <a:ext cx="6359857" cy="5701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74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434">
              <a:schemeClr val="accent4">
                <a:lumMod val="20000"/>
                <a:lumOff val="80000"/>
              </a:schemeClr>
            </a:gs>
            <a:gs pos="0">
              <a:srgbClr val="9DE9E7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24" y="0"/>
            <a:ext cx="12065876" cy="1097280"/>
          </a:xfrm>
          <a:solidFill>
            <a:srgbClr val="FF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бюджета Пестяковского муниципального района в 2020 года по муниципальным программам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798493139"/>
              </p:ext>
            </p:extLst>
          </p:nvPr>
        </p:nvGraphicFramePr>
        <p:xfrm>
          <a:off x="126124" y="1097280"/>
          <a:ext cx="12076387" cy="5545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2102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50000">
              <a:schemeClr val="accent1">
                <a:lumMod val="40000"/>
                <a:lumOff val="60000"/>
              </a:schemeClr>
            </a:gs>
            <a:gs pos="100000">
              <a:srgbClr val="FFFFCC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«Экономическое развитие Пестяковского муниципального района»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7693" y="987266"/>
            <a:ext cx="52145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ресурсного обеспечения программы на 2020 год – 1 581 027,99 руб.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Рамка 13"/>
          <p:cNvSpPr/>
          <p:nvPr/>
        </p:nvSpPr>
        <p:spPr>
          <a:xfrm>
            <a:off x="5229470" y="954107"/>
            <a:ext cx="2396562" cy="950893"/>
          </a:xfrm>
          <a:prstGeom prst="fram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64398" y="1133106"/>
            <a:ext cx="2458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2015-2022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44288" y="1803636"/>
            <a:ext cx="31684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развитию малого и среднего предпринимательства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155" y="4578898"/>
            <a:ext cx="3457956" cy="2159793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444288" y="3389448"/>
            <a:ext cx="35613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Субсидирование транспортного обслуживания населения Пестяковского муниципального района: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69329">
            <a:off x="3668389" y="2150995"/>
            <a:ext cx="2677166" cy="2202185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7734420" y="1055180"/>
            <a:ext cx="3838756" cy="2183011"/>
          </a:xfrm>
          <a:prstGeom prst="roundRect">
            <a:avLst/>
          </a:prstGeom>
          <a:solidFill>
            <a:srgbClr val="97D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.Обеспечение </a:t>
            </a:r>
            <a:r>
              <a:rPr lang="ru-RU" sz="1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благоприятных экономических, условий для развития субъектов малого и среднего предпринимательства</a:t>
            </a:r>
            <a:r>
              <a:rPr lang="ru-RU" sz="14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стабильного функционирования пассажирского автомобильного транспорта на территории  Пестяковского муниципального района;</a:t>
            </a:r>
          </a:p>
          <a:p>
            <a:endParaRPr lang="ru-RU" sz="14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315393">
            <a:off x="6207425" y="3707391"/>
            <a:ext cx="5342021" cy="2677656"/>
          </a:xfrm>
          <a:prstGeom prst="rect">
            <a:avLst/>
          </a:prstGeom>
          <a:solidFill>
            <a:srgbClr val="B7FFE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>
              <a:tabLst>
                <a:tab pos="2243138" algn="l"/>
              </a:tabLs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реализации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взаимодействия субъектов малого и среднего предпринимательства с органами местного самоуправления муниципального района;</a:t>
            </a:r>
          </a:p>
          <a:p>
            <a:pPr marL="342900" indent="-342900"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преференций для развития субъектов малого и среднего предпринимательства в приоритетных для муниципального района направлениях деятельности субъектов малого и среднего предпринимательства;</a:t>
            </a:r>
          </a:p>
          <a:p>
            <a:pPr marL="342900" indent="-342900"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числа выполняемых рейсов и числа перевозимых по этим направлениям пассажиров;</a:t>
            </a:r>
          </a:p>
          <a:p>
            <a:pPr marL="342900" indent="-342900"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количества обслуживаемых муниципальных автобусных маршрутов.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45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CC"/>
            </a:gs>
            <a:gs pos="50000">
              <a:schemeClr val="accent1">
                <a:lumMod val="40000"/>
                <a:lumOff val="60000"/>
              </a:schemeClr>
            </a:gs>
            <a:gs pos="100000">
              <a:srgbClr val="FFFFCC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3" y="0"/>
            <a:ext cx="12091987" cy="9429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культуры»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64308" y="1339546"/>
            <a:ext cx="3700462" cy="1214527"/>
          </a:xfrm>
          <a:prstGeom prst="roundRect">
            <a:avLst/>
          </a:prstGeom>
          <a:solidFill>
            <a:srgbClr val="0099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Расходы  на программу составят: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2020 году – 6 244 313,44руб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- 2 445 515,00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руб.,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- 2 387 682,00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руб.</a:t>
            </a:r>
          </a:p>
        </p:txBody>
      </p:sp>
      <p:sp>
        <p:nvSpPr>
          <p:cNvPr id="5" name="Овал 4"/>
          <p:cNvSpPr/>
          <p:nvPr/>
        </p:nvSpPr>
        <p:spPr>
          <a:xfrm>
            <a:off x="4114800" y="1057275"/>
            <a:ext cx="2728913" cy="114295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Срок реализации программы 2015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3007880"/>
            <a:ext cx="3857625" cy="27715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75" y="1980774"/>
            <a:ext cx="5064919" cy="379868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21932" y="2314532"/>
            <a:ext cx="2914648" cy="3970318"/>
          </a:xfrm>
          <a:prstGeom prst="rect">
            <a:avLst/>
          </a:prstGeom>
          <a:solidFill>
            <a:srgbClr val="97D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anchor="ctr">
            <a:spAutoFit/>
          </a:bodyPr>
          <a:lstStyle/>
          <a:p>
            <a:pPr algn="ctr"/>
            <a:r>
              <a:rPr lang="ru-RU" i="1" u="sng" dirty="0">
                <a:latin typeface="Times New Roman" pitchFamily="18" charset="0"/>
                <a:cs typeface="Times New Roman" pitchFamily="18" charset="0"/>
              </a:rPr>
              <a:t>Цели программы: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Совершенствование комплексной системы мер по реализации государственной политики в сфере культуры и искусства Пестяковского муниципального района, развитие и укрепление экономических и организационных условий для эффективной деятельности и оказания услуг населению </a:t>
            </a:r>
          </a:p>
        </p:txBody>
      </p:sp>
    </p:spTree>
    <p:extLst>
      <p:ext uri="{BB962C8B-B14F-4D97-AF65-F5344CB8AC3E}">
        <p14:creationId xmlns:p14="http://schemas.microsoft.com/office/powerpoint/2010/main" val="3812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50000">
              <a:srgbClr val="75FFE5"/>
            </a:gs>
            <a:gs pos="100000">
              <a:srgbClr val="FFFFCC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rgbClr val="75FFE5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«Развитие физической культуры, спорта, туризма и реализация молодежной политики»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93" y="889191"/>
            <a:ext cx="4058581" cy="2378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165">
            <a:off x="2525940" y="3330184"/>
            <a:ext cx="6001416" cy="30646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377" y="2228850"/>
            <a:ext cx="1971876" cy="46291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1132714">
            <a:off x="310798" y="1221829"/>
            <a:ext cx="2871788" cy="1457324"/>
          </a:xfrm>
          <a:prstGeom prst="rect">
            <a:avLst/>
          </a:prstGeom>
          <a:solidFill>
            <a:srgbClr val="66CC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бюджетных ассигнований на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733 324,00 руб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475 504,00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439 504,00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27327" y="1568318"/>
            <a:ext cx="3681943" cy="42473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: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массовых и индивидуальных форм 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физкультурно-оздоровительной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спортивной работы в  учреждениях, на предприятиях, в организациях, с детьми дошкольного возраста и с обучающимися  в           общеобразовательных учреждениях, работниками организаций, инвалидами, пенсионерами и другими категориями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населения;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гражданского становления,       социальной зрелости молодежи, физического, духовного,    нравственного развития молодых граждан, обеспечение их                занятости и удовлетворение их общественных потребностей;  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97570" y="942975"/>
            <a:ext cx="2992619" cy="46618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</p:spTree>
    <p:extLst>
      <p:ext uri="{BB962C8B-B14F-4D97-AF65-F5344CB8AC3E}">
        <p14:creationId xmlns:p14="http://schemas.microsoft.com/office/powerpoint/2010/main" val="39764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50000">
              <a:srgbClr val="75FFE5"/>
            </a:gs>
            <a:gs pos="100000">
              <a:srgbClr val="FFFFCC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72088" cy="350065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59493" y="2395896"/>
            <a:ext cx="4834759" cy="39955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программы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приобщение населения района к социальному, культурному, духовному и физическому воспитанию;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увеличение числа участников спортивно-оздоровительных мероприятий;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выявление представителей нового поколения одаренной молодежи в целях дальнейшей поддержки их творческого становления;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развитие разнообразных форм работы, в том числе увеличение количества мероприятий для лиц с ограниченными физическими возможностями;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формирование стойкого противодействия наркотикам в молодежной среде, в том числе путем увеличения численности добровольцев по пропаганде здорового образа жизни из числа подростков и молодежи;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использование инновационного потенциала молодежи в интересах государственного и общественного развития.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000" y="3957851"/>
            <a:ext cx="4026000" cy="290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8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50000">
              <a:srgbClr val="99FF99"/>
            </a:gs>
            <a:gs pos="100000">
              <a:srgbClr val="FFFFCC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198" y="0"/>
            <a:ext cx="12018579" cy="954107"/>
          </a:xfrm>
          <a:prstGeom prst="rect">
            <a:avLst/>
          </a:prstGeom>
          <a:solidFill>
            <a:srgbClr val="66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Пестяковского муниципального района «Развитие образования Пестяковского муниципального района»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436543" y="2317384"/>
            <a:ext cx="2522483" cy="646331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2015-2022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0" y="2081453"/>
            <a:ext cx="6358760" cy="4769070"/>
          </a:xfrm>
          <a:prstGeom prst="rect">
            <a:avLst/>
          </a:prstGeom>
        </p:spPr>
      </p:pic>
      <p:pic>
        <p:nvPicPr>
          <p:cNvPr id="11" name="Picture 4" descr="http://www.tatar-islam.com/_pu/164/415139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8" y="3050661"/>
            <a:ext cx="4900174" cy="361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237709" y="980834"/>
            <a:ext cx="4398578" cy="25025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 –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и обеспечение доступности для получения качественного образования и воспитания, успешной социализации детей, проживающих на территории Пестяковского муниципального района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954107"/>
            <a:ext cx="39232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ресурсного обеспечения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–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63 157 683,82 руб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–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55 657 415,91 руб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–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53 403 240,73 руб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057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rgbClr val="99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918841" y="4830704"/>
            <a:ext cx="7273159" cy="20272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u="sng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anose="02020603050405020304" pitchFamily="18" charset="0"/>
              </a:rPr>
              <a:t>Ожидаемые результаты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Охват услугами дошкольного образования  детей в возрасте от  1,5 до 7 лет – 100%</a:t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Создание условий в учреждениях образования в соответствии с Федеральными государственными стандартами – 100%</a:t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Соответствие уровня заработной платы педагогических работников сферы образования Указам Президента РФ – 100%</a:t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Повышение уровня квалификации преподавательских кадров – 100%</a:t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Охват детей дополнительным образованием –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78%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Выявление и поддержка талантливых и одаренных детей.</a:t>
            </a:r>
            <a:b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Создание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безбарьерной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среды для детей инвалидов.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198" y="0"/>
            <a:ext cx="12018579" cy="954107"/>
          </a:xfrm>
          <a:prstGeom prst="rect">
            <a:avLst/>
          </a:prstGeom>
          <a:solidFill>
            <a:srgbClr val="66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Пестяковского муниципального района «Развитие образования Пестяковского муниципального района»</a:t>
            </a:r>
            <a:endParaRPr lang="ru-RU" sz="28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0196" y="1103586"/>
            <a:ext cx="8065103" cy="583932"/>
          </a:xfrm>
          <a:prstGeom prst="roundRect">
            <a:avLst/>
          </a:prstGeom>
          <a:solidFill>
            <a:srgbClr val="99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дошкольного образования: </a:t>
            </a:r>
            <a:endParaRPr lang="ru-RU" sz="1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2020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14 917 144,39 руб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13 855 695,58 руб.,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-14 037 695,73 руб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196" y="1722568"/>
            <a:ext cx="8034612" cy="589133"/>
          </a:xfrm>
          <a:prstGeom prst="roundRect">
            <a:avLst/>
          </a:prstGeom>
          <a:solidFill>
            <a:srgbClr val="9999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общего образования: </a:t>
            </a:r>
            <a:endParaRPr lang="ru-RU" sz="1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35 712 748,84 руб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28 571 646,96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28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696 995,40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0195" y="2380400"/>
            <a:ext cx="8034613" cy="592364"/>
          </a:xfrm>
          <a:prstGeom prst="roundRect">
            <a:avLst/>
          </a:prstGeom>
          <a:solidFill>
            <a:srgbClr val="44ECB8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дополнительного образования: </a:t>
            </a:r>
            <a:endParaRPr lang="ru-RU" sz="1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3 058 918,30 руб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008 254,00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2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008 254,00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196" y="3045153"/>
            <a:ext cx="8059711" cy="55179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культуры здорового образа жизни детей Пестяковского муниципального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района: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3 076 218,45 руб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2 716 290,00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2 716 290,00 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706" y="3669336"/>
            <a:ext cx="8051103" cy="561143"/>
          </a:xfrm>
          <a:prstGeom prst="roundRect">
            <a:avLst/>
          </a:prstGeom>
          <a:solidFill>
            <a:srgbClr val="F18FD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Комплексная безопасность образовательных организаций Пестяковского муниципального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района: на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1 989 421,84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942 634,30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942 634,30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5098" y="4302868"/>
            <a:ext cx="8182934" cy="535441"/>
          </a:xfrm>
          <a:prstGeom prst="roundRect">
            <a:avLst/>
          </a:prstGeom>
          <a:solidFill>
            <a:srgbClr val="FF7C8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образовательных организаций Пестяковского муниципального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района: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  -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4 403 232,00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6 562 895,07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на 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- 4 001 371,00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32" y="1221954"/>
            <a:ext cx="3983968" cy="244814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396" y="4830704"/>
            <a:ext cx="2666204" cy="199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8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rgbClr val="99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104298"/>
            <a:ext cx="12192000" cy="1015663"/>
          </a:xfrm>
          <a:prstGeom prst="rect">
            <a:avLst/>
          </a:prstGeom>
          <a:solidFill>
            <a:srgbClr val="66FFCC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доступным и комфортным жильем, объектами инженерной инфраструктуры и услугами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–коммунального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 населения Пестяковского муниципального района»</a:t>
            </a:r>
            <a:endParaRPr lang="ru-RU" sz="2000" dirty="0"/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493690" y="1314808"/>
            <a:ext cx="2596055" cy="806129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годы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2082" y="1236592"/>
            <a:ext cx="2370357" cy="1768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ассигнований:</a:t>
            </a: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800 393,14</a:t>
            </a: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 – 300 000,00</a:t>
            </a:r>
          </a:p>
          <a:p>
            <a:pPr marL="22860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 – 300 000,00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4836" y="2650708"/>
            <a:ext cx="5060731" cy="1490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4572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Повышение 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  приобретения   жилья   в Пестяковском муниципальном районе для граждан и семей,  нуждающихся в улучшении жилищных</a:t>
            </a:r>
            <a:r>
              <a:rPr lang="ru-RU" sz="1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том числе с помощью ипотечного жилищного </a:t>
            </a:r>
            <a:r>
              <a:rPr lang="ru-RU" sz="1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кредитования</a:t>
            </a:r>
            <a:endParaRPr lang="ru-RU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8839" y="4302069"/>
            <a:ext cx="5060731" cy="250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результаты:</a:t>
            </a:r>
          </a:p>
          <a:p>
            <a:pPr lvl="0" algn="just" defTabSz="457200" fontAlgn="auto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результате реализации Программы к 2022 году количество молодых семей, получивших свидетельство о праве на получении социальной выплаты на приобретение (строительство) жилого помещения составит 15. Также, к 2022 году планируется улучшить жилищные условия 16 гражданам с помощью мер государственной и муниципальной поддержки в сфере ипотечного жилищного кредитования.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128" y="1390206"/>
            <a:ext cx="5462517" cy="480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2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200329"/>
          </a:xfrm>
          <a:prstGeom prst="rect">
            <a:avLst/>
          </a:prstGeom>
          <a:solidFill>
            <a:srgbClr val="99CCFF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транспортной системы, энергосбережение и повышение энергетической эффективности Пестяковского муниципального района»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56262" y="1200329"/>
            <a:ext cx="5035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2018 –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8" name="Стрелка вниз 7"/>
          <p:cNvSpPr/>
          <p:nvPr/>
        </p:nvSpPr>
        <p:spPr>
          <a:xfrm rot="14614072">
            <a:off x="2827298" y="1892647"/>
            <a:ext cx="562303" cy="1918953"/>
          </a:xfrm>
          <a:prstGeom prst="downArrow">
            <a:avLst/>
          </a:prstGeom>
          <a:solidFill>
            <a:srgbClr val="CC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9786372">
            <a:off x="1542435" y="3848522"/>
            <a:ext cx="484632" cy="1082582"/>
          </a:xfrm>
          <a:prstGeom prst="downArrow">
            <a:avLst/>
          </a:prstGeom>
          <a:solidFill>
            <a:srgbClr val="CC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3069318"/>
            <a:ext cx="3337034" cy="923330"/>
          </a:xfrm>
          <a:prstGeom prst="rect">
            <a:avLst/>
          </a:prstGeom>
          <a:solidFill>
            <a:srgbClr val="9999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Ресурсное обеспечение программы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13 002 238,58 руб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в том числе</a:t>
            </a:r>
          </a:p>
        </p:txBody>
      </p:sp>
      <p:pic>
        <p:nvPicPr>
          <p:cNvPr id="11" name="Picture 2" descr="http://ddht.ivanovoobl.ru/wp-content/uploads/sites/25/2017/10/IMG_20171019_162601-e15085089229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11" y="1266085"/>
            <a:ext cx="2431993" cy="162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528463" y="1605479"/>
            <a:ext cx="4604301" cy="954107"/>
          </a:xfrm>
          <a:prstGeom prst="rect">
            <a:avLst/>
          </a:prstGeom>
          <a:solidFill>
            <a:srgbClr val="FF99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эффективной транспортной и дорожной инфраструктуры в соответствии с потребностями населения и экономики </a:t>
            </a:r>
            <a:r>
              <a:rPr lang="ru-RU" sz="1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528462" y="2852123"/>
            <a:ext cx="4627026" cy="1169551"/>
          </a:xfrm>
          <a:prstGeom prst="rect">
            <a:avLst/>
          </a:prstGeom>
          <a:solidFill>
            <a:srgbClr val="66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использования потребителями топливно-энергетических ресурсов за счет их рационального использования и сокращения потерь энергетических ресурсов путем реализации энергосберегающих мероприятий.</a:t>
            </a:r>
            <a:endParaRPr lang="ru-RU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Стрелка вниз 14"/>
          <p:cNvSpPr/>
          <p:nvPr/>
        </p:nvSpPr>
        <p:spPr>
          <a:xfrm rot="17585332">
            <a:off x="7171178" y="1697777"/>
            <a:ext cx="151900" cy="763214"/>
          </a:xfrm>
          <a:prstGeom prst="downArrow">
            <a:avLst/>
          </a:prstGeom>
          <a:solidFill>
            <a:srgbClr val="CC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17585332">
            <a:off x="7148965" y="2479323"/>
            <a:ext cx="151900" cy="763214"/>
          </a:xfrm>
          <a:prstGeom prst="downArrow">
            <a:avLst/>
          </a:prstGeom>
          <a:solidFill>
            <a:srgbClr val="CC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3486">
            <a:off x="3891516" y="3128921"/>
            <a:ext cx="3451284" cy="216440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41409" y="1665433"/>
            <a:ext cx="3058481" cy="1384995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 содержание автомобильных дорог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границах и вне границ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населенных пунктов в границах Пестяковского муниципального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района: 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3 360 282,65 руб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4 698 159,05 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4 943 796,88 руб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79208" y="4887428"/>
            <a:ext cx="3058481" cy="954107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Энергосбережение и повышение энергетической эффективности Пестяковского муниципального района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rcRect t="904" b="904"/>
          <a:stretch>
            <a:fillRect/>
          </a:stretch>
        </p:blipFill>
        <p:spPr>
          <a:xfrm>
            <a:off x="6619164" y="4232384"/>
            <a:ext cx="5367669" cy="244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4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0"/>
            <a:ext cx="12192000" cy="1213945"/>
          </a:xfrm>
          <a:prstGeom prst="rect">
            <a:avLst/>
          </a:prstGeom>
          <a:solidFill>
            <a:srgbClr val="CCCCFF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безопасности граждан и профилактика правонарушений в Пестяковском муниципальном районе»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549403" y="1340070"/>
            <a:ext cx="3390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2015 –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549403" y="1986401"/>
            <a:ext cx="36786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бюджетных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ассигнований: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607 399,73 руб.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557 218,40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557 218,40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5584" y="1280899"/>
            <a:ext cx="3424631" cy="1661993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целями программы являются:</a:t>
            </a:r>
          </a:p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безопасности жизнедеятельности населения в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</a:t>
            </a:r>
          </a:p>
          <a:p>
            <a:pPr marL="285750" lvl="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уровня преступности и повышение результативности профилактики правонарушений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004" y="3623646"/>
            <a:ext cx="3678621" cy="313718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77860" y="1280899"/>
            <a:ext cx="4093779" cy="55168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программы:</a:t>
            </a:r>
          </a:p>
          <a:p>
            <a:pPr marL="171450" indent="-171450" algn="just">
              <a:buFontTx/>
              <a:buChar char="-"/>
              <a:defRPr/>
            </a:pPr>
            <a:r>
              <a:rPr lang="ru-RU" sz="1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большей части (90 процентов)  территории района будет действовать система оповещения населения</a:t>
            </a:r>
          </a:p>
          <a:p>
            <a:pPr marL="171450" indent="-171450" algn="just">
              <a:buFontTx/>
              <a:buChar char="-"/>
              <a:defRPr/>
            </a:pPr>
            <a:r>
              <a:rPr lang="ru-RU" sz="1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Возрастет </a:t>
            </a:r>
            <a:r>
              <a:rPr lang="ru-RU" sz="1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подготовленности   населения района к действиям в условиях ЧС</a:t>
            </a:r>
          </a:p>
          <a:p>
            <a:pPr marL="171450" lvl="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преступлений на территории района, в расчете на 100 тысяч жителей (коэффициент криминальной активности населения), сократится на 15 процентов, с 1425,3 в 2013 году до 1218,0 в 2020 году.</a:t>
            </a:r>
          </a:p>
          <a:p>
            <a:pPr marL="171450" lvl="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преступлений, совершенных в общественных а общественных местах, связанных с угрозой жизни, здоровью и имуществу граждан, хулиганством в расчете на 100 тысяч населения, уменьшится на 6 процентов, с 367,3 в 2013 году до 345,0 в 2020 году.</a:t>
            </a:r>
          </a:p>
          <a:p>
            <a:pPr marL="171450" lvl="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несовершеннолетних, совершивших преступления, в расчете на тысячу несовершеннолетних в возрасте 14-17 лет включительно, сократится на 50,0 процентов, с 28,4 в 2013 году до 14,2 в 2020 году.</a:t>
            </a:r>
          </a:p>
          <a:p>
            <a:pPr marL="171450" lvl="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участников, совершивших преступления в состоянии опьянения сократится на 44 процента с 28,2 в 2013 году до 15,5 в 2020 году.</a:t>
            </a:r>
          </a:p>
          <a:p>
            <a:pPr marL="171450" lvl="0" indent="-1714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2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участников, совершивших повторные преступления (ранее совершавшие преступления) сократится на 12 процентов с 70 в 2013 году до 58 в 2020 году.</a:t>
            </a:r>
            <a:endParaRPr lang="ru-RU" sz="1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3646"/>
            <a:ext cx="4570888" cy="261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5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88000">
              <a:schemeClr val="accent1">
                <a:tint val="9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36318" y="671496"/>
            <a:ext cx="74916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Пестяковского </a:t>
            </a:r>
          </a:p>
          <a:p>
            <a:r>
              <a:rPr lang="ru-RU" sz="36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муниципального района!</a:t>
            </a:r>
            <a:endParaRPr lang="ru-RU" sz="3600" dirty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28800" y="2094892"/>
            <a:ext cx="77246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Предоставляем 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Вашему вниманию информационный материал –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аналитический документ, подготовленный в целях предоставления гражданам актуальной информации о проекте бюджета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на 2020 год и плановый период 2021 и 2022 годов.</a:t>
            </a:r>
          </a:p>
          <a:p>
            <a:pPr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Предоставленная информация обеспечивает реализацию принципов прозрачности и открытости бюджетного процесса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района.  </a:t>
            </a:r>
          </a:p>
          <a:p>
            <a:pPr algn="just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«Бюджет для граждан»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нацелен на получение обратной связи от граждан, которым интересны современные проблемы финансов в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Пестяковском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 Ивановской области. </a:t>
            </a:r>
          </a:p>
          <a:p>
            <a:pPr algn="just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Финансового отдела администрации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</a:t>
            </a:r>
            <a:r>
              <a:rPr lang="ru-RU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Л.Е.Репкина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87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060" y="0"/>
            <a:ext cx="12055092" cy="107721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Пестяковского муниципального района «Ветеран»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28340" y="1226348"/>
            <a:ext cx="526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Сроки реализации программы: 2015 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577" y="2698934"/>
            <a:ext cx="5394155" cy="415906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7419" y="1231836"/>
            <a:ext cx="4582236" cy="2308324"/>
          </a:xfrm>
          <a:prstGeom prst="rect">
            <a:avLst/>
          </a:prstGeom>
          <a:solidFill>
            <a:srgbClr val="FFCC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Цели Программы: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Поддержки ветеранов</a:t>
            </a: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условий для обеспечения социальной поддержки ветеранов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организационных, правовых,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социально-экономических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условий для осуществления мер по улучшению положения и качества жизни пожилых людей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70075" y="1744810"/>
            <a:ext cx="415335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выполнение программы предусмотрены средства в сумме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148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000,00 руб. ежегодно на каждый год планового периода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годов, в том числе на предоставление субсидии на оказание содействия деятельности (государственную поддержку) общественного объединения ветеранов в рамках </a:t>
            </a:r>
            <a:r>
              <a:rPr lang="ru-RU" sz="1600" u="sng" dirty="0">
                <a:latin typeface="Times New Roman" pitchFamily="18" charset="0"/>
                <a:cs typeface="Times New Roman" pitchFamily="18" charset="0"/>
              </a:rPr>
              <a:t>подпрограммы «Повышение качества жизни граждан пожилого возраста»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муниципальной программы «Ветеран» в сумме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137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000,00 руб. ежегодно;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проведение культурно – досуговых мероприятий в рамках </a:t>
            </a:r>
            <a:r>
              <a:rPr lang="ru-RU" sz="1600" u="sng" dirty="0">
                <a:latin typeface="Times New Roman" pitchFamily="18" charset="0"/>
                <a:cs typeface="Times New Roman" pitchFamily="18" charset="0"/>
              </a:rPr>
              <a:t>подпрограммы «Повышение качества жизни граждан пожилого возраста»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муниципальной программы «Ветеран» на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 и плановый период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годов - 11 000,00 руб.</a:t>
            </a:r>
          </a:p>
        </p:txBody>
      </p:sp>
    </p:spTree>
    <p:extLst>
      <p:ext uri="{BB962C8B-B14F-4D97-AF65-F5344CB8AC3E}">
        <p14:creationId xmlns:p14="http://schemas.microsoft.com/office/powerpoint/2010/main" val="179384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CC"/>
            </a:gs>
            <a:gs pos="100000">
              <a:srgbClr val="CCCCF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841" y="0"/>
            <a:ext cx="12002814" cy="846704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местного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 Пестяковского муниципального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20421" y="1003596"/>
            <a:ext cx="5035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189186" y="3530984"/>
            <a:ext cx="6096000" cy="3327016"/>
          </a:xfrm>
          <a:prstGeom prst="snip2DiagRect">
            <a:avLst/>
          </a:prstGeom>
          <a:solidFill>
            <a:srgbClr val="CC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</a:t>
            </a:r>
            <a:r>
              <a:rPr lang="ru-RU" sz="15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ru-RU" sz="15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открытого, ответственного и эффективного местного самоуправления в </a:t>
            </a:r>
            <a:r>
              <a:rPr lang="ru-RU" sz="15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Пестяковском</a:t>
            </a:r>
            <a:r>
              <a:rPr lang="ru-RU" sz="15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индикаторы (показатели):</a:t>
            </a:r>
            <a:endParaRPr lang="ru-RU" sz="15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Реализация вопросов местного значения,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федеральным законодательством;</a:t>
            </a:r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переданных законодательством Российской Федерации отдельных государственных полномочий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-Качественное предоставление услуг муниципальным бюджетным учреждением «</a:t>
            </a:r>
            <a:r>
              <a:rPr lang="ru-RU" sz="1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Пестяковский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многофункциональный центр предоставления государственных и муниципальных услуг «Мои документы»</a:t>
            </a:r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59477" y="1382102"/>
            <a:ext cx="2903538" cy="1169551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CCCCFF"/>
              </a:gs>
            </a:gsLst>
            <a:lin ang="5400000" scaled="1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бюджетных ассигнований: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35 791 954,44 руб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23 468 578,04 руб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22 826 082,18 руб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9186" y="976947"/>
            <a:ext cx="6096000" cy="2262158"/>
          </a:xfrm>
          <a:prstGeom prst="rect">
            <a:avLst/>
          </a:prstGeom>
          <a:solidFill>
            <a:srgbClr val="9999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15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</a:t>
            </a:r>
            <a:r>
              <a:rPr lang="ru-RU" sz="15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 результативности деятельности местной Администрации</a:t>
            </a: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административных барьеров при предоставлении государственных и муниципальных услуг;</a:t>
            </a:r>
          </a:p>
          <a:p>
            <a:pPr marL="342900" indent="-342900" algn="just">
              <a:spcAft>
                <a:spcPts val="0"/>
              </a:spcAft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государственных и муниципальных услуг по принципу «одного окна», включающему создание единого места приема, регистрации и выдачи необходимых документов, а также получать одновременно несколько взаимосвязанных государственных и муниципальных услуг – не менее 70 процентов.</a:t>
            </a: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186" y="2674961"/>
            <a:ext cx="4301242" cy="23717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988" y="4673512"/>
            <a:ext cx="3280012" cy="218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4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rgbClr val="99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286" y="1699971"/>
            <a:ext cx="4073428" cy="31460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1200329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«Развитие сельских территорий и коммунальной инфраструктуры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районе»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11114" y="1250095"/>
            <a:ext cx="57900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2018 –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9938" y="1938650"/>
            <a:ext cx="30835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бюджетных ассигнований: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2 900 943,87 руб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1 682 386,98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1 682 386,98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19773" y="1650205"/>
            <a:ext cx="3671247" cy="5170646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CCCCFF"/>
              </a:gs>
            </a:gsLst>
            <a:lin ang="5400000" scaled="1"/>
          </a:gra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b="1" i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комфортных условий жизнедеятельности в сельской местности; </a:t>
            </a:r>
          </a:p>
          <a:p>
            <a:pPr marL="285750" indent="-285750" algn="just">
              <a:buFontTx/>
              <a:buChar char="-"/>
            </a:pP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</a:t>
            </a:r>
            <a:r>
              <a:rPr lang="ru-RU"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инвестиционной активности в агропромышленном комплексе путем создания благоприятных инфраструктурных условий в сельской местности;</a:t>
            </a:r>
          </a:p>
          <a:p>
            <a:pPr marL="285750" indent="-285750" algn="just">
              <a:buFontTx/>
              <a:buChar char="-"/>
            </a:pP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</a:t>
            </a:r>
            <a:r>
              <a:rPr lang="ru-RU"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созданию высокотехнологичных рабочих мест на селе;</a:t>
            </a:r>
          </a:p>
          <a:p>
            <a:pPr marL="285750" indent="-285750" algn="just">
              <a:buFontTx/>
              <a:buChar char="-"/>
            </a:pP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</a:t>
            </a:r>
            <a:r>
              <a:rPr lang="ru-RU"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граждан, проживающих в сельской местности, в реализации общественно значимых проектов;</a:t>
            </a:r>
          </a:p>
          <a:p>
            <a:pPr marL="285750" indent="-285750" algn="just">
              <a:buFontTx/>
              <a:buChar char="-"/>
            </a:pP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5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позитивного отношения к сельской местности и сельскому образу жизни</a:t>
            </a: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ru-RU" sz="1500" spc="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надежности предоставления коммунальных услуг населению.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23" y="3907054"/>
            <a:ext cx="3885063" cy="291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1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9DE9E7"/>
            </a:gs>
            <a:gs pos="83000">
              <a:srgbClr val="33CCCC"/>
            </a:gs>
            <a:gs pos="100000">
              <a:srgbClr val="00808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668" y="0"/>
            <a:ext cx="12039600" cy="1200329"/>
          </a:xfrm>
          <a:prstGeom prst="rect">
            <a:avLst/>
          </a:prstGeom>
          <a:solidFill>
            <a:srgbClr val="9DE9E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«Эффективность управления муниципальным имуществом и решение экологических проблем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7146" y="1259361"/>
            <a:ext cx="57900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2018 –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755691" y="1329733"/>
            <a:ext cx="3322577" cy="540147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9DE9E7"/>
              </a:gs>
              <a:gs pos="83000">
                <a:srgbClr val="33CCCC"/>
              </a:gs>
              <a:gs pos="100000">
                <a:srgbClr val="008080"/>
              </a:gs>
            </a:gsLst>
            <a:lin ang="2700000" scaled="1"/>
          </a:gra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b="1" i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муниципальным имуществом и земельными ресурсами </a:t>
            </a:r>
            <a:r>
              <a:rPr lang="ru-RU" sz="1500" spc="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1500" spc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на основе современных принципов и методов управления;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500" spc="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Увеличение поступлений в бюджет от управления и распоряжения муниципальным имуществом и землей;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500" spc="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межведомственного взаимодействия при предоставлении государственных, муниципальных услуг.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500" spc="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системного подхода к решению экологических проблем </a:t>
            </a:r>
            <a:r>
              <a:rPr lang="ru-RU" sz="1500" spc="1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1500" spc="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Ивановской области, улучшение экологической ситуации в районе.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37914" y="1894045"/>
            <a:ext cx="29114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бюджетных ассигнований: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4 706 403,95 руб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12 000,00 руб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371 425,00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668" y="1747242"/>
            <a:ext cx="3965110" cy="493981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9DE9E7"/>
              </a:gs>
              <a:gs pos="83000">
                <a:srgbClr val="33CCCC"/>
              </a:gs>
              <a:gs pos="100000">
                <a:srgbClr val="008080"/>
              </a:gs>
            </a:gsLst>
            <a:lin ang="2700000" scaled="1"/>
          </a:gra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500" b="1" i="1" u="sng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Ожидаемые результаты: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поступления денежных средств в местный бюджет;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изменений в Схему территориального планирования </a:t>
            </a:r>
            <a:r>
              <a:rPr lang="ru-RU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изменений в Генеральные планы и Правила землепользования и застройки сельских поселений, входящих в состав </a:t>
            </a:r>
            <a:r>
              <a:rPr lang="ru-RU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подготовительной работы: создание цифровой топографической основы;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программы «Проведения комплексных кадастровых работ»;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границ территорий с особым правовым режимом использования земель на государственный кадастровый учет их границ;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благоустройства, санитарной очистки территории </a:t>
            </a:r>
            <a:r>
              <a:rPr lang="ru-RU" sz="1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Предотвращение несанкционированного размещения отходов производства и потребления на территории района;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экологической культуры населения района;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числа школьников и подростков, вовлеченных в сферу экологического воспитания. 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62" y="3586248"/>
            <a:ext cx="4724829" cy="3144964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330" y="1237995"/>
            <a:ext cx="18002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2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26" y="3357563"/>
            <a:ext cx="5068670" cy="33791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1200329"/>
          </a:xfrm>
          <a:prstGeom prst="rect">
            <a:avLst/>
          </a:prstGeom>
          <a:solidFill>
            <a:srgbClr val="99CCFF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законопослушного поведения участников дорожного движения на территории Пестяковского муниципального района на 2019-2021</a:t>
            </a: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41606" y="1200329"/>
            <a:ext cx="5035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программы – 2019 –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1153" y="1724948"/>
            <a:ext cx="2921601" cy="1477328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объем бюджетных ассигнований: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2 310,00 руб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 0,00 руб.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–0,00 руб.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01108" y="1683782"/>
            <a:ext cx="2927131" cy="1754326"/>
          </a:xfrm>
          <a:prstGeom prst="rect">
            <a:avLst/>
          </a:prstGeom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 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устойчивых навыков законопослушного поведения граждан на дорогах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68039" y="1634599"/>
            <a:ext cx="4796095" cy="1938992"/>
          </a:xfrm>
          <a:prstGeom prst="rect">
            <a:avLst/>
          </a:prstGeom>
          <a:ln>
            <a:solidFill>
              <a:srgbClr val="99CCF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500" b="1" i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программы 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снижение количества дорожно-транспортных происшествий на 5%;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Увеличение доли граждан, задействованных в мероприятиях по профилактике дорожно-транспортных происшествий на 15%;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3.Ежегодное повышение уровня законопослушного поведения участников дорожного движения на 5%</a:t>
            </a:r>
            <a:endParaRPr lang="ru-RU" sz="1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m0-tub-ru.yandex.net/i?id=362302fba98edc4e1779d6fbc8bafc1a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06620" y="3605183"/>
            <a:ext cx="3741448" cy="304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26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1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2920" y="2046741"/>
            <a:ext cx="71170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Ваши предложения и замечания по проекту бюджета </a:t>
            </a:r>
            <a:r>
              <a:rPr lang="ru-RU" sz="2400" b="1" dirty="0" err="1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2400" b="1" dirty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 района Вы можете направить в Совет </a:t>
            </a:r>
            <a:r>
              <a:rPr lang="ru-RU" sz="2400" b="1" dirty="0" err="1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2400" b="1" dirty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или в администрацию района на электронный адрес:</a:t>
            </a:r>
          </a:p>
          <a:p>
            <a:pPr algn="ctr"/>
            <a:r>
              <a:rPr lang="ru-RU" sz="2400" b="1" u="sng" dirty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pestyaki@pestyaki.ru</a:t>
            </a:r>
          </a:p>
          <a:p>
            <a:pPr algn="ctr"/>
            <a:endParaRPr lang="ru-RU" sz="2400" b="1" dirty="0" smtClean="0">
              <a:solidFill>
                <a:srgbClr val="2D87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solidFill>
                <a:srgbClr val="2D87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sz="2400" b="1" dirty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участие.</a:t>
            </a:r>
          </a:p>
        </p:txBody>
      </p:sp>
    </p:spTree>
    <p:extLst>
      <p:ext uri="{BB962C8B-B14F-4D97-AF65-F5344CB8AC3E}">
        <p14:creationId xmlns:p14="http://schemas.microsoft.com/office/powerpoint/2010/main" val="422381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CC"/>
            </a:gs>
            <a:gs pos="100000">
              <a:srgbClr val="99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65628" y="3662064"/>
            <a:ext cx="393977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Адрес:Россия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Ивановская область,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Пестяки, ул. Ленина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д.4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Тел.(849346 )2-15-79;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Факс 849346 2-15-90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адрес: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rayfo03318@mail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734" y="3662064"/>
            <a:ext cx="2964906" cy="2446662"/>
          </a:xfrm>
        </p:spPr>
      </p:pic>
      <p:sp>
        <p:nvSpPr>
          <p:cNvPr id="3" name="Прямоугольник 2"/>
          <p:cNvSpPr/>
          <p:nvPr/>
        </p:nvSpPr>
        <p:spPr>
          <a:xfrm>
            <a:off x="554926" y="1389458"/>
            <a:ext cx="68364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подготовлены Финансовым отделом администрации </a:t>
            </a:r>
            <a:r>
              <a:rPr lang="ru-RU" sz="2800" b="1" dirty="0" err="1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sz="2800" b="1" dirty="0">
                <a:solidFill>
                  <a:srgbClr val="2D87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  <a:endParaRPr lang="ru-RU" sz="2800" b="1" dirty="0">
              <a:solidFill>
                <a:srgbClr val="2D87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9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71475" y="175461"/>
            <a:ext cx="11487149" cy="1517983"/>
          </a:xfrm>
          <a:prstGeom prst="round2DiagRect">
            <a:avLst/>
          </a:prstGeom>
          <a:solidFill>
            <a:srgbClr val="66FFCC"/>
          </a:solidFill>
          <a:ln w="28575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 (ст.6 Бюджетного кодекса РФ)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14475" y="2528888"/>
            <a:ext cx="3259304" cy="1460581"/>
          </a:xfrm>
          <a:prstGeom prst="roundRect">
            <a:avLst/>
          </a:prstGeom>
          <a:solidFill>
            <a:srgbClr val="E5F45A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-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в бюджет денежные средства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345195" y="2528888"/>
            <a:ext cx="3579477" cy="1438635"/>
          </a:xfrm>
          <a:prstGeom prst="roundRect">
            <a:avLst/>
          </a:prstGeom>
          <a:solidFill>
            <a:srgbClr val="60FA54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-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верх 6"/>
          <p:cNvSpPr/>
          <p:nvPr/>
        </p:nvSpPr>
        <p:spPr>
          <a:xfrm>
            <a:off x="2775158" y="1693444"/>
            <a:ext cx="737937" cy="946484"/>
          </a:xfrm>
          <a:prstGeom prst="upArrow">
            <a:avLst/>
          </a:prstGeom>
          <a:solidFill>
            <a:srgbClr val="E5F4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8777204" y="1756722"/>
            <a:ext cx="786063" cy="930441"/>
          </a:xfrm>
          <a:prstGeom prst="downArrow">
            <a:avLst/>
          </a:prstGeom>
          <a:solidFill>
            <a:srgbClr val="60FA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21768" y="4034587"/>
            <a:ext cx="10977050" cy="1335370"/>
          </a:xfrm>
          <a:prstGeom prst="roundRect">
            <a:avLst/>
          </a:prstGeom>
          <a:solidFill>
            <a:srgbClr val="F1C05D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равновесие, при котором общий объем  предусмотренных бюджетом расходов соответствует общему объему поступлений  в бюджет  называется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сбалансированностью бюджета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является основополагающим принципом при составлении проектов бюджетов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1767" y="5386388"/>
            <a:ext cx="4921795" cy="1357314"/>
          </a:xfrm>
          <a:prstGeom prst="rect">
            <a:avLst/>
          </a:prstGeom>
          <a:solidFill>
            <a:srgbClr val="F8B2FA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доходы бюджета превышают расходы - это </a:t>
            </a:r>
            <a:r>
              <a:rPr lang="ru-RU" sz="15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r>
              <a:rPr lang="ru-RU" sz="15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 При этом принимается решение как использовать невостребованные доходы (сформировать финансовый резерв, отдать долг)</a:t>
            </a:r>
            <a:endParaRPr lang="ru-RU" sz="15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43663" y="5386389"/>
            <a:ext cx="5255155" cy="1357312"/>
          </a:xfrm>
          <a:prstGeom prst="rect">
            <a:avLst/>
          </a:prstGeom>
          <a:solidFill>
            <a:srgbClr val="FFCCCC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расходы бюджета превышают доходы - это </a:t>
            </a:r>
            <a:r>
              <a:rPr lang="ru-RU" sz="15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lang="ru-RU" sz="15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 При этом необходимо привлечь дополнительные средства, которые называются источниками покрытия дефицита бюджета (использовать ранее накопленные остатки, взять в долг)</a:t>
            </a:r>
            <a:endParaRPr lang="ru-RU" sz="15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283" y="1863892"/>
            <a:ext cx="2038409" cy="210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1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"/>
            <a:ext cx="12192000" cy="1143000"/>
          </a:xfrm>
          <a:prstGeom prst="rect">
            <a:avLst/>
          </a:prstGeom>
          <a:solidFill>
            <a:srgbClr val="49F1D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ЭТАПЫ ПРОХОДИТ  ПРОЕКТ БЮДЖЕТА?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015" y="3786188"/>
            <a:ext cx="3611413" cy="2877711"/>
          </a:xfrm>
          <a:prstGeom prst="rect">
            <a:avLst/>
          </a:prstGeom>
          <a:ln>
            <a:solidFill>
              <a:srgbClr val="49F1D5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</a:t>
            </a:r>
            <a:r>
              <a:rPr lang="ru-RU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Пестяковского муниципального района от 06.10.2017 № 435 утвержден Порядок составления проекта  бюджета Пестяковского муниципального района на очередной финансовый год и плановый период, в котором определены ответственные исполнители, порядок и сроки работы над документами и материалами, необходимыми для составления проекта  бюджета. Непосредственное составление бюджета осуществляет Финансовый отдел администрации Пестяковского муниципального района.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18494" y="3157538"/>
            <a:ext cx="3742616" cy="28931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до конца текущего года рассматривается и одобряется Советом Пестяковского муниципального района. По проекту  бюджета проводятся публичные слушания. Для этого проект бюджета размещается на официальном сайте и в средствах массовой информации. Совет Пестяковского муниципального района рассматривает проект о бюджете в двух чтениях. </a:t>
            </a:r>
          </a:p>
        </p:txBody>
      </p:sp>
      <p:sp>
        <p:nvSpPr>
          <p:cNvPr id="8" name="Овал 7"/>
          <p:cNvSpPr/>
          <p:nvPr/>
        </p:nvSpPr>
        <p:spPr>
          <a:xfrm>
            <a:off x="4714997" y="2528888"/>
            <a:ext cx="2332189" cy="12573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проекта бюджета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65429" y="2429778"/>
            <a:ext cx="3876674" cy="1246495"/>
          </a:xfrm>
          <a:prstGeom prst="rect">
            <a:avLst/>
          </a:prstGeom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Пестяковского муниципального района утверждается решением Совета Пестяковского муниципального района. </a:t>
            </a:r>
          </a:p>
        </p:txBody>
      </p:sp>
      <p:sp>
        <p:nvSpPr>
          <p:cNvPr id="10" name="Овал 9"/>
          <p:cNvSpPr/>
          <p:nvPr/>
        </p:nvSpPr>
        <p:spPr>
          <a:xfrm>
            <a:off x="8798565" y="1598722"/>
            <a:ext cx="2610402" cy="930166"/>
          </a:xfrm>
          <a:prstGeom prst="ellipse">
            <a:avLst/>
          </a:prstGeom>
          <a:solidFill>
            <a:srgbClr val="FFFF99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проекта бюджета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Выгнутая вверх стрелка 10"/>
          <p:cNvSpPr/>
          <p:nvPr/>
        </p:nvSpPr>
        <p:spPr>
          <a:xfrm rot="20258275">
            <a:off x="3080239" y="2695255"/>
            <a:ext cx="1544392" cy="559921"/>
          </a:xfrm>
          <a:prstGeom prst="curvedDownArrow">
            <a:avLst/>
          </a:prstGeom>
          <a:solidFill>
            <a:srgbClr val="49F1D5"/>
          </a:solidFill>
          <a:ln>
            <a:solidFill>
              <a:srgbClr val="49F1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верх стрелка 11"/>
          <p:cNvSpPr/>
          <p:nvPr/>
        </p:nvSpPr>
        <p:spPr>
          <a:xfrm rot="19959047">
            <a:off x="6840707" y="1950961"/>
            <a:ext cx="1831855" cy="616135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0" y="1164717"/>
            <a:ext cx="6059488" cy="1364171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79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района – финансовый документ утверждаемый Советом Пестяковского муниципального района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429" y="4014788"/>
            <a:ext cx="3876674" cy="2856513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788104" y="2953450"/>
            <a:ext cx="2287279" cy="1061338"/>
          </a:xfrm>
          <a:prstGeom prst="ellipse">
            <a:avLst/>
          </a:prstGeom>
          <a:solidFill>
            <a:srgbClr val="49F1D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</a:t>
            </a:r>
            <a:endParaRPr lang="ru-RU" b="1" dirty="0">
              <a:solidFill>
                <a:srgbClr val="0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93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12" y="0"/>
            <a:ext cx="12100720" cy="1024758"/>
          </a:xfrm>
          <a:solidFill>
            <a:srgbClr val="49F1D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и налоговой политики Пестяковского муниципального района на 2020 и плановый период 2021 и 2022 годов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-9127" y="1076682"/>
            <a:ext cx="12192000" cy="860698"/>
          </a:xfrm>
          <a:prstGeom prst="roundRect">
            <a:avLst/>
          </a:prstGeom>
          <a:solidFill>
            <a:srgbClr val="FFFF81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 contourW="12700">
            <a:bevelT w="101600"/>
            <a:contourClr>
              <a:schemeClr val="accent4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доходной базы Пестяковского муниципального района Ивановской области за счет развития малого и среднего предпринимательства и увеличение численности занятых в секторе экономики в течении 2019-2021 годов , привлечение инвестиций и новых налогоплательщиков.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-9127" y="1985754"/>
            <a:ext cx="12192000" cy="538245"/>
          </a:xfrm>
          <a:prstGeom prst="roundRect">
            <a:avLst/>
          </a:prstGeom>
          <a:solidFill>
            <a:srgbClr val="82EF57"/>
          </a:solidFill>
          <a:ln>
            <a:solidFill>
              <a:srgbClr val="49F1D5"/>
            </a:solidFill>
          </a:ln>
          <a:scene3d>
            <a:camera prst="orthographicFront"/>
            <a:lightRig rig="threePt" dir="t"/>
          </a:scene3d>
          <a:sp3d extrusionH="82550" contourW="19050">
            <a:bevelT w="101600"/>
            <a:extrusionClr>
              <a:srgbClr val="CCFFCC"/>
            </a:extrusionClr>
            <a:contourClr>
              <a:srgbClr val="82EF57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бюджетной эффективностью предоставляемых налоговых льгот, роста недоимки в местный бюджет.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-18256" y="2581090"/>
            <a:ext cx="12155488" cy="612638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образовательных услуг и обеспечение возможности для населения Пестяковского муниципального района получить качественное образование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-9127" y="3246217"/>
            <a:ext cx="12155488" cy="6671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улучшения доступа населения муниципального района к культурным ценностям, сохранение культурного и исторического наследия, развитие творческого потенциала района. 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-18256" y="3970442"/>
            <a:ext cx="12155488" cy="756745"/>
          </a:xfrm>
          <a:prstGeom prst="roundRect">
            <a:avLst/>
          </a:prstGeom>
          <a:solidFill>
            <a:srgbClr val="F7C139"/>
          </a:solidFill>
          <a:ln>
            <a:solidFill>
              <a:srgbClr val="F7C139"/>
            </a:solidFill>
          </a:ln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физической культуры и массового спорта, обеспечение доступности занятий спортом для всех слоев населения, содействие развитию туризма, мероприятия по развитию общественной молодежной инициативы.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4767827"/>
            <a:ext cx="12155488" cy="709449"/>
          </a:xfrm>
          <a:prstGeom prst="roundRect">
            <a:avLst/>
          </a:prstGeom>
          <a:solidFill>
            <a:srgbClr val="99FFCC"/>
          </a:solidFill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эффективного функционирования контрактной системы в сфере закупок, товаров работ ,услуг для муниципальных нужд района.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-9127" y="5508452"/>
            <a:ext cx="12210256" cy="545144"/>
          </a:xfrm>
          <a:prstGeom prst="roundRect">
            <a:avLst/>
          </a:prstGeom>
          <a:solidFill>
            <a:srgbClr val="CF83F9"/>
          </a:solidFill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эффективной транспортной и дорожной инфраструктуры в соответствии с требованиями населения и экономики </a:t>
            </a:r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Пестяковского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129" y="6105520"/>
            <a:ext cx="12137232" cy="676684"/>
          </a:xfrm>
          <a:prstGeom prst="roundRect">
            <a:avLst/>
          </a:prstGeom>
          <a:solidFill>
            <a:srgbClr val="4CE4C7"/>
          </a:solidFill>
          <a:scene3d>
            <a:camera prst="orthographicFront"/>
            <a:lightRig rig="threePt" dir="t"/>
          </a:scene3d>
          <a:sp3d>
            <a:bevelT w="101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Оптимизация функций государственного управления и организационной структуры исполнительных органов местного самоуправления Пестяковского муниципального района. </a:t>
            </a:r>
          </a:p>
        </p:txBody>
      </p:sp>
    </p:spTree>
    <p:extLst>
      <p:ext uri="{BB962C8B-B14F-4D97-AF65-F5344CB8AC3E}">
        <p14:creationId xmlns:p14="http://schemas.microsoft.com/office/powerpoint/2010/main" val="262123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40070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algn="ctr">
              <a:defRPr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прогноза социально экономического развития на основании которого сформирован бюджет Пестяковского муниципального района на 2020 год 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плановый период 2021 и 2022 годов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402935"/>
              </p:ext>
            </p:extLst>
          </p:nvPr>
        </p:nvGraphicFramePr>
        <p:xfrm>
          <a:off x="194715" y="1497725"/>
          <a:ext cx="11729546" cy="489336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187377"/>
                <a:gridCol w="1836360"/>
                <a:gridCol w="1819817"/>
                <a:gridCol w="1885992"/>
              </a:tblGrid>
              <a:tr h="55886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286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продукции сельского хозяйства в хозяйствах всех категорий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 млн. руб.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175,0млн.руб.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588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платных услуг населению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3,0млн.руб.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646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 в основной капитал за счет всех источников финансирования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4,50 млн.руб.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4,50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4,50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588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малых и средних предприятий-всего 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0,320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тыс.ед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0,320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тыс.ед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0,320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тыс.ед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646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постоянного населения (среднегодовая )-всего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5,41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тыс.чел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5,24</a:t>
                      </a:r>
                      <a:r>
                        <a:rPr lang="ru-RU" sz="15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тыс.чел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5,09 </a:t>
                      </a:r>
                      <a:r>
                        <a:rPr lang="ru-RU" sz="15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тыс.чел</a:t>
                      </a: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588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средняя заработная плата номинальная 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18 413,2 руб.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19 241,8 руб.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20 203,9 руб.</a:t>
                      </a:r>
                      <a:endParaRPr lang="ru-RU" sz="15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191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17851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55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 формируется доходная часть бюджета?</a:t>
            </a:r>
            <a:endParaRPr lang="ru-RU" sz="5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22959" y="4635060"/>
            <a:ext cx="6014544" cy="22229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 бюджета </a:t>
            </a: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2959" y="1971074"/>
            <a:ext cx="3881027" cy="1702291"/>
          </a:xfrm>
          <a:prstGeom prst="roundRect">
            <a:avLst/>
          </a:prstGeom>
          <a:solidFill>
            <a:srgbClr val="FF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поступления</a:t>
            </a:r>
            <a:endParaRPr lang="ru-RU" sz="2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65228" y="1928095"/>
            <a:ext cx="3967655" cy="146439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поступления</a:t>
            </a:r>
            <a:endParaRPr lang="ru-RU" sz="2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316310" y="3937437"/>
            <a:ext cx="3429000" cy="1943102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sz="2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301766" y="3937436"/>
            <a:ext cx="315310" cy="693681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523853">
            <a:off x="5661745" y="3471406"/>
            <a:ext cx="380725" cy="1420288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/>
          <p:cNvSpPr/>
          <p:nvPr/>
        </p:nvSpPr>
        <p:spPr>
          <a:xfrm rot="20662690">
            <a:off x="6591279" y="5126306"/>
            <a:ext cx="1686911" cy="299545"/>
          </a:xfrm>
          <a:prstGeom prst="lef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8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146619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на 2020  плановый период </a:t>
            </a:r>
          </a:p>
          <a:p>
            <a:pPr algn="ctr"/>
            <a:r>
              <a:rPr lang="ru-RU" sz="35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и 2022 годов</a:t>
            </a:r>
            <a:endParaRPr lang="ru-RU" sz="35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779713886"/>
              </p:ext>
            </p:extLst>
          </p:nvPr>
        </p:nvGraphicFramePr>
        <p:xfrm>
          <a:off x="1779752" y="1671145"/>
          <a:ext cx="8199820" cy="5186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019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2996</TotalTime>
  <Words>3291</Words>
  <Application>Microsoft Office PowerPoint</Application>
  <PresentationFormat>Широкоэкранный</PresentationFormat>
  <Paragraphs>403</Paragraphs>
  <Slides>36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Основные направления бюджетной и налоговой политики Пестяковского муниципального района на 2020 и плановый период 2021 и 2022 годов  </vt:lpstr>
      <vt:lpstr>Показатели прогноза социально экономического развития на основании которого сформирован бюджет Пестяковского муниципального района на 2020 год  и плановый период 2021 и 2022 годов</vt:lpstr>
      <vt:lpstr>Презентация PowerPoint</vt:lpstr>
      <vt:lpstr>Презентация PowerPoint</vt:lpstr>
      <vt:lpstr>Какие налоговые доходы поступают в бюджет?</vt:lpstr>
      <vt:lpstr>Структура налоговых доходов бюджета Пестяковского муниципального района на 2020 год и плановый период 2021 и 2022 годов</vt:lpstr>
      <vt:lpstr>Какие неналоговые доходы поступают в бюджет?</vt:lpstr>
      <vt:lpstr>Структура неналоговых доходов бюджета Пестяковского муниципального района на 2020 год и плановый период 2021 и 2022 годов</vt:lpstr>
      <vt:lpstr>В бюджет Пестяковского муниципального района поступают межбюджетные трансферты из бюджета Ивановкой области в 2020-2022 годах</vt:lpstr>
      <vt:lpstr>В бюджет Пестяковского муниципального района поступают межбюджетные трансферты из бюджета Ивановкой области в 2020-2022 годах</vt:lpstr>
      <vt:lpstr>Структура безвозмездных поступлений в бюджет Пестяковского муниципального района в 2020 и плановый период 2021 и 2022 годов</vt:lpstr>
      <vt:lpstr>Презентация PowerPoint</vt:lpstr>
      <vt:lpstr>Презентация PowerPoint</vt:lpstr>
      <vt:lpstr>Распределение расходов  бюджета Пестяковского муниципального района по муниципальным программам на 2020 – 2022 годы </vt:lpstr>
      <vt:lpstr>Структура бюджета Пестяковского муниципального района в 2020 года по муниципальным программам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 ДЛЯ ГРАЖДАН</dc:title>
  <dc:creator>Аня</dc:creator>
  <cp:lastModifiedBy>ИРИНА</cp:lastModifiedBy>
  <cp:revision>162</cp:revision>
  <dcterms:created xsi:type="dcterms:W3CDTF">2019-04-11T08:12:25Z</dcterms:created>
  <dcterms:modified xsi:type="dcterms:W3CDTF">2020-06-17T05:47:51Z</dcterms:modified>
</cp:coreProperties>
</file>