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pos="3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DE9E7"/>
    <a:srgbClr val="33CCCC"/>
    <a:srgbClr val="008080"/>
    <a:srgbClr val="44D5DC"/>
    <a:srgbClr val="FCF096"/>
    <a:srgbClr val="2D872D"/>
    <a:srgbClr val="33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90"/>
      </p:cViewPr>
      <p:guideLst>
        <p:guide orient="horz" pos="2115"/>
        <p:guide pos="3749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74052657480318"/>
          <c:y val="1.7121184970399547E-2"/>
          <c:w val="0.83794697342519686"/>
          <c:h val="0.84185390982690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3684453.17</c:v>
                </c:pt>
                <c:pt idx="1">
                  <c:v>3875983.12</c:v>
                </c:pt>
                <c:pt idx="2">
                  <c:v>4482393.2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17239312.219999999</c:v>
                </c:pt>
                <c:pt idx="1">
                  <c:v>16755080</c:v>
                </c:pt>
                <c:pt idx="2">
                  <c:v>17242690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108190160.22</c:v>
                </c:pt>
                <c:pt idx="1">
                  <c:v>72811580.799999997</c:v>
                </c:pt>
                <c:pt idx="2">
                  <c:v>65708220.43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8849288"/>
        <c:axId val="208849680"/>
        <c:axId val="0"/>
      </c:bar3DChart>
      <c:catAx>
        <c:axId val="208849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49680"/>
        <c:crosses val="autoZero"/>
        <c:auto val="1"/>
        <c:lblAlgn val="ctr"/>
        <c:lblOffset val="100"/>
        <c:noMultiLvlLbl val="0"/>
      </c:catAx>
      <c:valAx>
        <c:axId val="2088496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884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27895874738747E-2"/>
                  <c:y val="-2.2376545777851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848698434234334E-2"/>
                  <c:y val="-7.4588485926170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850668799579652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994088903964034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11157022.220000001</c:v>
                </c:pt>
                <c:pt idx="1">
                  <c:v>4839290</c:v>
                </c:pt>
                <c:pt idx="2">
                  <c:v>743000</c:v>
                </c:pt>
                <c:pt idx="3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852639164924977E-2"/>
                  <c:y val="-2.9835394370468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848698434233808E-3"/>
                  <c:y val="-2.9835394370468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91769718523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565798956156222E-3"/>
                  <c:y val="-2.2376545777851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10544400</c:v>
                </c:pt>
                <c:pt idx="1">
                  <c:v>4932680</c:v>
                </c:pt>
                <c:pt idx="2">
                  <c:v>778000</c:v>
                </c:pt>
                <c:pt idx="3">
                  <c:v>500000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211687640411018"/>
                  <c:y val="3.72942429630853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8055024476617"/>
                      <c:h val="4.91414786961775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840816972853046E-2"/>
                  <c:y val="-3.2321677234674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35538643003091E-2"/>
                  <c:y val="-7.210220306196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980296346546781E-3"/>
                  <c:y val="-6.7129637333553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10934200</c:v>
                </c:pt>
                <c:pt idx="1">
                  <c:v>5030490</c:v>
                </c:pt>
                <c:pt idx="2">
                  <c:v>778000</c:v>
                </c:pt>
                <c:pt idx="3">
                  <c:v>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45368"/>
        <c:axId val="208850072"/>
      </c:barChart>
      <c:catAx>
        <c:axId val="20884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50072"/>
        <c:crosses val="autoZero"/>
        <c:auto val="1"/>
        <c:lblAlgn val="ctr"/>
        <c:lblOffset val="100"/>
        <c:noMultiLvlLbl val="0"/>
      </c:catAx>
      <c:valAx>
        <c:axId val="208850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4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36626133134067E-3"/>
                  <c:y val="-3.1282732234970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68313066567035E-2"/>
                  <c:y val="-7.2190920542239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053499226253186E-2"/>
                  <c:y val="1.203182009037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94650453253627E-2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415638293193849E-2"/>
                  <c:y val="-0.12031820090373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9958848772999566E-2"/>
                  <c:y val="-9.6254560722985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400000</c:v>
                </c:pt>
                <c:pt idx="1">
                  <c:v>43000</c:v>
                </c:pt>
                <c:pt idx="2">
                  <c:v>1444100</c:v>
                </c:pt>
                <c:pt idx="3">
                  <c:v>100000</c:v>
                </c:pt>
                <c:pt idx="4">
                  <c:v>325500</c:v>
                </c:pt>
                <c:pt idx="5">
                  <c:v>820000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27572186611846E-2"/>
                  <c:y val="-9.6254560722985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2098783994022E-2"/>
                  <c:y val="-0.134756385012179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670782666417588E-3"/>
                  <c:y val="-3.6095460271119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86831306656791E-3"/>
                  <c:y val="-0.11550547286758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670782666418455E-3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40740879955165E-2"/>
                  <c:y val="-0.137162749030254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370000</c:v>
                </c:pt>
                <c:pt idx="1">
                  <c:v>23000</c:v>
                </c:pt>
                <c:pt idx="2">
                  <c:v>1496800</c:v>
                </c:pt>
                <c:pt idx="3">
                  <c:v>100000</c:v>
                </c:pt>
                <c:pt idx="4">
                  <c:v>325000</c:v>
                </c:pt>
                <c:pt idx="5">
                  <c:v>820000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62963519820617E-2"/>
                  <c:y val="-2.8876368216895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48560026552087E-2"/>
                  <c:y val="-2.1657276162671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279836612939691E-2"/>
                  <c:y val="4.5720916343418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40740879955165E-2"/>
                  <c:y val="-5.2940008397641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473252266268134E-3"/>
                  <c:y val="-0.11309910884950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473252266266382E-3"/>
                  <c:y val="-7.4597284560313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370000</c:v>
                </c:pt>
                <c:pt idx="1">
                  <c:v>23000</c:v>
                </c:pt>
                <c:pt idx="2">
                  <c:v>1581300</c:v>
                </c:pt>
                <c:pt idx="3">
                  <c:v>100000</c:v>
                </c:pt>
                <c:pt idx="4">
                  <c:v>335500</c:v>
                </c:pt>
                <c:pt idx="5">
                  <c:v>820000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46544"/>
        <c:axId val="208846936"/>
      </c:barChart>
      <c:catAx>
        <c:axId val="20884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46936"/>
        <c:crosses val="autoZero"/>
        <c:auto val="1"/>
        <c:lblAlgn val="ctr"/>
        <c:lblOffset val="100"/>
        <c:noMultiLvlLbl val="0"/>
      </c:catAx>
      <c:valAx>
        <c:axId val="20884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4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9133237822349565"/>
          <c:y val="0.13147219986825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2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7.7464788732394374E-2"/>
                  <c:y val="-4.4642857142857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258215962441316"/>
                  <c:y val="-0.14508928571428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63211916.030000001</c:v>
                </c:pt>
                <c:pt idx="1">
                  <c:v>8707969.6999999993</c:v>
                </c:pt>
                <c:pt idx="2" formatCode="#,##0.00_);\(#,##0.00\)">
                  <c:v>1953000</c:v>
                </c:pt>
                <c:pt idx="3">
                  <c:v>34317274.490000002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81239140882039"/>
          <c:y val="0.9176992524371953"/>
          <c:w val="0.63037503234630887"/>
          <c:h val="8.230074756280464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9323559670781888"/>
          <c:y val="7.5388312882274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5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55DC3D7-2648-4F1E-94C9-58F78C4DCD7E}" type="CATEGORYNAME">
                      <a: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numFmt formatCode="_(&quot;₽&quot;* #,##0.00_);_(&quot;₽&quot;* \(#,##0.00\);_(&quot;₽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67913841017177"/>
                      <c:h val="9.519603583971449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9D3EE93-2CB3-4B00-B91A-4F4FF302F6B2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2196270014048"/>
                      <c:h val="0.119871006249179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7910055344437859E-2"/>
                  <c:y val="-1.480498224567877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E57FDB-10D1-4E70-AE15-DAB3361B150E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70AD47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35428100</c:v>
                </c:pt>
                <c:pt idx="1">
                  <c:v>1504767.8</c:v>
                </c:pt>
                <c:pt idx="2" formatCode="General">
                  <c:v>1953000</c:v>
                </c:pt>
                <c:pt idx="3">
                  <c:v>33925713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236415036885649"/>
          <c:y val="8.5585585585585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66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rgbClr val="44D5D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5"/>
            <c:spPr>
              <a:solidFill>
                <a:srgbClr val="F79BE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FACE22D-FE10-4B02-8976-9C610DEC9B81}" type="CATEGORYNAME">
                      <a:rPr lang="ru-RU">
                        <a:solidFill>
                          <a:srgbClr val="21A8AF"/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F03EC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E57FDB-10D1-4E70-AE15-DAB3361B150E}" type="CATEGORYNAME">
                      <a:rPr lang="ru-RU">
                        <a:solidFill>
                          <a:srgbClr val="F03ECE"/>
                        </a:solidFill>
                      </a:rPr>
                      <a:pPr>
                        <a:defRPr>
                          <a:solidFill>
                            <a:srgbClr val="F03EC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03EC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32807900</c:v>
                </c:pt>
                <c:pt idx="1">
                  <c:v>156240</c:v>
                </c:pt>
                <c:pt idx="2">
                  <c:v>32744080.43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77243837199771"/>
          <c:y val="9.4837199404128533E-2"/>
          <c:w val="0.19519989348577288"/>
          <c:h val="0.25841136412002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Развитие образования</c:v>
                </c:pt>
                <c:pt idx="1">
                  <c:v>Совершенствование местного самоуправления Пестяковского муниципального района</c:v>
                </c:pt>
                <c:pt idx="2">
                  <c:v>Развитие культуры</c:v>
                </c:pt>
                <c:pt idx="3">
                  <c:v>Развитие сельских территорий и коммунальной инфраструктуры в Пестяковском муниципальном районе</c:v>
                </c:pt>
                <c:pt idx="4">
                  <c:v>Развитие транспортной системы</c:v>
                </c:pt>
                <c:pt idx="5">
                  <c:v>Экономическое развитие</c:v>
                </c:pt>
                <c:pt idx="6">
                  <c:v>Эффективность управления муниципальным имуществом</c:v>
                </c:pt>
                <c:pt idx="7">
                  <c:v>Обеспечение доступным и комфортным жильем, объектами инженерной инфраструктуры и услугами ЖКХ</c:v>
                </c:pt>
                <c:pt idx="8">
                  <c:v>Обеспечение безопасности граждан и профилактика правонарушений в Пестяковском муниципальном районе</c:v>
                </c:pt>
                <c:pt idx="9">
                  <c:v>Развитие физической культуры, спорта, туризма и реализация молодежной политики</c:v>
                </c:pt>
                <c:pt idx="10">
                  <c:v>Забота и поддержка</c:v>
                </c:pt>
                <c:pt idx="11">
                  <c:v>Формирование законопослушного поведения участников дорожного движения на территории Пестяковского муниципального района на 2019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64741706.520000003</c:v>
                </c:pt>
                <c:pt idx="1">
                  <c:v>38820753.880000003</c:v>
                </c:pt>
                <c:pt idx="2" formatCode="_-* #,##0.00\ _₽_-;\-* #,##0.00\ _₽_-;_-* &quot;-&quot;??\ _₽_-;_-@_-">
                  <c:v>7620551.5700000003</c:v>
                </c:pt>
                <c:pt idx="3" formatCode="_-* #,##0.00\ _₽_-;\-* #,##0.00\ _₽_-;_-* &quot;-&quot;??\ _₽_-;_-@_-">
                  <c:v>5576947.1699999999</c:v>
                </c:pt>
                <c:pt idx="4" formatCode="_-* #,##0.00\ _₽_-;\-* #,##0.00\ _₽_-;_-* &quot;-&quot;??\ _₽_-;_-@_-">
                  <c:v>5127453.08</c:v>
                </c:pt>
                <c:pt idx="5" formatCode="_-* #,##0.00\ _₽_-;\-* #,##0.00\ _₽_-;_-* &quot;-&quot;??\ _₽_-;_-@_-">
                  <c:v>1810000</c:v>
                </c:pt>
                <c:pt idx="6" formatCode="_-* #,##0.00\ _₽_-;\-* #,##0.00\ _₽_-;_-* &quot;-&quot;??\ _₽_-;_-@_-">
                  <c:v>717578.57</c:v>
                </c:pt>
                <c:pt idx="7" formatCode="_-* #,##0.00\ _₽_-;\-* #,##0.00\ _₽_-;_-* &quot;-&quot;??\ _₽_-;_-@_-">
                  <c:v>0</c:v>
                </c:pt>
                <c:pt idx="8" formatCode="_-* #,##0.00\ _₽_-;\-* #,##0.00\ _₽_-;_-* &quot;-&quot;??\ _₽_-;_-@_-">
                  <c:v>656592.77</c:v>
                </c:pt>
                <c:pt idx="9" formatCode="_-* #,##0.00\ _₽_-;\-* #,##0.00\ _₽_-;_-* &quot;-&quot;??\ _₽_-;_-@_-">
                  <c:v>767309</c:v>
                </c:pt>
                <c:pt idx="10" formatCode="_-* #,##0.00\ _₽_-;\-* #,##0.00\ _₽_-;_-* &quot;-&quot;??\ _₽_-;_-@_-">
                  <c:v>1735124.5</c:v>
                </c:pt>
                <c:pt idx="11" formatCode="_-* #,##0.00\ _₽_-;\-* #,##0.00\ _₽_-;_-* &quot;-&quot;??\ _₽_-;_-@_-">
                  <c:v>4720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8851640"/>
        <c:axId val="208852032"/>
      </c:barChart>
      <c:catAx>
        <c:axId val="20885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52032"/>
        <c:crosses val="autoZero"/>
        <c:auto val="1"/>
        <c:lblAlgn val="ctr"/>
        <c:lblOffset val="100"/>
        <c:noMultiLvlLbl val="0"/>
      </c:catAx>
      <c:valAx>
        <c:axId val="20885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85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F911-CA75-4708-B063-D9A08483EBD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17A1-1678-43F5-A922-9636CA60D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17A1-1678-43F5-A922-9636CA60DDD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7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3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9BEF-F0DD-440F-B154-6C0BB497672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3067" y="3551891"/>
            <a:ext cx="6089541" cy="2922351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Пестяковского муниципального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№ 82 от 24.12.2021 года </a:t>
            </a:r>
            <a:endParaRPr lang="ru-RU" sz="2400" b="1" dirty="0">
              <a:ln w="0"/>
              <a:solidFill>
                <a:srgbClr val="0099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муниципального района на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0"/>
              <a:solidFill>
                <a:srgbClr val="0099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</a:p>
          <a:p>
            <a:endParaRPr lang="ru-RU" dirty="0"/>
          </a:p>
        </p:txBody>
      </p:sp>
      <p:pic>
        <p:nvPicPr>
          <p:cNvPr id="102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59" y="122829"/>
            <a:ext cx="1845840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480" y="122829"/>
            <a:ext cx="81293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8800" b="1" cap="none" spc="0" dirty="0">
              <a:ln/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3741197"/>
            <a:ext cx="4986884" cy="311680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325563"/>
            <a:ext cx="5123793" cy="9919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379" y="2569780"/>
            <a:ext cx="5123791" cy="9459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378" y="3731744"/>
            <a:ext cx="5123792" cy="10247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(УСН)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9" y="5015097"/>
            <a:ext cx="5123791" cy="10591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072604" cy="77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900940"/>
            <a:ext cx="1240494" cy="134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842504" y="3090041"/>
            <a:ext cx="1216984" cy="227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</a:t>
            </a:r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07938927"/>
              </p:ext>
            </p:extLst>
          </p:nvPr>
        </p:nvGraphicFramePr>
        <p:xfrm>
          <a:off x="1639614" y="1608083"/>
          <a:ext cx="8891752" cy="51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277235"/>
            <a:ext cx="5865050" cy="803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4826" y="2317766"/>
            <a:ext cx="5888560" cy="4902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3868" y="3037976"/>
            <a:ext cx="5888560" cy="7380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8" y="3950615"/>
            <a:ext cx="5865050" cy="7858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615209"/>
            <a:ext cx="1216984" cy="79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" y="3624201"/>
            <a:ext cx="5207645" cy="32082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4842504" y="3090042"/>
            <a:ext cx="1361364" cy="106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227378" y="4938056"/>
            <a:ext cx="5865050" cy="7252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7378" y="5864773"/>
            <a:ext cx="5928110" cy="8040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842504" y="3392488"/>
            <a:ext cx="1216984" cy="190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572000" y="3407015"/>
            <a:ext cx="1487488" cy="287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0003246"/>
              </p:ext>
            </p:extLst>
          </p:nvPr>
        </p:nvGraphicFramePr>
        <p:xfrm>
          <a:off x="567559" y="1454205"/>
          <a:ext cx="10641724" cy="527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2022-2024 годах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9488" y="1539630"/>
            <a:ext cx="5865050" cy="1080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9488" y="3240432"/>
            <a:ext cx="5888560" cy="10391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9488" y="4820798"/>
            <a:ext cx="5888560" cy="1176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4986884" y="2079794"/>
            <a:ext cx="1072604" cy="240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991712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" y="3450010"/>
            <a:ext cx="6035402" cy="3407990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842504" y="3240432"/>
            <a:ext cx="1216984" cy="216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4755">
              <a:schemeClr val="accent4">
                <a:lumMod val="20000"/>
                <a:lumOff val="80000"/>
              </a:schemeClr>
            </a:gs>
            <a:gs pos="65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2377"/>
            <a:ext cx="12192000" cy="119817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годах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1046" y="5284898"/>
            <a:ext cx="3436883" cy="1387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10521" y="1923802"/>
            <a:ext cx="3885704" cy="2891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расходов. Субвенция в отличие от дотации должна быть использована строго по целевому назначению и в установленный срок; в противном случае она подлежит возврату предоставившему ее органу.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131" y="2547580"/>
            <a:ext cx="3137338" cy="28850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4558315" y="1220556"/>
            <a:ext cx="3002346" cy="7819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206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98001" y="2673704"/>
            <a:ext cx="3910122" cy="2387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основе. Дотации осуществляются из Федерального фонда финансовой поддержки субъектов РФ. </a:t>
            </a: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предоставляется на выравнивание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обеспеченности поселений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Овал 7"/>
          <p:cNvSpPr/>
          <p:nvPr/>
        </p:nvSpPr>
        <p:spPr>
          <a:xfrm>
            <a:off x="8454587" y="1434075"/>
            <a:ext cx="3196951" cy="131845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606" y="1434662"/>
            <a:ext cx="3664389" cy="12612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478490">
            <a:off x="3564637" y="5241854"/>
            <a:ext cx="503786" cy="1066563"/>
          </a:xfrm>
          <a:prstGeom prst="downArrow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42892" y="4814888"/>
            <a:ext cx="420961" cy="470010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500566">
            <a:off x="8124343" y="5062284"/>
            <a:ext cx="493222" cy="1229710"/>
          </a:xfrm>
          <a:prstGeom prst="downArrow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accent4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34662"/>
          </a:xfrm>
          <a:solidFill>
            <a:schemeClr val="accent6">
              <a:lumMod val="40000"/>
              <a:lumOff val="60000"/>
              <a:alpha val="5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муниципального района в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плановый период 2023 и 2024 годов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64890808"/>
              </p:ext>
            </p:extLst>
          </p:nvPr>
        </p:nvGraphicFramePr>
        <p:xfrm>
          <a:off x="274320" y="2103119"/>
          <a:ext cx="5410200" cy="396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990821760"/>
              </p:ext>
            </p:extLst>
          </p:nvPr>
        </p:nvGraphicFramePr>
        <p:xfrm>
          <a:off x="6035040" y="1434662"/>
          <a:ext cx="5053263" cy="257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37106240"/>
              </p:ext>
            </p:extLst>
          </p:nvPr>
        </p:nvGraphicFramePr>
        <p:xfrm>
          <a:off x="6294121" y="4038600"/>
          <a:ext cx="485193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23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chemeClr val="accent6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8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 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 ГОД и на ПЛАНОВЫЙ ПЕРИОД 2023  И 2024 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638" y="1655379"/>
            <a:ext cx="11631561" cy="1661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муниципального района 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Пестяковского муниципального района.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муниципального района в определенной сфере.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638" y="3392488"/>
            <a:ext cx="11631561" cy="1324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0219" y="4891039"/>
            <a:ext cx="11631561" cy="13243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не планируется, т.к. муниципальный долг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FFFFCC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16433" y="274581"/>
            <a:ext cx="12477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01.01.2022г.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бюджету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60407"/>
              </p:ext>
            </p:extLst>
          </p:nvPr>
        </p:nvGraphicFramePr>
        <p:xfrm>
          <a:off x="709448" y="1608085"/>
          <a:ext cx="9922158" cy="473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468"/>
                <a:gridCol w="1578439"/>
                <a:gridCol w="1637732"/>
                <a:gridCol w="1589746"/>
                <a:gridCol w="1644773"/>
              </a:tblGrid>
              <a:tr h="87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01.01.2024г.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C5FFEC"/>
            </a:gs>
            <a:gs pos="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7084" y="127818"/>
            <a:ext cx="10481187" cy="77081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расходов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Пестяковского муниципального района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муниципальным программам на 2022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160350"/>
              </p:ext>
            </p:extLst>
          </p:nvPr>
        </p:nvGraphicFramePr>
        <p:xfrm>
          <a:off x="766203" y="1014423"/>
          <a:ext cx="10411300" cy="580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8019"/>
                <a:gridCol w="1566437"/>
                <a:gridCol w="1496694"/>
                <a:gridCol w="1590150"/>
              </a:tblGrid>
              <a:tr h="2977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810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1 293 058,21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7 620 551,57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3 096 950,50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2 421 293,00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спорта, туризма и реализация молодежной политики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767 309,00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516 985,00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465 471,00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64 741 706,52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55 122 990,23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51 821 462,43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объектами инженерной инфраструктуры и услугами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энергосбережение и повышение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энергетической эффективности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5 127 453,08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1 973 072,00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2 012 196,00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граждан и профилактика правонарушений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656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592,77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574 811,84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563 092,20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Забота и поддержка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2 718 459,88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2 718 459,88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1 538 181,88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самоуправления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Пестяковского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38 820 753,88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23 063 063,14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21 676 700,42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сельских территорий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коммунальной инфраструктуры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5 576 947,17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2 959 608,00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3 018 294,00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5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управления муниципальным имуществом и решение экологических проблем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578,57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697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Пестяковского муниципального района на 2019-2021 годы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4720,00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/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128 562 072,44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91 318 998,80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83 516 690,93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11" y="82691"/>
            <a:ext cx="2005262" cy="20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14" y="111501"/>
            <a:ext cx="10038597" cy="1002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 муниципальный район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8164" y="1552030"/>
            <a:ext cx="5095122" cy="10772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района составляет   1119,3 км2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3378" y="2786631"/>
            <a:ext cx="5667960" cy="1628829"/>
          </a:xfrm>
          <a:prstGeom prst="rect">
            <a:avLst/>
          </a:prstGeom>
          <a:solidFill>
            <a:srgbClr val="FF9966"/>
          </a:solidFill>
          <a:ln>
            <a:solidFill>
              <a:srgbClr val="F7995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в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5 556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0003" y="4639683"/>
            <a:ext cx="5093870" cy="2013480"/>
          </a:xfrm>
          <a:prstGeom prst="rect">
            <a:avLst/>
          </a:prstGeom>
          <a:solidFill>
            <a:srgbClr val="FFCCCC"/>
          </a:solidFill>
          <a:ln>
            <a:solidFill>
              <a:srgbClr val="F6AD5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входят: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городское поселение;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vgoradm.ru/history/MAP/pestiak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776"/>
            <a:ext cx="6359857" cy="570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434">
              <a:schemeClr val="accent4">
                <a:lumMod val="20000"/>
                <a:lumOff val="80000"/>
              </a:schemeClr>
            </a:gs>
            <a:gs pos="0">
              <a:srgbClr val="9DE9E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0"/>
            <a:ext cx="12065876" cy="914400"/>
          </a:xfr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Пестяковского муниципального района в 2022 года по муниципальным программам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81530822"/>
              </p:ext>
            </p:extLst>
          </p:nvPr>
        </p:nvGraphicFramePr>
        <p:xfrm>
          <a:off x="115613" y="1097280"/>
          <a:ext cx="12076387" cy="55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0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693" y="987266"/>
            <a:ext cx="521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 программы на 2022 год – 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229470" y="954107"/>
            <a:ext cx="2396562" cy="950893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4398" y="1133106"/>
            <a:ext cx="2458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2015-2024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4288" y="1803636"/>
            <a:ext cx="316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малого и среднего предпринимательства в Пестяковском муниципальном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288" y="2866227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транспортного обслуживания населения Пестяковского муниципального района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86109" y="1251285"/>
            <a:ext cx="3838756" cy="1702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.Обеспечение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экономических, условий для развития субъектов малого и среднего предпринимательства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стабильного функционирования пассажирского автомобильного транспорта на территории  Пестяковского муниципального района;</a:t>
            </a:r>
          </a:p>
          <a:p>
            <a:endParaRPr lang="ru-RU" sz="14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15393">
            <a:off x="6504874" y="3911308"/>
            <a:ext cx="534202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tabLst>
                <a:tab pos="2243138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взаимодействия субъектов малого и среднего предпринимательства с органами местного самоуправления муниципального района;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преференций для развития субъектов малого и среднего предпринимательства в приоритетных для муниципального района направлениях деятельности субъектов малого и среднего предпринимательства;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числа выполняемых рейсов и числа перевозимых по этим направлениям пассажиров;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количества обслуживаемых муниципальных автобусных маршрутов.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d2z5ewoj022g8u.cloudfront.net/uploads/2018/10/29160306/GettyImages-6019387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d2z5ewoj022g8u.cloudfront.net/uploads/2018/10/29160306/GettyImages-60193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459" y="-722304"/>
            <a:ext cx="5583417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d2z5ewoj022g8u.cloudfront.net/uploads/2018/10/29160306/GettyImages-601938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3" y="3820334"/>
            <a:ext cx="4650520" cy="2707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chemeClr val="accent6">
                <a:lumMod val="20000"/>
                <a:lumOff val="8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3" y="0"/>
            <a:ext cx="12091987" cy="942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8" y="1339546"/>
            <a:ext cx="3700462" cy="12145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на программу составят: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 году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7 620 551,57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3 096 950,50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2 421 293,00 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4321743" y="3057641"/>
            <a:ext cx="2598821" cy="13988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 2015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1" y="3725470"/>
            <a:ext cx="3857625" cy="27715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4426" y="1189882"/>
            <a:ext cx="78210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Совершенствование комплексной системы мер по реализации государственной политики в сфере культуры и искусства Пестяковского муниципального района, развитие и укрепление экономических и организационных условий для эффективной деятельности и оказания услуг населению </a:t>
            </a:r>
          </a:p>
        </p:txBody>
      </p:sp>
      <p:pic>
        <p:nvPicPr>
          <p:cNvPr id="9218" name="Picture 2" descr="https://rykovodstvo.ru/pars_docs/refs/108/107072/107072_html_m48d8b0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4" y="2666199"/>
            <a:ext cx="4954571" cy="3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889191"/>
            <a:ext cx="4058581" cy="2378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165">
            <a:off x="2525940" y="3330184"/>
            <a:ext cx="6001416" cy="3064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377" y="2228850"/>
            <a:ext cx="1971876" cy="4629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32714">
            <a:off x="310798" y="1221829"/>
            <a:ext cx="2871788" cy="1457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767 309,00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516 985,00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465 471,00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7327" y="1568318"/>
            <a:ext cx="3681943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и индивидуальных форм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спортивной работы в  учреждениях, на предприятиях, в организациях, с детьми дошкольного возраста и с обучающимися  в           общеобразовательных учреждениях, работниками организаций, инвалидами, пенсионерами и другими категориями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гражданского становления,       социальной зрелости молодежи, физического, духовного,    нравственного развития молодых граждан, обеспечение их                занятости и удовлетворение их общественных потребностей;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7570" y="942975"/>
            <a:ext cx="2992619" cy="4661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97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023" y="332185"/>
            <a:ext cx="7218671" cy="3088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населения района к социальному, культурному, духовному и физическому воспитанию;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увеличение числа участников спортивно-оздоровительных мероприятий;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выявление представителей нового поколения одаренной молодежи в целях дальнейшей поддержки их творческого становления;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разнообразных форм работы, в том числе увеличение количества мероприятий для лиц с ограниченными физическими возможностями;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стойкого противодействия наркотикам в молодежной среде, в том числе путем увеличения численности добровольцев по пропаганде здорового образа жизни из числа подростков и молодежи;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использование инновационного потенциала молодежи в интересах государственного и общественного развития.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16" y="3735763"/>
            <a:ext cx="4026000" cy="2900149"/>
          </a:xfrm>
          <a:prstGeom prst="rect">
            <a:avLst/>
          </a:prstGeom>
        </p:spPr>
      </p:pic>
      <p:pic>
        <p:nvPicPr>
          <p:cNvPr id="1026" name="Picture 2" descr="http://www.pestyaki.ru/images/2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9" y="601332"/>
            <a:ext cx="3400927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ravkiz-v-msk.com/wp-content/uploads/2019/03/uspevaemost-v-shkole-povysit-fizr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5" y="3699743"/>
            <a:ext cx="4462749" cy="29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12293" y="1404496"/>
            <a:ext cx="25224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2015-2024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2926" y="1281451"/>
            <a:ext cx="4398578" cy="15387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обеспечение доступности для получения качественного образования и воспитания, успешной социализации детей, проживающих на территории Пестяковского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281451"/>
            <a:ext cx="392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64 741 706,52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55 122 990,23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821462,43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8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cdn.vse42.ru/files/P_S1280x853q80/Wnone/ui-59ddd35747c518.153938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40" y="3147547"/>
            <a:ext cx="5013124" cy="33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orldluxrealty.com/sites/default/files/inline/images/povishenie_kvalifikacii_i_perepodgotovka_chto_eto_ta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7" y="2693721"/>
            <a:ext cx="5219673" cy="39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48080" y="4672190"/>
            <a:ext cx="7883429" cy="1962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услугами дошкольного образования  детей в возрасте от  1,5 до 7 лет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в учреждениях образования в соответствии с Федеральными государственными стандартами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уровня заработной платы педагогических работников сферы образования Указам Президента РФ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уровня квалификации преподавательских кадров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детей дополнительным образованием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78%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Выявление и поддержка талантливых и одаренных детей.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безбарьерной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среды для детей инвалидов.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394" y="1253835"/>
            <a:ext cx="2683379" cy="9231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14 913 236,38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13 863 091,49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-13 863 091,49руб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47361" y="1406563"/>
            <a:ext cx="2808507" cy="770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образования: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36 384 014,93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28 603 692,34 руб.,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26 629 445,84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197" y="2476666"/>
            <a:ext cx="3289771" cy="853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3 662 984,28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2 586 480,77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2 586 480,77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579" y="3610505"/>
            <a:ext cx="3597779" cy="9610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образа жизни детей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3 613 822,92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3 572 762,30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2 245 481,00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195" y="5090795"/>
            <a:ext cx="3041582" cy="1165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2 097 297,10 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1 635 161,50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-1 635 161,10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3022" y="2601256"/>
            <a:ext cx="3366773" cy="1385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-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4 050 350,91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4 841 801,83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4 841 801,83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alwaysbusymama.com/images/content/993-microsoft-sklav-spisok-najbilsh-innovatsijnikh-shkil-svi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33" y="1499762"/>
            <a:ext cx="4514318" cy="28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4298"/>
            <a:ext cx="12192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жильем, объектами инженерной инфраструктуры и услугами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–коммунального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населения Пестяковского муниципального района»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3690" y="1314808"/>
            <a:ext cx="2596055" cy="80612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2082" y="1236592"/>
            <a:ext cx="237035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ассигнований: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0,00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0,00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36" y="2650708"/>
            <a:ext cx="50607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приобретения   жилья   в Пестяковском муниципальном районе для граждан и семей,  нуждающихся в улучшении жилищных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 помощью ипотечного жилищного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389" y="4352186"/>
            <a:ext cx="5060731" cy="25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lvl="0" algn="just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реализации Программы к 2022 году количество молодых семей, получивших свидетельство о праве на получении социальной выплаты на приобретение (строительство) жилого помещения составит 15. Также, к 2022 году планируется улучшить жилищные условия 16 гражданам с помощью мер государственной и муниципальной поддержки в сфере ипотечного жилищного кредитования.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tv-bis.ru/wp-content/uploads/2016/10/446-Programmyi-ipotechnogo-kreditovaniya--1024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22" y="1314808"/>
            <a:ext cx="5529680" cy="28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o24.ru/uploads/posts/2019-10/1570698079_shu_9618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9" y="4140860"/>
            <a:ext cx="3935178" cy="26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системы, энергосбережение и повышение энергетической эффективности Пестяковского муниципального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6262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" name="Стрелка вниз 7"/>
          <p:cNvSpPr/>
          <p:nvPr/>
        </p:nvSpPr>
        <p:spPr>
          <a:xfrm rot="14614072">
            <a:off x="2827298" y="1892647"/>
            <a:ext cx="562303" cy="1918953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786372">
            <a:off x="1542435" y="3848522"/>
            <a:ext cx="484632" cy="1082582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69318"/>
            <a:ext cx="33370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9 112 721,08 руб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</a:t>
            </a:r>
          </a:p>
        </p:txBody>
      </p:sp>
      <p:pic>
        <p:nvPicPr>
          <p:cNvPr id="11" name="Picture 2" descr="http://ddht.ivanovoobl.ru/wp-content/uploads/sites/25/2017/10/IMG_20171019_162601-e1508508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" y="1266085"/>
            <a:ext cx="2431993" cy="16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28463" y="1605479"/>
            <a:ext cx="460430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потребностями населения и экономики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8462" y="2852123"/>
            <a:ext cx="4627026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потребителями топливно-энергетических ресурсов за счет их рационального использования и сокращения потерь энергетических ресурсов путем реализации энергосберегающих мероприятий.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7585332">
            <a:off x="7171178" y="1697777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585332">
            <a:off x="7148965" y="2479323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486">
            <a:off x="3891516" y="3128921"/>
            <a:ext cx="3451284" cy="21644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1409" y="1665433"/>
            <a:ext cx="305848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автомобильных дорог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и вне границ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в границах Пестяковского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5 127 453,08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1 973 072,00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2 012 196,00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9208" y="4887428"/>
            <a:ext cx="305848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Пестяковского муниципального района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 t="904" b="904"/>
          <a:stretch>
            <a:fillRect/>
          </a:stretch>
        </p:blipFill>
        <p:spPr>
          <a:xfrm>
            <a:off x="6619164" y="4232384"/>
            <a:ext cx="5367669" cy="24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1213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49403" y="1340070"/>
            <a:ext cx="3390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2015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49403" y="1986401"/>
            <a:ext cx="3678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592,77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574 811,84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563 092,20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6397" y="4314463"/>
            <a:ext cx="3424631" cy="1661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повышение результативности профилактики правонарушений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7860" y="1280899"/>
            <a:ext cx="4093779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части (90 процентов)  территории района будет действовать система оповещения населения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  населения района к действиям в условиях ЧС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 на территории района, в расчете на 100 тысяч жителей (коэффициент криминальной активности населения), сократится на 15 процентов, с 1525,3 в 2013 году до 1218,2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преступлений, совершенных в общественных а общественных местах, связанных с угрозой жизни, здоровью и имуществу граждан, хулиганством в расчете на 100 тысяч населения, уменьшится на 6 процентов, с 367,3 в 2013 году до 345,0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несовершеннолетних, совершивших преступления, в расчете на тысячу несовершеннолетних в возрасте 14-17 лет включительно, сократится на 50,0 процентов, с 28,4 в 2013 году до 14,2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преступления в состоянии опьянения сократится на 44 процента с 28,2 в 2013 году до 15,5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повторные преступления (ранее совершавшие преступления) сократится на 12 процентов с 70 в 2013 году до 58 в 2020 году.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aea2a4ba1623af37a1bf760b3adfb9a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" y="1915427"/>
            <a:ext cx="4296098" cy="4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6318" y="671496"/>
            <a:ext cx="7491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</a:t>
            </a:r>
          </a:p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муниципального района!</a:t>
            </a:r>
            <a:endParaRPr lang="ru-RU" sz="3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094892"/>
            <a:ext cx="7724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Предоставляем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информационный материал –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аналитический документ, подготовленный в целях предоставления гражданам актуальной информации 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 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Предоставленная информация обеспечивает реализацию принципов прозрачности и открытости бюджетного процесса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 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нацелен на получение обратной связи от граждан, которым интересны современные проблемы финансов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Ивановской области.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отдела администрации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И.Е.Тюрикова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60" y="0"/>
            <a:ext cx="1205509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«Забота и поддержка»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8340" y="1226348"/>
            <a:ext cx="526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Сроки реализации программы: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419" y="1231836"/>
            <a:ext cx="2470653" cy="5191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условий для обеспечения социальной поддержки ветеранов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организационных,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правовы</a:t>
            </a: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Реализация комплекса социальных мер, направленных на проявление заботы и внимания, оказание финансовой поддержки отдельным категориям граждан, социальная поддержка которых не урегулирована законодательством РФ и Ивановской области. 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Организация оказания материальной помощи и защиты отдельным категориям граждан муниципального района, оказавшимся в экстремальной (сложной) жизненной ситуации;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Поддержка Общественной организации ветеранов (пенсионеров) войны, труда, Вооруженных сил и правоохранительных органов (далее – Совет ветеранов) Пестяковского муниципального района</a:t>
            </a:r>
            <a:r>
              <a:rPr lang="ru-RU" sz="1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58476" y="2323549"/>
            <a:ext cx="3619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2 718 459,88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2 718 459,88 руб.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1 538 181,88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https://www.prizyv.ru/wp-content/uploads/2017/07/rmwmfoj5336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03" y="2223436"/>
            <a:ext cx="5795979" cy="38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FFCC"/>
            </a:gs>
            <a:gs pos="83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41" y="0"/>
            <a:ext cx="12002814" cy="846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Пестяковского муниципального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0421" y="1003596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9186" y="3530984"/>
            <a:ext cx="5762352" cy="3327016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открытого, ответственного и эффективного местного самоуправления в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индикаторы (показатели):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законодательством;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переданных законодательством Российской Федерации отдельных государственных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-Качественное предоставление услуг муниципальным бюджетным учреждением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многофункциональный центр предоставления государственных и муниципальных услуг «Мои документы»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9477" y="1382102"/>
            <a:ext cx="2903538" cy="116955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38 820 753,88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23 063 063,14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21 676 700,42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186" y="976947"/>
            <a:ext cx="5557096" cy="2477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1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результативности деятельности местной Администрации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административных барьеров при предоставлении государственных и муниципальных услуг;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государственных и муниципальных услуг по принципу «одного окна», включающему создание единого места приема, регистрации и выдачи необходимых документов, а также получать одновременно несколько взаимосвязанных государственных и муниципальных услуг – не менее 70 процентов.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myshared.ru/9/899427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24" y="2762451"/>
            <a:ext cx="5160310" cy="38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FFCC"/>
            </a:gs>
            <a:gs pos="7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сельских территорий и коммунальной инфраструктуры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1114" y="1250095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938" y="1938650"/>
            <a:ext cx="3083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5 576 947,17 руб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2 959 608,00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3 018 294,00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19773" y="1650205"/>
            <a:ext cx="3671247" cy="5170646"/>
          </a:xfrm>
          <a:prstGeom prst="rect">
            <a:avLst/>
          </a:prstGeom>
          <a:gradFill>
            <a:gsLst>
              <a:gs pos="0">
                <a:srgbClr val="FFFFCC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жизнедеятельности в сельской местности; 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активности в агропромышленном комплексе путем создания благоприятных инфраструктурных условий в сельской местности;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высокотехнологичных рабочих мест на селе;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граждан, проживающих в сельской местности, в реализации общественно значимых проектов;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отношения к сельской местности и сельскому образу жизни</a:t>
            </a: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коммунальных услуг населению.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3" y="3907054"/>
            <a:ext cx="3885063" cy="2913797"/>
          </a:xfrm>
          <a:prstGeom prst="rect">
            <a:avLst/>
          </a:prstGeom>
        </p:spPr>
      </p:pic>
      <p:pic>
        <p:nvPicPr>
          <p:cNvPr id="3076" name="Picture 4" descr="http://pnzreg.ru/upload/iblock/4fc/4fc69e8f2741744b9aeda1cb90e63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91" y="2201275"/>
            <a:ext cx="4632901" cy="30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40000"/>
                <a:lumOff val="60000"/>
              </a:schemeClr>
            </a:gs>
            <a:gs pos="34000">
              <a:srgbClr val="9DE9E7"/>
            </a:gs>
            <a:gs pos="3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68" y="0"/>
            <a:ext cx="12039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управления муниципальным имуществом и решение экологических проблем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146" y="1259361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5691" y="1329733"/>
            <a:ext cx="3322577" cy="39857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</a:t>
            </a:r>
            <a:r>
              <a:rPr lang="ru-RU" sz="1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современных принципов и методов управления;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поступлений в бюджет от управления и распоряжения муниципальным имуществом и землей;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системного подхода к решению экологических проблем Пестяковского муниципального района Ивановской области, улучшение экологической ситуации в районе.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7914" y="1894045"/>
            <a:ext cx="2911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717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578,57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68" y="1747242"/>
            <a:ext cx="3965110" cy="49398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DE9E7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008080"/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результаты: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поступления денежных средств в местный бюджет;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Схему территориального планирования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Генеральные планы и Правила землепользования и застройки сельских поселений, входящих в состав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«Проведения комплексных кадастровых работ»;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территорий с особым правовым режимом использования земель на государственный кадастровый учет их границ;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благоустройства, санитарной очистки территории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несанкционированного размещения отходов производства и потребления на территории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населения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школьников и подростков, вовлеченных в сферу экологического воспитания.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62" y="3586248"/>
            <a:ext cx="4724829" cy="314496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30" y="1237995"/>
            <a:ext cx="1800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FFFFC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6" y="3357563"/>
            <a:ext cx="5068670" cy="3379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участников дорожного движения на территории Пестяковского муниципального района на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606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2019 –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153" y="1724948"/>
            <a:ext cx="2921601" cy="1477328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4 720,00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–0,00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1108" y="1683782"/>
            <a:ext cx="2927131" cy="135421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устойчивых навыков законопослушного поведения граждан на дорогах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8039" y="1634599"/>
            <a:ext cx="4796095" cy="1938992"/>
          </a:xfrm>
          <a:prstGeom prst="rect">
            <a:avLst/>
          </a:prstGeom>
          <a:ln>
            <a:solidFill>
              <a:srgbClr val="99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количества дорожно-транспортных происшествий на 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граждан, задействованных в мероприятиях по профилактике дорожно-транспортных происшествий на 15%;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3.Ежегодное повышение уровня законопослушного поведения участников дорожного движения на 5%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362302fba98edc4e1779d6fbc8bafc1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6620" y="3605183"/>
            <a:ext cx="3741448" cy="30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" y="2046741"/>
            <a:ext cx="7117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400" b="1" dirty="0" smtClean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 района Вы можете направить в Совет Пестяковского муниципального района или в администрацию района на электронный адрес:</a:t>
            </a:r>
          </a:p>
          <a:p>
            <a:pPr algn="ctr"/>
            <a:r>
              <a:rPr lang="ru-RU" sz="2400" b="1" u="sng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pestyaki@pestyaki.ru</a:t>
            </a:r>
          </a:p>
          <a:p>
            <a:pPr algn="ctr"/>
            <a:endParaRPr lang="ru-RU" sz="2400" b="1" dirty="0" smtClean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4223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5628" y="3662064"/>
            <a:ext cx="39397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Пестяки, ул. Ленина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4" y="3662064"/>
            <a:ext cx="2964906" cy="2446662"/>
          </a:xfrm>
        </p:spPr>
      </p:pic>
      <p:sp>
        <p:nvSpPr>
          <p:cNvPr id="3" name="Прямоугольник 2"/>
          <p:cNvSpPr/>
          <p:nvPr/>
        </p:nvSpPr>
        <p:spPr>
          <a:xfrm>
            <a:off x="554926" y="1389458"/>
            <a:ext cx="6836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</a:t>
            </a:r>
            <a:r>
              <a:rPr lang="ru-RU" sz="28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800" b="1" dirty="0">
              <a:solidFill>
                <a:srgbClr val="2D8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1475" y="175461"/>
            <a:ext cx="11487149" cy="151798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 Бюджетного кодекса РФ)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475" y="2528888"/>
            <a:ext cx="3259304" cy="14605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5195" y="2528888"/>
            <a:ext cx="3579477" cy="14386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775158" y="1693444"/>
            <a:ext cx="737937" cy="94648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777204" y="1756722"/>
            <a:ext cx="786063" cy="93044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768" y="4034587"/>
            <a:ext cx="10977050" cy="1335370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равновесие, при котором общий объем  предусмотренных бюджетом расходов соответствует общему объему поступлений  в бюджет  называется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сбалансированностью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основополагающим принципом при составлении проектов бюджетов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767" y="5386388"/>
            <a:ext cx="4921795" cy="1357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доходы бюджета превышают расходы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принимается решение как использовать невостребованные доходы (сформировать финансовый резерв, отдать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663" y="5386389"/>
            <a:ext cx="5255155" cy="1357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необходимо привлечь дополнительные средства, которые называются источниками покрытия дефицита бюджета (использовать ранее накопленные остатки, взять в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3" y="1863892"/>
            <a:ext cx="2038409" cy="21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 ПРОЕКТ БЮДЖЕТА?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015" y="3786188"/>
            <a:ext cx="3611413" cy="287771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06.10.2017 № 435 утвержден Порядок составления проекта  бюджета Пестяковского муниципального района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494" y="3157538"/>
            <a:ext cx="3742616" cy="28931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до конца текущего года рассматривается и одобряется Советом Пестяковского муниципального района. По проекту  бюджета проводятся публичные слушания. Для этого проект бюджета размещается на официальном сайте и в средствах массовой информации. Совет Пестяковского муниципального района рассматривает проект о бюджете в двух чтениях. </a:t>
            </a:r>
          </a:p>
        </p:txBody>
      </p:sp>
      <p:sp>
        <p:nvSpPr>
          <p:cNvPr id="8" name="Овал 7"/>
          <p:cNvSpPr/>
          <p:nvPr/>
        </p:nvSpPr>
        <p:spPr>
          <a:xfrm>
            <a:off x="4714997" y="2528888"/>
            <a:ext cx="2332189" cy="1257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5429" y="2429778"/>
            <a:ext cx="3876674" cy="124649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Пестяковского муниципального района утверждается решением Совета Пестяковского муниципального района. </a:t>
            </a:r>
          </a:p>
        </p:txBody>
      </p:sp>
      <p:sp>
        <p:nvSpPr>
          <p:cNvPr id="10" name="Овал 9"/>
          <p:cNvSpPr/>
          <p:nvPr/>
        </p:nvSpPr>
        <p:spPr>
          <a:xfrm>
            <a:off x="8798565" y="1598722"/>
            <a:ext cx="2610402" cy="9301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58275">
            <a:off x="3080239" y="2695255"/>
            <a:ext cx="1544392" cy="559921"/>
          </a:xfrm>
          <a:prstGeom prst="curvedDownArrow">
            <a:avLst/>
          </a:prstGeom>
          <a:solidFill>
            <a:srgbClr val="49F1D5"/>
          </a:solidFill>
          <a:ln>
            <a:solidFill>
              <a:srgbClr val="49F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959047">
            <a:off x="6840707" y="1950961"/>
            <a:ext cx="1831855" cy="616135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1164717"/>
            <a:ext cx="6059488" cy="136417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финансовый документ утверждаемый Советом Пестяковского муниципального 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9" y="4014788"/>
            <a:ext cx="3876674" cy="285651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88104" y="2953450"/>
            <a:ext cx="2287279" cy="1061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0"/>
            <a:ext cx="12100720" cy="1024758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Пестяковского муниципального района на 2022 и плановый период 2023 и 2024 годов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9127" y="1076682"/>
            <a:ext cx="12192000" cy="860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 contourW="12700">
            <a:bevelT w="101600"/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базы Пестяковского муниципального района Ивановской области за счет развития малого и среднего предпринимательства и увеличение численности занятых в секторе экономики в течении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, привлечение инвестиций и новых налогоплательщиков.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9127" y="1985754"/>
            <a:ext cx="12192000" cy="538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9F1D5"/>
            </a:solidFill>
          </a:ln>
          <a:scene3d>
            <a:camera prst="orthographicFront"/>
            <a:lightRig rig="threePt" dir="t"/>
          </a:scene3d>
          <a:sp3d extrusionH="82550" contourW="19050">
            <a:bevelT w="101600"/>
            <a:extrusionClr>
              <a:srgbClr val="CCFFCC"/>
            </a:extrusionClr>
            <a:contourClr>
              <a:srgbClr val="82EF5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бюджетной эффективностью предоставляемых налоговых льгот, роста недоимки в местный бюджет.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8256" y="2581090"/>
            <a:ext cx="12155488" cy="612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 и обеспечение возможности для населения Пестяковского муниципального района получить качественное образование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9127" y="3246217"/>
            <a:ext cx="12155488" cy="667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доступа населения муниципального района к культурным ценностям, сохранение культурного и исторического наследия, развитие творческого потенциала района.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8256" y="3970442"/>
            <a:ext cx="12155488" cy="756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7C139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туризма, мероприятия по развитию общественной молодежной инициативы.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67827"/>
            <a:ext cx="12155488" cy="7094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функционирования контрактной системы в сфере закупок, товаров работ ,услуг для муниципальных нужд района.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9127" y="5508452"/>
            <a:ext cx="12210256" cy="545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требованиями населения и экономики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29" y="6105520"/>
            <a:ext cx="12137232" cy="676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функций государственного управления и организационной структуры исполнительных органов местного самоуправления Пестяковского муниципального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2621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007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 экономического развития на основании которого сформирован бюджет Пестяковского муниципального района на 2022 год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2023 и 2024 годов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44985"/>
              </p:ext>
            </p:extLst>
          </p:nvPr>
        </p:nvGraphicFramePr>
        <p:xfrm>
          <a:off x="194715" y="1497725"/>
          <a:ext cx="11729546" cy="48933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87377"/>
                <a:gridCol w="1836360"/>
                <a:gridCol w="1819817"/>
                <a:gridCol w="1885992"/>
              </a:tblGrid>
              <a:tr h="5588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28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 млн. 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млн.руб.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предприятий-всего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0,029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 )-всего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29 594,24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29 594,24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29 594,24 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785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формируется доходная часть бюджета?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2959" y="4635060"/>
            <a:ext cx="6014544" cy="22229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бюджета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959" y="2010124"/>
            <a:ext cx="3881027" cy="17022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5228" y="1928095"/>
            <a:ext cx="3967655" cy="14643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16310" y="3937437"/>
            <a:ext cx="3429000" cy="19431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301766" y="3937436"/>
            <a:ext cx="315310" cy="69368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23853">
            <a:off x="5661745" y="3471406"/>
            <a:ext cx="380725" cy="142028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20662690">
            <a:off x="6591279" y="5126306"/>
            <a:ext cx="1686911" cy="299545"/>
          </a:xfrm>
          <a:prstGeom prst="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661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2022 и </a:t>
            </a:r>
          </a:p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плановый период 2023 и 2024 годов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199974258"/>
              </p:ext>
            </p:extLst>
          </p:nvPr>
        </p:nvGraphicFramePr>
        <p:xfrm>
          <a:off x="1806646" y="1671144"/>
          <a:ext cx="9058294" cy="501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</TotalTime>
  <Words>3373</Words>
  <Application>Microsoft Office PowerPoint</Application>
  <PresentationFormat>Широкоэкранный</PresentationFormat>
  <Paragraphs>458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направления бюджетной и налоговой политики Пестяковского муниципального района на 2022 и плановый период 2023 и 2024 годов  </vt:lpstr>
      <vt:lpstr>Показатели прогноза социально экономического развития на основании которого сформирован бюджет Пестяковского муниципального района на 2022 год  и плановый период 2023 и 2024 годов</vt:lpstr>
      <vt:lpstr>Презентация PowerPoint</vt:lpstr>
      <vt:lpstr>Презентация PowerPoint</vt:lpstr>
      <vt:lpstr>Какие налоговые доходы поступают в бюджет?</vt:lpstr>
      <vt:lpstr>Структура налоговых доходов бюджета Пестяковского муниципального района на 2022 год и плановый период  2023 и 2024 годов</vt:lpstr>
      <vt:lpstr>Какие неналоговые доходы поступают в бюджет?</vt:lpstr>
      <vt:lpstr>Структура неналоговых доходов бюджета Пестяковского муниципального района на 2022 год и плановый период  2023 и 2024 годов</vt:lpstr>
      <vt:lpstr>В бюджет Пестяковского муниципального района поступают межбюджетные трансферты из бюджета Ивановкой области  в 2022-2024 годах</vt:lpstr>
      <vt:lpstr>В бюджет Пестяковского муниципального района поступают межбюджетные трансферты из бюджета Ивановкой области  в 2021-2023 годах</vt:lpstr>
      <vt:lpstr>Структура безвозмездных поступлений в бюджет Пестяковского муниципального района в 2022 и плановый период 2023 и 2024 годов</vt:lpstr>
      <vt:lpstr>Презентация PowerPoint</vt:lpstr>
      <vt:lpstr>Презентация PowerPoint</vt:lpstr>
      <vt:lpstr>Распределение расходов  бюджета Пестяковского муниципального района по муниципальным программам на 2022 – 2024 годы </vt:lpstr>
      <vt:lpstr>Структура бюджета Пестяковского муниципального района в 2022 года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Аня</dc:creator>
  <cp:lastModifiedBy>РЕПКИНА</cp:lastModifiedBy>
  <cp:revision>180</cp:revision>
  <dcterms:created xsi:type="dcterms:W3CDTF">2019-04-11T08:12:25Z</dcterms:created>
  <dcterms:modified xsi:type="dcterms:W3CDTF">2022-05-11T11:00:12Z</dcterms:modified>
</cp:coreProperties>
</file>