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3" r:id="rId1"/>
    <p:sldMasterId id="2147484545" r:id="rId2"/>
    <p:sldMasterId id="2147484962" r:id="rId3"/>
  </p:sldMasterIdLst>
  <p:notesMasterIdLst>
    <p:notesMasterId r:id="rId35"/>
  </p:notesMasterIdLst>
  <p:sldIdLst>
    <p:sldId id="295" r:id="rId4"/>
    <p:sldId id="259" r:id="rId5"/>
    <p:sldId id="338" r:id="rId6"/>
    <p:sldId id="319" r:id="rId7"/>
    <p:sldId id="293" r:id="rId8"/>
    <p:sldId id="258" r:id="rId9"/>
    <p:sldId id="318" r:id="rId10"/>
    <p:sldId id="296" r:id="rId11"/>
    <p:sldId id="271" r:id="rId12"/>
    <p:sldId id="297" r:id="rId13"/>
    <p:sldId id="298" r:id="rId14"/>
    <p:sldId id="339" r:id="rId15"/>
    <p:sldId id="314" r:id="rId16"/>
    <p:sldId id="310" r:id="rId17"/>
    <p:sldId id="315" r:id="rId18"/>
    <p:sldId id="329" r:id="rId19"/>
    <p:sldId id="333" r:id="rId20"/>
    <p:sldId id="328" r:id="rId21"/>
    <p:sldId id="340" r:id="rId22"/>
    <p:sldId id="301" r:id="rId23"/>
    <p:sldId id="316" r:id="rId24"/>
    <p:sldId id="320" r:id="rId25"/>
    <p:sldId id="322" r:id="rId26"/>
    <p:sldId id="312" r:id="rId27"/>
    <p:sldId id="325" r:id="rId28"/>
    <p:sldId id="317" r:id="rId29"/>
    <p:sldId id="313" r:id="rId30"/>
    <p:sldId id="342" r:id="rId31"/>
    <p:sldId id="336" r:id="rId32"/>
    <p:sldId id="335" r:id="rId33"/>
    <p:sldId id="308" r:id="rId34"/>
  </p:sldIdLst>
  <p:sldSz cx="10439400" cy="7559675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08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81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725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63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454250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945100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435949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926799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FF3333"/>
    <a:srgbClr val="EBF8FF"/>
    <a:srgbClr val="FF33CC"/>
    <a:srgbClr val="FF99FF"/>
    <a:srgbClr val="9CC4FA"/>
    <a:srgbClr val="FD7B84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1848" y="246"/>
      </p:cViewPr>
      <p:guideLst>
        <p:guide orient="horz" pos="2381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28459428051606"/>
          <c:y val="3.4483165698635333E-2"/>
          <c:w val="0.6402773349854497"/>
          <c:h val="0.84135094973320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71450191067961E-2"/>
                  <c:y val="-1.026167265264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12775.5</c:v>
                </c:pt>
                <c:pt idx="1">
                  <c:v>13785.4</c:v>
                </c:pt>
                <c:pt idx="2" formatCode="#,##0.00">
                  <c:v>14382.1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CC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674934834669959E-2"/>
                  <c:y val="-2.342606365396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92115573415784E-2"/>
                  <c:y val="-5.387994640411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74932304391326E-2"/>
                  <c:y val="-4.216691457713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6449.9</c:v>
                </c:pt>
                <c:pt idx="1">
                  <c:v>6813.8</c:v>
                </c:pt>
                <c:pt idx="2">
                  <c:v>6813.8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бюджетам субъектов РФ</c:v>
                </c:pt>
              </c:strCache>
            </c:strRef>
          </c:tx>
          <c:spPr>
            <a:solidFill>
              <a:srgbClr val="FF9900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6687337086674828E-3"/>
                  <c:y val="-7.4963403692685504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3746741733492E-2"/>
                  <c:y val="-6.0907765500307021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31005630011227E-3"/>
                  <c:y val="-5.1537340038721305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3.9</c:v>
                </c:pt>
                <c:pt idx="1">
                  <c:v>3.9</c:v>
                </c:pt>
                <c:pt idx="2">
                  <c:v>3.9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Субсидии бюджетам бюджетной системы субъектов РФ (межбюджетные субсидии)</c:v>
                </c:pt>
              </c:strCache>
            </c:strRef>
          </c:tx>
          <c:spPr>
            <a:solidFill>
              <a:srgbClr val="FFFF99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515498070733217E-3"/>
                  <c:y val="-3.98243082117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3990168104E-3"/>
                  <c:y val="-1.40556381923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589015959269037E-2"/>
                  <c:y val="-2.342606365396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2934.2</c:v>
                </c:pt>
                <c:pt idx="1">
                  <c:v>7148.3</c:v>
                </c:pt>
                <c:pt idx="2">
                  <c:v>7148.3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5.6687337086674828E-3"/>
                  <c:y val="3.748170184634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59171358343071E-3"/>
                  <c:y val="4.68521273079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51550281500616E-3"/>
                  <c:y val="4.68521273079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ИТОГО доходы</c:v>
                </c:pt>
              </c:strCache>
            </c:strRef>
          </c:tx>
          <c:invertIfNegative val="0"/>
          <c:dLbls>
            <c:spPr>
              <a:noFill/>
              <a:ln w="25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22163.500000000004</c:v>
                </c:pt>
                <c:pt idx="1">
                  <c:v>27751.4</c:v>
                </c:pt>
                <c:pt idx="2">
                  <c:v>28348.100000000002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539728"/>
        <c:axId val="169814240"/>
        <c:axId val="0"/>
      </c:bar3DChart>
      <c:catAx>
        <c:axId val="17253972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24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94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9814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814240"/>
        <c:scaling>
          <c:orientation val="minMax"/>
        </c:scaling>
        <c:delete val="0"/>
        <c:axPos val="l"/>
        <c:majorGridlines>
          <c:spPr>
            <a:ln w="312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2539728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76303524054956395"/>
          <c:y val="3.2518327666808358E-2"/>
          <c:w val="0.23129601892218318"/>
          <c:h val="0.87874071004282395"/>
        </c:manualLayout>
      </c:layout>
      <c:overlay val="0"/>
      <c:txPr>
        <a:bodyPr/>
        <a:lstStyle/>
        <a:p>
          <a:pPr>
            <a:defRPr sz="11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011896081856505"/>
          <c:y val="3.4483165698635312E-2"/>
          <c:w val="0.61760244282223453"/>
          <c:h val="0.84135094973320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515498070733772E-3"/>
                  <c:y val="-7.0278190961893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902545003103657E-3"/>
                  <c:y val="-1.436634171369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13253.1</c:v>
                </c:pt>
                <c:pt idx="1">
                  <c:v>14382.1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CC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237564578170746E-2"/>
                  <c:y val="-4.044569595552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40564622159659E-2"/>
                  <c:y val="-3.486932527482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6564.9</c:v>
                </c:pt>
                <c:pt idx="1">
                  <c:v>6813.8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бюджетам субъектов РФ</c:v>
                </c:pt>
              </c:strCache>
            </c:strRef>
          </c:tx>
          <c:spPr>
            <a:solidFill>
              <a:srgbClr val="FF9900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71832690244579E-2"/>
                  <c:y val="-5.153734003872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37466152195658E-2"/>
                  <c:y val="-1.87408509231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1013.9</c:v>
                </c:pt>
                <c:pt idx="1">
                  <c:v>3.9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Субсидии бюджетам бюджетной системы  РФ (межбюджетные субсидии)</c:v>
                </c:pt>
              </c:strCache>
            </c:strRef>
          </c:tx>
          <c:spPr>
            <a:solidFill>
              <a:srgbClr val="FFFF99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9202828831712105E-3"/>
                  <c:y val="-2.108345728856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28831712105E-3"/>
                  <c:y val="-2.576867001936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6607.7</c:v>
                </c:pt>
                <c:pt idx="1">
                  <c:v>7148.3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23382497317967E-2"/>
                  <c:y val="-5.387994640411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4649421220121E-2"/>
                  <c:y val="-2.108345728856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Возврат остатков субсидий, субвенций и иных межбюджетных  трансфертов, имеющих целевое назначение, прошлых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515498070733217E-3"/>
                  <c:y val="-9.3702410043915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687330760978316E-3"/>
                  <c:y val="-7.0278190961893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ИТОГО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859163451222904E-3"/>
                  <c:y val="-7.027819096189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59163451222904E-3"/>
                  <c:y val="-9.3704254615857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2017г</c:v>
                </c:pt>
                <c:pt idx="1">
                  <c:v>Фактическое исполнение 2018г.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27439.600000000002</c:v>
                </c:pt>
                <c:pt idx="1">
                  <c:v>28348.100000000002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288088"/>
        <c:axId val="320292400"/>
        <c:axId val="0"/>
      </c:bar3DChart>
      <c:catAx>
        <c:axId val="3202880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24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94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029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292400"/>
        <c:scaling>
          <c:orientation val="minMax"/>
        </c:scaling>
        <c:delete val="0"/>
        <c:axPos val="l"/>
        <c:majorGridlines>
          <c:spPr>
            <a:ln w="312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0288088"/>
        <c:crosses val="autoZero"/>
        <c:crossBetween val="between"/>
      </c:valAx>
      <c:spPr>
        <a:solidFill>
          <a:srgbClr val="FFFF00"/>
        </a:solidFill>
        <a:ln w="2537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6470640091467501"/>
          <c:y val="5.8299540775369457E-3"/>
          <c:w val="0.23529359908532549"/>
          <c:h val="0.9684013759031026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5974065101555E-3"/>
          <c:y val="0.14417434681476807"/>
          <c:w val="0.54850725587855487"/>
          <c:h val="0.8558256531852326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 w="1262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4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14382.1</c:v>
                </c:pt>
                <c:pt idx="1">
                  <c:v>6813.8</c:v>
                </c:pt>
                <c:pt idx="2">
                  <c:v>7148.3</c:v>
                </c:pt>
                <c:pt idx="3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legendEntry>
        <c:idx val="4"/>
        <c:delete val="1"/>
      </c:legendEntry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60272931710504"/>
          <c:y val="7.5899252133232314E-2"/>
          <c:w val="0.68012395245212054"/>
          <c:h val="0.84300365696965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CC4FA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754650844501824E-2"/>
                  <c:y val="-1.87408509231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3990168104E-3"/>
                  <c:y val="-1.405563819237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31005630013343E-3"/>
                  <c:y val="-9.3704254615857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329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10476.700000000001</c:v>
                </c:pt>
                <c:pt idx="1">
                  <c:v>11576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Налоги на товары (работы,услуги) реализуемые на территории РФ(акцизы)</c:v>
                </c:pt>
              </c:strCache>
            </c:strRef>
          </c:tx>
          <c:spPr>
            <a:solidFill>
              <a:srgbClr val="FFFF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0859171358343565E-3"/>
                  <c:y val="-2.3426063653964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090739340466263E-3"/>
                  <c:y val="-8.4314449932887223E-17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406610172502988E-3"/>
                  <c:y val="-2.3505584291503307E-2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14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651.9</c:v>
                </c:pt>
                <c:pt idx="1">
                  <c:v>713.4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 на совокупный доход(ЕСН)</c:v>
                </c:pt>
              </c:strCache>
            </c:strRef>
          </c:tx>
          <c:spPr>
            <a:solidFill>
              <a:srgbClr val="FF99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991988896423422E-3"/>
                  <c:y val="-6.5106011238608846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687337086675374E-3"/>
                  <c:y val="-7.0278190961892634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323395790205393E-3"/>
                  <c:y val="-8.8963704726826298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14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FF99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8884810549915228E-3"/>
                  <c:y val="-9.37042546158568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45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515502815006134E-3"/>
                  <c:y val="-1.87408509231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15502815006134E-3"/>
                  <c:y val="-2.576867001936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045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338.7</c:v>
                </c:pt>
                <c:pt idx="1">
                  <c:v>309.39999999999998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5757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2489002600810539E-3"/>
                  <c:y val="-6.6830686003683309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11666486631298E-2"/>
                  <c:y val="-4.5990231240331325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10370210339006E-2"/>
                  <c:y val="-1.1497557810082808E-2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14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943.4</c:v>
                </c:pt>
                <c:pt idx="1">
                  <c:v>1032.3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81171548117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686449434133681E-3"/>
                  <c:y val="4.393305439330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135</c:v>
                </c:pt>
                <c:pt idx="1">
                  <c:v>145.69999999999999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43224717066794E-2"/>
                  <c:y val="-4.1841004184100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902573019467825E-3"/>
                  <c:y val="-1.046025104602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588.5</c:v>
                </c:pt>
                <c:pt idx="1">
                  <c:v>385.7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4853323431117723E-3"/>
                  <c:y val="4.3321299638989168E-2"/>
                </c:manualLayout>
              </c:layout>
              <c:spPr>
                <a:noFill/>
                <a:ln w="253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98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4.3321299638988987E-2"/>
                </c:manualLayout>
              </c:layout>
              <c:spPr>
                <a:noFill/>
                <a:ln w="253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98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5332343111663E-3"/>
                  <c:y val="4.3321299638989168E-2"/>
                </c:manualLayout>
              </c:layout>
              <c:spPr>
                <a:noFill/>
                <a:ln w="253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98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68.3</c:v>
                </c:pt>
                <c:pt idx="1">
                  <c:v>66.8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372898868267352E-3"/>
                  <c:y val="-8.3682008368200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902573019466871E-3"/>
                  <c:y val="-6.2761506276150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Sheet1!$B$10:$C$10</c:f>
              <c:numCache>
                <c:formatCode>General</c:formatCode>
                <c:ptCount val="2"/>
                <c:pt idx="0">
                  <c:v>50.5</c:v>
                </c:pt>
                <c:pt idx="1">
                  <c:v>152.80000000000001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1.3843224717066849E-3"/>
                  <c:y val="4.624666425065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625951054063475E-3"/>
                  <c:y val="4.18586301189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892311353909446E-16"/>
                  <c:y val="4.813477737665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2017 год</c:v>
                </c:pt>
                <c:pt idx="1">
                  <c:v>Исполнено за 2018год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288480"/>
        <c:axId val="320286520"/>
        <c:axId val="0"/>
      </c:bar3DChart>
      <c:catAx>
        <c:axId val="32028848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2987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40" b="1" i="0" u="none" strike="noStrike" baseline="0">
                <a:solidFill>
                  <a:srgbClr val="0033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0286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286520"/>
        <c:scaling>
          <c:orientation val="minMax"/>
        </c:scaling>
        <c:delete val="0"/>
        <c:axPos val="l"/>
        <c:majorGridlines>
          <c:spPr>
            <a:ln w="298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18" b="1" i="0" u="none" strike="noStrike" baseline="0">
                <a:solidFill>
                  <a:srgbClr val="0033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0288480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78494549177203454"/>
          <c:y val="0"/>
          <c:w val="0.20614249463630344"/>
          <c:h val="1"/>
        </c:manualLayout>
      </c:layout>
      <c:overlay val="0"/>
      <c:spPr>
        <a:noFill/>
      </c:spPr>
      <c:txPr>
        <a:bodyPr/>
        <a:lstStyle/>
        <a:p>
          <a:pPr>
            <a:defRPr sz="998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990846634774284E-2"/>
          <c:y val="7.7991302342437369E-2"/>
          <c:w val="0.70642609902664089"/>
          <c:h val="0.840911572696794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33CC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754650844501824E-2"/>
                  <c:y val="-1.87408509231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3990168104E-3"/>
                  <c:y val="-1.405563819237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31005630013343E-3"/>
                  <c:y val="-9.3704254615857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329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#,##0.00">
                  <c:v>10476.700000000001</c:v>
                </c:pt>
                <c:pt idx="1">
                  <c:v>11093.2</c:v>
                </c:pt>
                <c:pt idx="2">
                  <c:v>11576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Налоги на товары (работы,услуги) реализуемые на территории РФ(акцизы)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0859171358343565E-3"/>
                  <c:y val="-2.3426063653964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04242872074037E-3"/>
                  <c:y val="-8.6434658800885848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406610172502988E-3"/>
                  <c:y val="-2.3505584291503307E-2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14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651.9</c:v>
                </c:pt>
                <c:pt idx="1">
                  <c:v>704.6</c:v>
                </c:pt>
                <c:pt idx="2">
                  <c:v>713.4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 на совокупный доход(ЕСН)</c:v>
                </c:pt>
              </c:strCache>
            </c:strRef>
          </c:tx>
          <c:spPr>
            <a:solidFill>
              <a:srgbClr val="FF99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991988896423422E-3"/>
                  <c:y val="-6.5106011238608846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687337086675374E-3"/>
                  <c:y val="-7.0278190961892634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323395790205393E-3"/>
                  <c:y val="-8.8963704726826298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140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Sheet1!$B$4:$D$4</c:f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FF99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8884810549915228E-3"/>
                  <c:y val="-9.37042546158568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45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537599560853678E-5"/>
                  <c:y val="-3.6147722957181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15502815006134E-3"/>
                  <c:y val="-2.576867001936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045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338.7</c:v>
                </c:pt>
                <c:pt idx="1">
                  <c:v>310</c:v>
                </c:pt>
                <c:pt idx="2">
                  <c:v>309.5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5757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2489002600810539E-3"/>
                  <c:y val="-6.6830686003683309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11666486631298E-2"/>
                  <c:y val="-4.5990231240331325E-3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10370210339006E-2"/>
                  <c:y val="-1.1497557810082808E-2"/>
                </c:manualLayout>
              </c:layout>
              <c:spPr/>
              <c:txPr>
                <a:bodyPr/>
                <a:lstStyle/>
                <a:p>
                  <a:pPr>
                    <a:defRPr sz="1140" baseline="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122">
                <a:noFill/>
              </a:ln>
            </c:spPr>
            <c:txPr>
              <a:bodyPr/>
              <a:lstStyle/>
              <a:p>
                <a:pPr>
                  <a:defRPr sz="114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943.4</c:v>
                </c:pt>
                <c:pt idx="1">
                  <c:v>991.6</c:v>
                </c:pt>
                <c:pt idx="2">
                  <c:v>1032.3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135.1</c:v>
                </c:pt>
                <c:pt idx="1">
                  <c:v>148</c:v>
                </c:pt>
                <c:pt idx="2">
                  <c:v>145.69999999999999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dLbls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588.5</c:v>
                </c:pt>
                <c:pt idx="1">
                  <c:v>396</c:v>
                </c:pt>
                <c:pt idx="2">
                  <c:v>385.7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53323431117723E-3"/>
                  <c:y val="4.3321299638989168E-2"/>
                </c:manualLayout>
              </c:layout>
              <c:spPr>
                <a:noFill/>
                <a:ln w="253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98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4.3321299638988987E-2"/>
                </c:manualLayout>
              </c:layout>
              <c:spPr>
                <a:noFill/>
                <a:ln w="253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98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5332343111663E-3"/>
                  <c:y val="4.3321299638989168E-2"/>
                </c:manualLayout>
              </c:layout>
              <c:spPr>
                <a:noFill/>
                <a:ln w="2536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98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68.3</c:v>
                </c:pt>
                <c:pt idx="1">
                  <c:v>34.6</c:v>
                </c:pt>
                <c:pt idx="2">
                  <c:v>66.8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50.5</c:v>
                </c:pt>
                <c:pt idx="1">
                  <c:v>107.3</c:v>
                </c:pt>
                <c:pt idx="2">
                  <c:v>152.69999999999999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461556769547224E-17"/>
                  <c:y val="3.369434416365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119940586706321E-3"/>
                  <c:y val="4.813477737665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892311353909446E-16"/>
                  <c:y val="4.813477737665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8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2017 год</c:v>
                </c:pt>
                <c:pt idx="1">
                  <c:v>Бюджетное назначение на 2018год</c:v>
                </c:pt>
                <c:pt idx="2">
                  <c:v>Исполнено за 2018 год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288872"/>
        <c:axId val="320289264"/>
        <c:axId val="0"/>
      </c:bar3DChart>
      <c:catAx>
        <c:axId val="320288872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2987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40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028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289264"/>
        <c:scaling>
          <c:orientation val="minMax"/>
        </c:scaling>
        <c:delete val="0"/>
        <c:axPos val="l"/>
        <c:majorGridlines>
          <c:spPr>
            <a:ln w="2987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18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0288872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78494549177203454"/>
          <c:y val="0"/>
          <c:w val="0.20614249463630344"/>
          <c:h val="1"/>
        </c:manualLayout>
      </c:layout>
      <c:overlay val="0"/>
      <c:txPr>
        <a:bodyPr/>
        <a:lstStyle/>
        <a:p>
          <a:pPr>
            <a:defRPr sz="998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68986423735021E-2"/>
          <c:y val="0.10509658666269166"/>
          <c:w val="0.54850725587855487"/>
          <c:h val="0.8558256531852326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6.016168808959642E-3"/>
                  <c:y val="-5.7006478754108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681899100795931E-2"/>
                  <c:y val="-0.166062351153273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0,3%;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316977249407621E-2"/>
                  <c:y val="-0.166062351153273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080844044798752E-3"/>
                  <c:y val="-0.178455063925906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7"/>
                <c:pt idx="0">
                  <c:v>Общегосударственные вопросы- 965,4тыс. руб.</c:v>
                </c:pt>
                <c:pt idx="1">
                  <c:v>Национальная безопасность и правоохранительная деятельность -85,4 тыс. руб.</c:v>
                </c:pt>
                <c:pt idx="2">
                  <c:v>Национальная экономика-6843,7 тыс. руб.</c:v>
                </c:pt>
                <c:pt idx="3">
                  <c:v>Жилищно-коммунальное- 3843,3 тыс. руб.</c:v>
                </c:pt>
                <c:pt idx="4">
                  <c:v>Образование - 56,9 тыс. руб.</c:v>
                </c:pt>
                <c:pt idx="5">
                  <c:v>Культура, кинематография-13410,5тыс. руб.</c:v>
                </c:pt>
                <c:pt idx="6">
                  <c:v>Социальная политика-129,8 тыс. руб.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965.4</c:v>
                </c:pt>
                <c:pt idx="1">
                  <c:v>85.4</c:v>
                </c:pt>
                <c:pt idx="2">
                  <c:v>6843.7</c:v>
                </c:pt>
                <c:pt idx="3">
                  <c:v>3843.3</c:v>
                </c:pt>
                <c:pt idx="4">
                  <c:v>56.9</c:v>
                </c:pt>
                <c:pt idx="5">
                  <c:v>13410.5</c:v>
                </c:pt>
                <c:pt idx="6">
                  <c:v>129.80000000000001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5026499115727965"/>
          <c:y val="0.10008844631920404"/>
          <c:w val="0.29723628100340233"/>
          <c:h val="0.8389009791023736"/>
        </c:manualLayout>
      </c:layout>
      <c:overlay val="0"/>
      <c:txPr>
        <a:bodyPr rot="0" vert="horz"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0.22605</cdr:x>
      <cdr:y>0.76206</cdr:y>
    </cdr:from>
    <cdr:to>
      <cdr:x>0.22605</cdr:x>
      <cdr:y>0.84175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025776" y="4131344"/>
          <a:ext cx="0" cy="432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0.43497</cdr:x>
      <cdr:y>0.77534</cdr:y>
    </cdr:from>
    <cdr:to>
      <cdr:x>0.43497</cdr:x>
      <cdr:y>0.82847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3897984" y="4203352"/>
          <a:ext cx="0" cy="288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0.63586</cdr:x>
      <cdr:y>0.77534</cdr:y>
    </cdr:from>
    <cdr:to>
      <cdr:x>0.64389</cdr:x>
      <cdr:y>0.82847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5698184" y="4203352"/>
          <a:ext cx="71961" cy="288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701" y="1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52475"/>
            <a:ext cx="5186363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8" y="4759084"/>
            <a:ext cx="5510530" cy="45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166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701" y="9518166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437B162-2428-44AD-B30E-FC9D49CA7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70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1pPr>
    <a:lvl2pPr marL="49085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2pPr>
    <a:lvl3pPr marL="98170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3pPr>
    <a:lvl4pPr marL="147255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4pPr>
    <a:lvl5pPr marL="196340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5pPr>
    <a:lvl6pPr marL="245425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6pPr>
    <a:lvl7pPr marL="294510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7pPr>
    <a:lvl8pPr marL="343594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8pPr>
    <a:lvl9pPr marL="392679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0900" y="752475"/>
            <a:ext cx="518636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7B162-2428-44AD-B30E-FC9D49CA730F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41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7B162-2428-44AD-B30E-FC9D49CA730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33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1239586"/>
            <a:ext cx="7829550" cy="2631887"/>
          </a:xfrm>
        </p:spPr>
        <p:txBody>
          <a:bodyPr anchor="b">
            <a:normAutofit/>
          </a:bodyPr>
          <a:lstStyle>
            <a:lvl1pPr algn="ctr">
              <a:defRPr sz="51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 algn="ctr">
              <a:buNone/>
              <a:defRPr sz="2397"/>
            </a:lvl2pPr>
            <a:lvl3pPr marL="782896" indent="0" algn="ctr">
              <a:buNone/>
              <a:defRPr sz="2055"/>
            </a:lvl3pPr>
            <a:lvl4pPr marL="1174345" indent="0" algn="ctr">
              <a:buNone/>
              <a:defRPr sz="1712"/>
            </a:lvl4pPr>
            <a:lvl5pPr marL="1565793" indent="0" algn="ctr">
              <a:buNone/>
              <a:defRPr sz="1712"/>
            </a:lvl5pPr>
            <a:lvl6pPr marL="1957242" indent="0" algn="ctr">
              <a:buNone/>
              <a:defRPr sz="1712"/>
            </a:lvl6pPr>
            <a:lvl7pPr marL="2348689" indent="0" algn="ctr">
              <a:buNone/>
              <a:defRPr sz="1712"/>
            </a:lvl7pPr>
            <a:lvl8pPr marL="2740138" indent="0" algn="ctr">
              <a:buNone/>
              <a:defRPr sz="1712"/>
            </a:lvl8pPr>
            <a:lvl9pPr marL="3131587" indent="0" algn="ctr">
              <a:buNone/>
              <a:defRPr sz="17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2901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792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8" y="397232"/>
            <a:ext cx="225099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1" y="397237"/>
            <a:ext cx="6622495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4340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571869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1239586"/>
            <a:ext cx="7829550" cy="2631887"/>
          </a:xfrm>
        </p:spPr>
        <p:txBody>
          <a:bodyPr anchor="b">
            <a:normAutofit/>
          </a:bodyPr>
          <a:lstStyle>
            <a:lvl1pPr algn="ctr">
              <a:defRPr sz="51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 algn="ctr">
              <a:buNone/>
              <a:defRPr sz="2397"/>
            </a:lvl2pPr>
            <a:lvl3pPr marL="782896" indent="0" algn="ctr">
              <a:buNone/>
              <a:defRPr sz="2055"/>
            </a:lvl3pPr>
            <a:lvl4pPr marL="1174345" indent="0" algn="ctr">
              <a:buNone/>
              <a:defRPr sz="1712"/>
            </a:lvl4pPr>
            <a:lvl5pPr marL="1565793" indent="0" algn="ctr">
              <a:buNone/>
              <a:defRPr sz="1712"/>
            </a:lvl5pPr>
            <a:lvl6pPr marL="1957242" indent="0" algn="ctr">
              <a:buNone/>
              <a:defRPr sz="1712"/>
            </a:lvl6pPr>
            <a:lvl7pPr marL="2348689" indent="0" algn="ctr">
              <a:buNone/>
              <a:defRPr sz="1712"/>
            </a:lvl7pPr>
            <a:lvl8pPr marL="2740138" indent="0" algn="ctr">
              <a:buNone/>
              <a:defRPr sz="1712"/>
            </a:lvl8pPr>
            <a:lvl9pPr marL="3131587" indent="0" algn="ctr">
              <a:buNone/>
              <a:defRPr sz="17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3229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9895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4" y="1887629"/>
            <a:ext cx="9003983" cy="3142929"/>
          </a:xfrm>
        </p:spPr>
        <p:txBody>
          <a:bodyPr anchor="b">
            <a:normAutofit/>
          </a:bodyPr>
          <a:lstStyle>
            <a:lvl1pPr>
              <a:defRPr sz="51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4" y="5018440"/>
            <a:ext cx="9003983" cy="1653678"/>
          </a:xfrm>
        </p:spPr>
        <p:txBody>
          <a:bodyPr anchor="t">
            <a:normAutofit/>
          </a:bodyPr>
          <a:lstStyle>
            <a:lvl1pPr marL="0" indent="0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2pPr>
            <a:lvl3pPr marL="78289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74345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579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72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868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401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3158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5964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639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7225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1853931"/>
            <a:ext cx="4414997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40" y="2764115"/>
            <a:ext cx="4414997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929"/>
            <a:ext cx="443674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4115"/>
            <a:ext cx="4436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3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618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4628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4188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83"/>
            <a:ext cx="3366707" cy="1763921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>
              <a:defRPr sz="2740"/>
            </a:lvl1pPr>
            <a:lvl2pPr>
              <a:defRPr sz="2397"/>
            </a:lvl2pPr>
            <a:lvl3pPr>
              <a:defRPr sz="2055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2"/>
            <a:ext cx="3366707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0562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78"/>
            <a:ext cx="3366707" cy="1763924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 marL="0" indent="0">
              <a:buNone/>
              <a:defRPr sz="2740"/>
            </a:lvl1pPr>
            <a:lvl2pPr marL="391449" indent="0">
              <a:buNone/>
              <a:defRPr sz="2397"/>
            </a:lvl2pPr>
            <a:lvl3pPr marL="782896" indent="0">
              <a:buNone/>
              <a:defRPr sz="2055"/>
            </a:lvl3pPr>
            <a:lvl4pPr marL="1174345" indent="0">
              <a:buNone/>
              <a:defRPr sz="1712"/>
            </a:lvl4pPr>
            <a:lvl5pPr marL="1565793" indent="0">
              <a:buNone/>
              <a:defRPr sz="1712"/>
            </a:lvl5pPr>
            <a:lvl6pPr marL="1957242" indent="0">
              <a:buNone/>
              <a:defRPr sz="1712"/>
            </a:lvl6pPr>
            <a:lvl7pPr marL="2348689" indent="0">
              <a:buNone/>
              <a:defRPr sz="1712"/>
            </a:lvl7pPr>
            <a:lvl8pPr marL="2740138" indent="0">
              <a:buNone/>
              <a:defRPr sz="1712"/>
            </a:lvl8pPr>
            <a:lvl9pPr marL="3131587" indent="0">
              <a:buNone/>
              <a:defRPr sz="171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3"/>
            <a:ext cx="3366707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0165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0850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8" y="397232"/>
            <a:ext cx="225099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1" y="397237"/>
            <a:ext cx="6622495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2168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19385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188" y="1595933"/>
            <a:ext cx="7558938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188" y="5266177"/>
            <a:ext cx="7558938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065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4136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90" y="3154532"/>
            <a:ext cx="7558937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8" y="5266178"/>
            <a:ext cx="7558938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7336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958" y="2271404"/>
            <a:ext cx="3765346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922" y="2266462"/>
            <a:ext cx="3765348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22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7" y="2099910"/>
            <a:ext cx="376534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958" y="2771881"/>
            <a:ext cx="3765346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2923" y="2099910"/>
            <a:ext cx="37653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2923" y="2771881"/>
            <a:ext cx="3765346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9861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4" y="1887629"/>
            <a:ext cx="9003983" cy="3142929"/>
          </a:xfrm>
        </p:spPr>
        <p:txBody>
          <a:bodyPr anchor="b">
            <a:normAutofit/>
          </a:bodyPr>
          <a:lstStyle>
            <a:lvl1pPr>
              <a:defRPr sz="51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4" y="5018440"/>
            <a:ext cx="9003983" cy="1653678"/>
          </a:xfrm>
        </p:spPr>
        <p:txBody>
          <a:bodyPr anchor="t">
            <a:normAutofit/>
          </a:bodyPr>
          <a:lstStyle>
            <a:lvl1pPr marL="0" indent="0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2pPr>
            <a:lvl3pPr marL="78289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74345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579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72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868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401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3158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351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9088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5380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1595932"/>
            <a:ext cx="2912919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895" y="1595932"/>
            <a:ext cx="4450232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7" y="3449453"/>
            <a:ext cx="2912919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363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91" y="2043903"/>
            <a:ext cx="4361936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52099" y="1259946"/>
            <a:ext cx="2741056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7" y="4031827"/>
            <a:ext cx="4355148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0209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90" y="5291758"/>
            <a:ext cx="755893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188" y="755968"/>
            <a:ext cx="7558938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9" y="5916482"/>
            <a:ext cx="755893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60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8" y="1595931"/>
            <a:ext cx="7558938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8" y="4031827"/>
            <a:ext cx="7558938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88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76" y="1595931"/>
            <a:ext cx="6851198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53336" y="4157021"/>
            <a:ext cx="6234823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8" y="4795793"/>
            <a:ext cx="7558938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769367" y="1070627"/>
            <a:ext cx="68681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1314" y="2881216"/>
            <a:ext cx="68681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2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3443853"/>
            <a:ext cx="7558940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8" y="5266178"/>
            <a:ext cx="7558938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3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03" y="2183906"/>
            <a:ext cx="252391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8817" y="2939874"/>
            <a:ext cx="2507196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26250" y="2183906"/>
            <a:ext cx="251481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17211" y="2939874"/>
            <a:ext cx="2523849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114" y="2183906"/>
            <a:ext cx="251127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02114" y="2939874"/>
            <a:ext cx="2511276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91340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2959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55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17" y="4685884"/>
            <a:ext cx="251807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8817" y="2435895"/>
            <a:ext cx="251807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8817" y="5321108"/>
            <a:ext cx="251807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1146" y="4685884"/>
            <a:ext cx="250991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145" y="2435895"/>
            <a:ext cx="2509915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9986" y="5321107"/>
            <a:ext cx="2513240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114" y="4685884"/>
            <a:ext cx="251127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2113" y="2435895"/>
            <a:ext cx="251127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02008" y="5321104"/>
            <a:ext cx="251460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191340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62959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3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639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417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6175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2335" y="474232"/>
            <a:ext cx="1501055" cy="642222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17" y="852315"/>
            <a:ext cx="6357727" cy="60441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9756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248953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1853931"/>
            <a:ext cx="4414997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40" y="2764115"/>
            <a:ext cx="4414997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929"/>
            <a:ext cx="443674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4115"/>
            <a:ext cx="4436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65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46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4524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83"/>
            <a:ext cx="3366707" cy="1763921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>
              <a:defRPr sz="2740"/>
            </a:lvl1pPr>
            <a:lvl2pPr>
              <a:defRPr sz="2397"/>
            </a:lvl2pPr>
            <a:lvl3pPr>
              <a:defRPr sz="2055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2"/>
            <a:ext cx="3366707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910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78"/>
            <a:ext cx="3366707" cy="1763924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 marL="0" indent="0">
              <a:buNone/>
              <a:defRPr sz="2740"/>
            </a:lvl1pPr>
            <a:lvl2pPr marL="391449" indent="0">
              <a:buNone/>
              <a:defRPr sz="2397"/>
            </a:lvl2pPr>
            <a:lvl3pPr marL="782896" indent="0">
              <a:buNone/>
              <a:defRPr sz="2055"/>
            </a:lvl3pPr>
            <a:lvl4pPr marL="1174345" indent="0">
              <a:buNone/>
              <a:defRPr sz="1712"/>
            </a:lvl4pPr>
            <a:lvl5pPr marL="1565793" indent="0">
              <a:buNone/>
              <a:defRPr sz="1712"/>
            </a:lvl5pPr>
            <a:lvl6pPr marL="1957242" indent="0">
              <a:buNone/>
              <a:defRPr sz="1712"/>
            </a:lvl6pPr>
            <a:lvl7pPr marL="2348689" indent="0">
              <a:buNone/>
              <a:defRPr sz="1712"/>
            </a:lvl7pPr>
            <a:lvl8pPr marL="2740138" indent="0">
              <a:buNone/>
              <a:defRPr sz="1712"/>
            </a:lvl8pPr>
            <a:lvl9pPr marL="3131587" indent="0">
              <a:buNone/>
              <a:defRPr sz="171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3"/>
            <a:ext cx="3366707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204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640" y="403182"/>
            <a:ext cx="9003983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2015917"/>
            <a:ext cx="9003983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3" y="7006704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8757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0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82896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24" indent="-195724" algn="l" defTabSz="782896" rtl="0" eaLnBrk="1" latinLnBrk="0" hangingPunct="1">
        <a:lnSpc>
          <a:spcPct val="90000"/>
        </a:lnSpc>
        <a:spcBef>
          <a:spcPts val="856"/>
        </a:spcBef>
        <a:buFont typeface="Wingdings 2" pitchFamily="18" charset="2"/>
        <a:buChar char="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87172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621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9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517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966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414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863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310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4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96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345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793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242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68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138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587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640" y="403182"/>
            <a:ext cx="9003983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2015917"/>
            <a:ext cx="9003983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3" y="7006704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8757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6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82896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24" indent="-195724" algn="l" defTabSz="782896" rtl="0" eaLnBrk="1" latinLnBrk="0" hangingPunct="1">
        <a:lnSpc>
          <a:spcPct val="90000"/>
        </a:lnSpc>
        <a:spcBef>
          <a:spcPts val="856"/>
        </a:spcBef>
        <a:buFont typeface="Wingdings 2" pitchFamily="18" charset="2"/>
        <a:buChar char="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87172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621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9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517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966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414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863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310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4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96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345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793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242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68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138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587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191852" y="1847921"/>
            <a:ext cx="3218815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495892" y="-503978"/>
            <a:ext cx="1826895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191852" y="6719711"/>
            <a:ext cx="1130935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5803" y="2939874"/>
            <a:ext cx="4784725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58758" y="3191863"/>
            <a:ext cx="2696845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377" y="499038"/>
            <a:ext cx="8054892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7" y="2262970"/>
            <a:ext cx="766247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576271" y="2011383"/>
            <a:ext cx="1091952" cy="261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192337" y="3592763"/>
            <a:ext cx="4254709" cy="26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866676" y="325995"/>
            <a:ext cx="717895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17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2955" y="901753"/>
            <a:ext cx="8969548" cy="4029013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ru-RU" sz="4566" b="1" i="1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89189" y="5177392"/>
            <a:ext cx="8258759" cy="1125300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endParaRPr lang="ru-RU" dirty="0" smtClean="0">
              <a:solidFill>
                <a:srgbClr val="FF3333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3333"/>
              </a:solidFill>
            </a:endParaRPr>
          </a:p>
          <a:p>
            <a:pPr algn="ctr">
              <a:defRPr/>
            </a:pPr>
            <a:r>
              <a:rPr lang="ru-RU" sz="7648" b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7035" y="902253"/>
            <a:ext cx="8220914" cy="3618555"/>
          </a:xfrm>
          <a:prstGeom prst="rect">
            <a:avLst/>
          </a:prstGeom>
          <a:noFill/>
        </p:spPr>
        <p:txBody>
          <a:bodyPr wrap="square" lIns="104394" tIns="52197" rIns="104394" bIns="52197">
            <a:spAutoFit/>
          </a:bodyPr>
          <a:lstStyle/>
          <a:p>
            <a:pPr algn="ctr"/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Отчет об исполнении бюджета </a:t>
            </a:r>
          </a:p>
          <a:p>
            <a:pPr algn="ctr"/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Пестяковского городского поселения</a:t>
            </a:r>
            <a:b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за 201</a:t>
            </a:r>
            <a:r>
              <a:rPr lang="en-US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год</a:t>
            </a:r>
            <a:endParaRPr lang="ru-RU" sz="4566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02A301-31D2-46F0-AB2A-F37C73ADFDBA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97210" y="395461"/>
            <a:ext cx="7562850" cy="162718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Пестяковского городского поселения</a:t>
            </a:r>
            <a:b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48395"/>
              </p:ext>
            </p:extLst>
          </p:nvPr>
        </p:nvGraphicFramePr>
        <p:xfrm>
          <a:off x="467172" y="2344305"/>
          <a:ext cx="9371840" cy="4459868"/>
        </p:xfrm>
        <a:graphic>
          <a:graphicData uri="http://schemas.openxmlformats.org/drawingml/2006/table">
            <a:tbl>
              <a:tblPr/>
              <a:tblGrid>
                <a:gridCol w="3319002"/>
                <a:gridCol w="1376975"/>
                <a:gridCol w="1375146"/>
                <a:gridCol w="1375146"/>
                <a:gridCol w="963699"/>
                <a:gridCol w="961872"/>
              </a:tblGrid>
              <a:tr h="1234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2017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Бюджетное назначение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2018г./ 2017г.,%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Испол-нение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0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852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использовaния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нaходящегося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госудaрственной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муниципaльной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собственности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145 711,64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145,7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980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окaзaния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плaтных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компенсaции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зaтрaт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635 700,00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385 730,00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980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продaжи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мaтериaльных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немaтериaльных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aктивов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34 644,91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66 790,74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179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логовые доходы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107 254,59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152 751,17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363,7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неналоговые доходы</a:t>
                      </a:r>
                    </a:p>
                  </a:txBody>
                  <a:tcPr marL="56829" marR="568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853 700,00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685 899,50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750 983,55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276" y="0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2018 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32653"/>
              </p:ext>
            </p:extLst>
          </p:nvPr>
        </p:nvGraphicFramePr>
        <p:xfrm>
          <a:off x="395164" y="1547589"/>
          <a:ext cx="9453457" cy="5923461"/>
        </p:xfrm>
        <a:graphic>
          <a:graphicData uri="http://schemas.openxmlformats.org/drawingml/2006/table">
            <a:tbl>
              <a:tblPr/>
              <a:tblGrid>
                <a:gridCol w="4603711"/>
                <a:gridCol w="493255"/>
                <a:gridCol w="1726392"/>
                <a:gridCol w="1054220"/>
                <a:gridCol w="918799"/>
                <a:gridCol w="657080"/>
              </a:tblGrid>
              <a:tr h="271869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71869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00020000000000000000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13 965 975,60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13 965 975,60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00020200000000000000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965 975,60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965 975,60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00020210000000000151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00020215001000000151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449 900,00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городских поселений на выравнивание бюджетной обеспеченности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01520215001130000151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00020215002000000151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363 920,00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363 920,00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городских поселений на поддержку мер по обеспечению сбалансированности бюджетов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01520215002130000151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00020220000000000151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7 148 320,00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7 148 320,00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89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00020220216000000151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89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01520220216130000151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3 000 000,00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300" y="341266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2018 год, 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35315"/>
              </p:ext>
            </p:extLst>
          </p:nvPr>
        </p:nvGraphicFramePr>
        <p:xfrm>
          <a:off x="539180" y="2267669"/>
          <a:ext cx="9453457" cy="3854036"/>
        </p:xfrm>
        <a:graphic>
          <a:graphicData uri="http://schemas.openxmlformats.org/drawingml/2006/table">
            <a:tbl>
              <a:tblPr/>
              <a:tblGrid>
                <a:gridCol w="4603711"/>
                <a:gridCol w="493255"/>
                <a:gridCol w="1726392"/>
                <a:gridCol w="1054220"/>
                <a:gridCol w="918799"/>
                <a:gridCol w="657080"/>
              </a:tblGrid>
              <a:tr h="256481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6083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4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бюджетам городских поселений на поддержку отрасли культуры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01520225519130000151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92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субсидии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00020229999000000151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4 147 017,00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4 147 017,00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32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субсидии бюджетам городских поселений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01520229999130000151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147 017,00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4 147 017,00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33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00020230000000000151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40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осуществление полномочий по составлению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00020235120000000151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717542">
                <a:tc>
                  <a:txBody>
                    <a:bodyPr/>
                    <a:lstStyle/>
                    <a:p>
                      <a:pPr marL="0" marR="0" indent="0" algn="l" defTabSz="4572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на осуществление полномочий по составлению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01520235120130000151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5146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75" marR="10875" marT="108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7668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57662509"/>
              </p:ext>
            </p:extLst>
          </p:nvPr>
        </p:nvGraphicFramePr>
        <p:xfrm>
          <a:off x="533780" y="1642403"/>
          <a:ext cx="9640133" cy="584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19111" y="568275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4475"/>
            <a:ext cx="7029450" cy="14795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74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Пестяковского городского поселения по разделам бюджетной классификации за 2018 год</a:t>
            </a:r>
            <a:endParaRPr lang="ru-RU" sz="274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36401" y="180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347492" y="4139877"/>
            <a:ext cx="1396791" cy="9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 </a:t>
            </a: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25 335,1</a:t>
            </a:r>
          </a:p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2159577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8442E4-8565-4273-842B-A44DF8C1622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5988" y="80963"/>
            <a:ext cx="7988088" cy="109126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284" b="1" dirty="0">
                <a:solidFill>
                  <a:srgbClr val="CC0099"/>
                </a:solidFill>
              </a:rPr>
              <a:t>Исполнение бюджета Пестяковского городского поселения по расходам по разделам бюджетной классификации за 201</a:t>
            </a:r>
            <a:r>
              <a:rPr lang="en-US" altLang="ru-RU" sz="2284" b="1" dirty="0">
                <a:solidFill>
                  <a:srgbClr val="CC0099"/>
                </a:solidFill>
              </a:rPr>
              <a:t>8</a:t>
            </a:r>
            <a:r>
              <a:rPr lang="ru-RU" altLang="ru-RU" sz="2284" b="1" dirty="0">
                <a:solidFill>
                  <a:srgbClr val="CC0099"/>
                </a:solidFill>
              </a:rPr>
              <a:t> год,  руб. </a:t>
            </a:r>
            <a:endParaRPr lang="ru-RU" altLang="ru-RU" sz="2284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26204"/>
              </p:ext>
            </p:extLst>
          </p:nvPr>
        </p:nvGraphicFramePr>
        <p:xfrm>
          <a:off x="615988" y="1180855"/>
          <a:ext cx="8968582" cy="6367608"/>
        </p:xfrm>
        <a:graphic>
          <a:graphicData uri="http://schemas.openxmlformats.org/drawingml/2006/table">
            <a:tbl>
              <a:tblPr/>
              <a:tblGrid>
                <a:gridCol w="4381723"/>
                <a:gridCol w="754905"/>
                <a:gridCol w="1366210"/>
                <a:gridCol w="1366210"/>
                <a:gridCol w="1099534"/>
              </a:tblGrid>
              <a:tr h="1066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расхода по бюджетной классификации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 - всего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26 281 002,54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25 335 067,36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1 064 953,36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965 406,17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90,7%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629 771,00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628 130,02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147 865,00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143 002,79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96,7%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3 835,60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92 000,00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191 481,76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190 437,76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85 421,32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85 421,32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85 421,32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85 421,32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7 180 409,70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6 843 694,33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7 100 409,70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6 763 694,33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80 000,00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80 000,00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4 256 961,15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3 843 315,61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90,3%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458 120,75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456 428,71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862 567,95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847 971,48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2 936 272,45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2 538 915,42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86,5%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58 600,00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56 941,04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58 600,00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56 941,04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13 504 597,01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13 410 501,05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13 504 597,01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13 410 501,05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130 060,00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129 787,84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6237" marR="6237" marT="62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94 060,00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93 787,84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276" y="135809"/>
            <a:ext cx="674052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поселения </a:t>
            </a:r>
            <a:r>
              <a:rPr lang="ru-RU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</a:t>
            </a:r>
            <a:r>
              <a:rPr lang="en-US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09580"/>
              </p:ext>
            </p:extLst>
          </p:nvPr>
        </p:nvGraphicFramePr>
        <p:xfrm>
          <a:off x="4397609" y="1477980"/>
          <a:ext cx="5754471" cy="5013656"/>
        </p:xfrm>
        <a:graphic>
          <a:graphicData uri="http://schemas.openxmlformats.org/drawingml/2006/table">
            <a:tbl>
              <a:tblPr/>
              <a:tblGrid>
                <a:gridCol w="2137437"/>
                <a:gridCol w="1150928"/>
                <a:gridCol w="986510"/>
                <a:gridCol w="986510"/>
                <a:gridCol w="493086"/>
              </a:tblGrid>
              <a:tr h="8793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0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Муниципальная программа "Комплексное развитие систем коммунальной инфраструктуры в Пестяковском городском поселении"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410,90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410,90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10 717 539,06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"Обеспечение населения Пестяковского городского поселения чистой питьевой водой"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148 429,47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148 429,47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133 833,00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"Благоустройство территории Пестяковского городского поселения"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2 836 772,45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2 836 772,45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2 439 415,42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"Ремонт и содержание дорог общего пользования Пестяковского городского поселения".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7 100 409,70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7 100 409,70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6 763 694,33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5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"Развитие жилищно-коммунального хозяйства в Пестяковском городском поселении"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714 138,48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714 138,48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714 138,48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90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"Ремонт и содержание муниципального жилого фонда Пестяковского городского поселения"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458 120,75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458 120,75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456 428,71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90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"Энергоэффективность 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энегосбережение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Пестяковском городском поселении"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147 280,05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147 280,05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146 041,28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90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Подпрограмма "Государственная и муниципальная поддержка граждан в сфере ипотечного жилищного кредитования"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64 260,00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64 260,00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63 987,84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" y="1313171"/>
            <a:ext cx="3649599" cy="2302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" y="4026465"/>
            <a:ext cx="3649599" cy="26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40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95296" y="100470"/>
            <a:ext cx="674052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год,  руб.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51570" y="2137153"/>
            <a:ext cx="9700678" cy="54243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xtLst/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37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нaселения</a:t>
            </a:r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Пестяковского городского поселения чистой питьевой водой»</a:t>
            </a:r>
            <a:endParaRPr lang="ru-RU" sz="137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14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лaборaторные</a:t>
            </a:r>
            <a:r>
              <a:rPr lang="ru-RU" sz="9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14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исследовaния</a:t>
            </a:r>
            <a:r>
              <a:rPr lang="ru-RU" sz="9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14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нa</a:t>
            </a:r>
            <a:r>
              <a:rPr lang="ru-RU" sz="9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14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сaнитaрно</a:t>
            </a:r>
            <a:r>
              <a:rPr lang="ru-RU" sz="9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-химические и микробиологические </a:t>
            </a:r>
            <a:r>
              <a:rPr lang="ru-RU" sz="914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покaзaтели</a:t>
            </a:r>
            <a:r>
              <a:rPr lang="ru-RU" sz="9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проб воды из 16 </a:t>
            </a:r>
            <a:r>
              <a:rPr lang="ru-RU" sz="914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шaхтных</a:t>
            </a:r>
            <a:r>
              <a:rPr lang="ru-RU" sz="9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колодцев.</a:t>
            </a:r>
            <a:r>
              <a:rPr lang="ru-RU" sz="914" dirty="0">
                <a:solidFill>
                  <a:schemeClr val="bg1"/>
                </a:solidFill>
              </a:rPr>
              <a:t> 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Доронинская, ул. Дзержинского, ул. Лермонтова ,ул. Лесная д. 26,ул. Восточная, ул. </a:t>
            </a:r>
            <a:r>
              <a:rPr lang="ru-RU" sz="9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Гокинская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д.15,ул. </a:t>
            </a:r>
            <a:r>
              <a:rPr lang="ru-RU" sz="9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Горкинская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8, д.18,ул. Пушкина, </a:t>
            </a:r>
            <a:r>
              <a:rPr lang="ru-RU" sz="9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Корышева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,ул. Горького</a:t>
            </a:r>
          </a:p>
          <a:p>
            <a:r>
              <a:rPr lang="ru-RU" sz="914" dirty="0"/>
              <a:t>-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трубчатых колодцев (замена насоса) на ул. </a:t>
            </a:r>
            <a:r>
              <a:rPr lang="ru-RU" sz="9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Горкинская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914" dirty="0"/>
              <a:t>-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лабораторному исследованию проб воды на озере «</a:t>
            </a:r>
            <a:r>
              <a:rPr lang="ru-RU" sz="9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Пестяковское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256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Блaгоустройство</a:t>
            </a:r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Пестяковского городского поселения»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рaсходы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и ремонт памятников погибшим воинам в ВОВ и В. Ленина </a:t>
            </a:r>
          </a:p>
          <a:p>
            <a:r>
              <a:rPr lang="ru-RU" sz="91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и</a:t>
            </a:r>
            <a:r>
              <a:rPr lang="ru-RU" sz="91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содержание территории Пестяковского городского поселения в том числе на</a:t>
            </a:r>
          </a:p>
          <a:p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уборку перестойных деревьев ;</a:t>
            </a:r>
          </a:p>
          <a:p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механизированное выкашивание и срезка поросли вдоль дорог Пестяковского городского поселения (ул. Калинина. проезд ул. Фабричная-ул. Кирова, проезд ул. Фабричная-ул. Заречная,   проезд ул. Фабричная к пожарному водоему, проезд до ул. Луговая, ул. Чкалова и проезд к ул. Чкалова, пешеходные дорожки к кладбищу, вдоль стадиона);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ливневых канализаций на ул. Фабричная и ул. Калинина территории д.2 - д.8;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и вывоз твердых коммунальных отходов с ярмарки;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вывоз веток от обрезки деревьев с территории Пестяковского городского поселения ;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сварочных работ на площади в месте установки новогодней ели ;</a:t>
            </a:r>
          </a:p>
          <a:p>
            <a:endParaRPr lang="ru-RU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ограждения контейнерных площадок в количестве 8 шт. ;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автогражданкой ответственности ;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пред рейсового и после рейсового осмотра водителя ;</a:t>
            </a:r>
          </a:p>
          <a:p>
            <a:pPr marL="195724" indent="-195724">
              <a:buFontTx/>
              <a:buChar char="-"/>
            </a:pPr>
            <a:endParaRPr lang="ru-RU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детской игровой площадки, которая установлена на ул. Строителей ;</a:t>
            </a:r>
          </a:p>
          <a:p>
            <a:endParaRPr lang="ru-RU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материальных запасов в том числе на   покупку ГСМ для автомобиля, снегоуборщика, </a:t>
            </a:r>
            <a:r>
              <a:rPr lang="ru-RU" sz="9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мотокосы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пилы, на приобретение мешков строительных, перчаток, краски, гвоздей и прочих хозяйственных материалов, покупка строительных материалов – доски и брус</a:t>
            </a:r>
          </a:p>
          <a:p>
            <a:r>
              <a:rPr lang="ru-RU" sz="9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кладбища Пестяковского городского поселения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 очистку мусорных контейнеров на кладбище, уборку перестойных деревьев на территории кладбища</a:t>
            </a:r>
          </a:p>
          <a:p>
            <a:r>
              <a:rPr lang="ru-RU" sz="9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уличного освещения Пестяковского городского поселения в том числе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 оплату за уличное освещение. 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 техническое обслуживание уличного освещения специализированной организацией, установка опор, установка кронштейнов, приобретение материалов по уличному освещению (таймеров, кронштейнов, автоматических выключателей, скрепа, провод.</a:t>
            </a:r>
          </a:p>
          <a:p>
            <a:r>
              <a:rPr lang="ru-RU" sz="9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благоустройство и санитарное содержание территории Пестяковского городского поселения 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ГПХ с работниками по благоустройству на уборку мест общего пользования, расчистка и уборка тротуарных дорожек, площади, детских игровых площадок, мест отдыха жителей поселка, на оплату за переключение таймеров по уличному освещению, ремонту ламп уличного освещения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проведением праздничных мероприятий </a:t>
            </a:r>
          </a:p>
          <a:p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доставлена новогодняя ель и установлена на центральной площади поселка </a:t>
            </a:r>
          </a:p>
          <a:p>
            <a:r>
              <a:rPr lang="ru-RU" sz="9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имущество, транспортный налог по детским игровым площадкам.</a:t>
            </a:r>
          </a:p>
          <a:p>
            <a:r>
              <a:rPr lang="ru-RU" sz="1256" dirty="0"/>
              <a:t> </a:t>
            </a:r>
          </a:p>
          <a:p>
            <a:endParaRPr lang="ru-RU" sz="1027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7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27" dirty="0"/>
          </a:p>
          <a:p>
            <a:r>
              <a:rPr lang="ru-RU" sz="1027" dirty="0"/>
              <a:t> </a:t>
            </a:r>
          </a:p>
          <a:p>
            <a:endParaRPr lang="ru-RU" sz="1027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237120"/>
            <a:ext cx="8303180" cy="936809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0597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14514" y="68024"/>
            <a:ext cx="6657975" cy="11366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355871" y="2137646"/>
            <a:ext cx="8425829" cy="51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25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«Ремонт и содержание дорог общего пользования Пестяковского городского поселения»</a:t>
            </a:r>
            <a:endParaRPr lang="ru-RU" sz="137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дорог общего пользования Пестяковского городского поселения в рамках средств дорожного фонда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израсходованы на  ремонт автомобильных дорог общего пользования Пестяковского городского поселения  на участок автомобильной дороги  ул. Гагарина – кладбище п. Пестяки в асфальтовом исполнении 200м ,  участок автомобильной дороги  ул. Стадионная 78,25 м. в щебеночном исполнении ,  участок автомобильной дороги  ул. Калинина п. Пестяки 459 м в щебеночном исполнении , ямочный ремонт в асфальтовом исполнении произведен по ул. Ленина, ул. Мира, ул. Социалистическая, ул. Рабочая, ул. Советская .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по проведению строительного контроля автомобильных дорог общего пользования Пестяковского городского поселения» 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выполнены услуги по проведению строительного контроля автомобильных дорог общего пользования Пестяковского городского поселения на участки автомобильных дорог по ул. Ленина и ул. Рабочая.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-Содержание дорог общего пользования Пестяковского городского поселения в рамках средств дорожного фонда» 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зимнее содержание дорог (расчистка улиц) в п. Пестяки , выполнение работ по зимнему содержанию автомобильных дорог прилегающих к транзитным улицам , градировка автомобильных дорог общего пользования Пестяковского городского поселения .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(реконструкцию), капитальный ремонт и содержание автомобильных дорог общего пользования местного значения, в том числе на формирование муниципальных дорожных фондов»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ремонт участков автомобильных дорог ул. Ленина 151м. , ул. Рабочая 267,3м. </a:t>
            </a:r>
          </a:p>
          <a:p>
            <a:endParaRPr lang="ru-RU" sz="114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4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строительство (реконструкцию), капитальный ремонт и содержание автомобильных дорог общего пользования местного значения, в том числе на формирование муниципальных дорожных фондов» 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ремонт участков автомобильных дорог ул. Ленина  , ул. Рабочая </a:t>
            </a:r>
          </a:p>
          <a:p>
            <a:endParaRPr lang="ru-RU" sz="114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-Мероприятия по разработке проекта организации дорожного движения, паспортизация и инвентаризация автомобильных дорог общего пользования местного значения Пестяковского городского поселения  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выполнение работ по разработке. проектов организации дорожного движения на а/дорогах Пестяковского городского поселения ,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выполнение работ по разработке технических паспортов и инвентаризации автомобильных дорог 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256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237120"/>
            <a:ext cx="8303180" cy="936809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8353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1814" y="123709"/>
            <a:ext cx="8424862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руб.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870965" y="2411685"/>
            <a:ext cx="8425829" cy="49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56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"Развитие жилищно-коммунального хозяйства в Пестяковском городском поселение»</a:t>
            </a:r>
          </a:p>
          <a:p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чaсти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выпaдaющих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доходов от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рaзницы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тaрифе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общественной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бaни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МУП «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Пестяковское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рaйбытобъединение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56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56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56" dirty="0">
                <a:solidFill>
                  <a:schemeClr val="bg1"/>
                </a:solidFill>
              </a:rPr>
              <a:t> </a:t>
            </a:r>
            <a:endParaRPr lang="ru-RU" sz="125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«Ремонт и содержание муниципального жилого фонда Пестяковского городского поселения»</a:t>
            </a:r>
          </a:p>
          <a:p>
            <a:r>
              <a:rPr lang="ru-RU" sz="1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муниципального жилого фонда Пестяковского городского поселения По доп. -ремонт муниципальных квартир по ул. Калинина д.6 кв.84 замена унитаза, ул. Октябрьская. Д.5 кв.2 ремонт кровли, ул. Северная д.7 капитальный ремонт фасада, ул. Строителей д. 5 кв.2 ремонт сводов с печи, установка оконных блоков, ремонт подоконников, ул. Советская д.182, кв.1 смена венцов в стене, ремонт деревянных балок, ремонт деревянных перекрытий со сменой подборов из досок, смена засыпки перекрытия с укладкой из толи. </a:t>
            </a:r>
          </a:p>
          <a:p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-Содержание и текущий ремонт муниципального жилья, сбор платежей за наем жилья, хранение и ведение технической документации Пестяковского городского поселения в том числе </a:t>
            </a:r>
          </a:p>
          <a:p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 оплату за электроэнергию по ОДН и за отопление муниципальных квартир купленных детям сиротам за январь.</a:t>
            </a:r>
          </a:p>
          <a:p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за содержание муниципального жилья </a:t>
            </a:r>
          </a:p>
          <a:p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за сбор платежей за </a:t>
            </a:r>
            <a:r>
              <a:rPr lang="ru-RU" sz="125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жилья и ведение технической документации</a:t>
            </a:r>
          </a:p>
          <a:p>
            <a:r>
              <a:rPr lang="ru-RU" sz="1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взносов за капитальный ремонт общедомового имущества Пестяковского городского поселения </a:t>
            </a:r>
          </a:p>
          <a:p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взносов за капитальный ремонт муниципального жилья региональному оператору </a:t>
            </a:r>
          </a:p>
          <a:p>
            <a:r>
              <a:rPr lang="ru-RU" sz="1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Оплата налога на имущество Пестяковского городского поселения </a:t>
            </a:r>
          </a:p>
          <a:p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по муниципальному жилью</a:t>
            </a:r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«Энергоэффективность и энергосбережение в Пестяковском городском поселении»</a:t>
            </a:r>
          </a:p>
          <a:p>
            <a:r>
              <a:rPr lang="ru-RU" sz="125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энергосбережению и повышению энергетической эффективности приобретены светильники по уличному освещению</a:t>
            </a:r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27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2393" y="1374349"/>
            <a:ext cx="8303180" cy="821312"/>
            <a:chOff x="310783" y="-3671039"/>
            <a:chExt cx="3185004" cy="62480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3671039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-3671039"/>
              <a:ext cx="2874046" cy="624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83880" y="-56328"/>
            <a:ext cx="271643" cy="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sz="1599" dirty="0">
                <a:latin typeface="1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971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3503" y="0"/>
            <a:ext cx="6680200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год, тыс. руб.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58493" y="2627709"/>
            <a:ext cx="8425829" cy="531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37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«Государственная и муниципальная поддержка граждан в сфере ипотечного жилищного кредитования» </a:t>
            </a:r>
          </a:p>
          <a:p>
            <a:r>
              <a:rPr lang="ru-RU" sz="137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предоставление субсидии на оплату первоначального взноса при получении ипотечного кредитования или на погашение основной суммы долга и уплату процентов по ипотечному жилищному кредиту</a:t>
            </a:r>
            <a:r>
              <a:rPr lang="ru-RU" sz="13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заключенного соглашения о предоставлении межбюджетных трансфертов из бюджета Пестяковского городского поселения перечислено на предоставлении субсидий гражданам на оплату первоначального взноса при получении ипотечного жилищного кредита или на погашение основного долга и уплату процентов по ипотечному жилищному кредиту.  </a:t>
            </a:r>
          </a:p>
          <a:p>
            <a:endParaRPr lang="ru-RU" sz="137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56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302341"/>
            <a:ext cx="8303180" cy="821312"/>
            <a:chOff x="310783" y="-3671039"/>
            <a:chExt cx="3185004" cy="62480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3671039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-3671039"/>
              <a:ext cx="2874046" cy="624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83880" y="-56328"/>
            <a:ext cx="271643" cy="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sz="1599" dirty="0">
                <a:latin typeface="1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269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C290AC-B80C-4345-9F8E-5FB6DE6E6323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156" y="297982"/>
            <a:ext cx="8375650" cy="15621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Пестяковского городского поселения за 201</a:t>
            </a:r>
            <a:r>
              <a:rPr lang="en-US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год, руб. </a:t>
            </a:r>
            <a:endParaRPr lang="ru-RU" altLang="ru-RU" sz="296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66029"/>
              </p:ext>
            </p:extLst>
          </p:nvPr>
        </p:nvGraphicFramePr>
        <p:xfrm>
          <a:off x="652463" y="2148683"/>
          <a:ext cx="9216034" cy="4813726"/>
        </p:xfrm>
        <a:graphic>
          <a:graphicData uri="http://schemas.openxmlformats.org/drawingml/2006/table">
            <a:tbl>
              <a:tblPr/>
              <a:tblGrid>
                <a:gridCol w="3101010"/>
                <a:gridCol w="1223367"/>
                <a:gridCol w="1393788"/>
                <a:gridCol w="1297344"/>
                <a:gridCol w="977157"/>
                <a:gridCol w="1223368"/>
              </a:tblGrid>
              <a:tr h="159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31.12.201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5=4/3*100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6=4/2*100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27 439 602,75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27 751 363,66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28 348 073,54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13 253 089,38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13 785 388,06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14 382 097,94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14 186 513,37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13 965 975,60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13 965 975,60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28 049 877,72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26 281 002,54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25 335 067,36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(–) / профицит(+)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610 274,97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1 470 361,12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3 013 006,18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30675" y="148387"/>
            <a:ext cx="7029450" cy="9017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5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 Развитие молодежной политики, спорта, Физической культуры в Пестяковском городском поселении"</a:t>
            </a:r>
            <a:br>
              <a:rPr lang="ru-RU" sz="15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</a:t>
            </a:r>
            <a:r>
              <a:rPr lang="en-US" altLang="ru-RU" sz="15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5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00322"/>
              </p:ext>
            </p:extLst>
          </p:nvPr>
        </p:nvGraphicFramePr>
        <p:xfrm>
          <a:off x="5314997" y="3775985"/>
          <a:ext cx="4904355" cy="3142818"/>
        </p:xfrm>
        <a:graphic>
          <a:graphicData uri="http://schemas.openxmlformats.org/drawingml/2006/table">
            <a:tbl>
              <a:tblPr/>
              <a:tblGrid>
                <a:gridCol w="1877722"/>
                <a:gridCol w="822092"/>
                <a:gridCol w="822092"/>
                <a:gridCol w="822092"/>
                <a:gridCol w="560357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7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 Развитие молодежной политики, спорта, Физической культуры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58 600,00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58 600,00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56 941,04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97,2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7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"Молодежная политика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600,00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58 600,00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56 941,04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7,2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109187" y="1237121"/>
            <a:ext cx="3636213" cy="980745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171274"/>
              <a:ext cx="2874046" cy="1742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698198" y="2217865"/>
            <a:ext cx="4439293" cy="5476749"/>
          </a:xfrm>
          <a:prstGeom prst="roundRect">
            <a:avLst/>
          </a:prstGeom>
          <a:solidFill>
            <a:srgbClr val="FF33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"Молодежная политика в </a:t>
            </a:r>
            <a:r>
              <a:rPr lang="ru-RU" sz="1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поселении"</a:t>
            </a:r>
            <a:r>
              <a:rPr lang="ru-RU" sz="15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59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средствa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изрaсходовaны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благоустройство территории Пестяковского городского поселения несовершеннолетних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грaждaн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14 до 18 лет из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мaлообеспеченных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многодетных семей с временным трудоустройством в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кaникулярное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в количестве  14 чел. </a:t>
            </a:r>
          </a:p>
          <a:p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денежные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средствa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изрaсходовaны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преобретение</a:t>
            </a:r>
            <a:r>
              <a:rPr lang="ru-RU" sz="1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сувенирной продукции на конкурсные мероприятия.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96" y="1079138"/>
            <a:ext cx="2288770" cy="2696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75" y="1079140"/>
            <a:ext cx="2742661" cy="2696846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82657-F76C-4A04-AADC-5EE6AABEAC7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75284" y="88757"/>
            <a:ext cx="6740525" cy="7175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C0099"/>
                </a:solidFill>
                <a:latin typeface="Arial CYR" panose="020B0604020202020204" pitchFamily="34" charset="0"/>
              </a:rPr>
              <a:t>Муниципальная программа " Развитие культуры на территории Пестяковского городского поселения« </a:t>
            </a:r>
            <a:r>
              <a:rPr lang="ru-RU" altLang="ru-RU" sz="2055" b="1" i="1" dirty="0">
                <a:solidFill>
                  <a:srgbClr val="CC0099"/>
                </a:solidFill>
              </a:rPr>
              <a:t>за 201</a:t>
            </a:r>
            <a:r>
              <a:rPr lang="en-US" altLang="ru-RU" sz="2055" b="1" i="1" dirty="0">
                <a:solidFill>
                  <a:srgbClr val="CC0099"/>
                </a:solidFill>
              </a:rPr>
              <a:t>8</a:t>
            </a:r>
            <a:r>
              <a:rPr lang="ru-RU" altLang="ru-RU" sz="2055" b="1" i="1" dirty="0">
                <a:solidFill>
                  <a:srgbClr val="CC0099"/>
                </a:solidFill>
              </a:rPr>
              <a:t>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80001"/>
              </p:ext>
            </p:extLst>
          </p:nvPr>
        </p:nvGraphicFramePr>
        <p:xfrm>
          <a:off x="3973541" y="3379340"/>
          <a:ext cx="6260921" cy="3136801"/>
        </p:xfrm>
        <a:graphic>
          <a:graphicData uri="http://schemas.openxmlformats.org/drawingml/2006/table">
            <a:tbl>
              <a:tblPr/>
              <a:tblGrid>
                <a:gridCol w="2254271"/>
                <a:gridCol w="1047120"/>
                <a:gridCol w="1113120"/>
                <a:gridCol w="1024318"/>
                <a:gridCol w="822092"/>
              </a:tblGrid>
              <a:tr h="82209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0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 Развитие культуры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Пестяковского городского поселения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13 406 572,96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13 406 572,96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13 315 228,61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"Организация и проведение культурно-массовых мероприятий"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7 634 818,15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7 634 818,15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7 620 683,24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36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 "Развитие библиотечного дела муниципального учреждения Библиотека Пестяковского городского поселения"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3 830 064,08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3 830 064,08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3 807 459,18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"Сохранение и развитие народных художественных промыслов и ремесел"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1 941 690,73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1 941 690,73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1 887 086,19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74" y="1168946"/>
            <a:ext cx="3206156" cy="1890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5999487"/>
            <a:ext cx="1843843" cy="1664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53" y="5999485"/>
            <a:ext cx="1877784" cy="1606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1" y="1187549"/>
            <a:ext cx="2532313" cy="1820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" y="1103991"/>
            <a:ext cx="3296969" cy="23158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4" y="3453917"/>
            <a:ext cx="3329178" cy="23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149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411" y="2043417"/>
            <a:ext cx="8963034" cy="5435831"/>
          </a:xfrm>
        </p:spPr>
        <p:txBody>
          <a:bodyPr>
            <a:normAutofit fontScale="25000" lnSpcReduction="20000"/>
          </a:bodyPr>
          <a:lstStyle/>
          <a:p>
            <a:r>
              <a:rPr lang="ru-RU" sz="4224" b="1" dirty="0">
                <a:solidFill>
                  <a:srgbClr val="0033CC"/>
                </a:solidFill>
              </a:rPr>
              <a:t> </a:t>
            </a:r>
            <a:r>
              <a:rPr lang="ru-RU" sz="4224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"Организация и проведение культурно-массовых 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Расходы на содержание муниципального учреждения "Пестяковский Дом культуры" Пестяковского городского поселения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Организация и проведение культурно-массовых мероприятий ( 9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мaя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фейерверк, вечерняя концерт.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прогрaммa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фейерверк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дневнaя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детскaя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вечерняя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концерт.прогрaммы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поощрение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пaмятными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призaми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юбиляров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сувенирной продукции для поощрения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учaстников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сaмодеятельности,услуги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содержaнию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aппaрaтуры</a:t>
            </a:r>
            <a:endParaRPr lang="ru-RU" sz="3539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Расходы на проведение концертов, спектаклей и культурно-массовых мероприятий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Составление проектно-сметной документации на ремонт фасада здания МУ "Пестяковский Дом культуры"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-Проведение государственной экспертизы проектно-сметной документации на ремонт фасада здания МУ "Пестяковский Дом культуры"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-Проведение государственной экспертизы проектно-сметной документации на ремонт танцевального зала МУ "Пестяковский Дом культуры"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 Осуществление строительного контроля для проведения ремонта здания МУ "Пестяковский Дом культуры"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-Укрепление материально-технической базы муниципальных учреждений культуры Ивановской области в сумме 1 477 253,00 руб.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обеспечение развития и укрепления материально-технической базы муниципальных домов культуры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Выполнение расходных обязательств органами местного самоуправления Пестяковского городского поселения по расходам на поэтапное доведение средней заработной платы работникам культуры мун.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."Пестяковского Дом культуры" Пестяковского городского поселения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укрепление материально-технической базы муниципальных учреждений культуры Ивановской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областиСоставление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проектно- сметной документации на ремонт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фассада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здания МУ «Пестяковский Дом культуры»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53379" y="544582"/>
            <a:ext cx="7954688" cy="1069115"/>
            <a:chOff x="-393526" y="-3439396"/>
            <a:chExt cx="3366492" cy="6210162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393526" y="-3439396"/>
              <a:ext cx="3366492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123487" y="-943264"/>
              <a:ext cx="2887704" cy="24057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5457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038" y="2024895"/>
            <a:ext cx="8716407" cy="5207729"/>
          </a:xfrm>
        </p:spPr>
        <p:txBody>
          <a:bodyPr>
            <a:normAutofit/>
          </a:bodyPr>
          <a:lstStyle/>
          <a:p>
            <a:r>
              <a:rPr lang="ru-RU" sz="137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библиотечного дела"</a:t>
            </a:r>
          </a:p>
          <a:p>
            <a:pPr marL="0" indent="0">
              <a:buNone/>
            </a:pP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 Формирование библиотечного фонда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Организация массовой работы (проведение конкурсов, праздников, выставок)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-Расходы на содержание муниципального учреждения "Библиотека" Пестяковского городского поселения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114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Выполнение расходных обязательств на комплектование книжных фондов библиотек муниципальных образований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-Выполнение расходных обязательств органами местного самоуправления Пестяковского городского поселения по расходам на поэтапное доведение средней заработной платы работникам культуры муниципального учреждения "Библиотека" Пестяковского городского пос.</a:t>
            </a:r>
          </a:p>
          <a:p>
            <a:r>
              <a:rPr lang="ru-RU" sz="137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"Сохранение и развитие народных промыслов"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Расходы на содержание муниципального учреждения "Дом ремесел" Пестяковского городского поселения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Расходы на изготовление сувенирной продукции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114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Выполнение расходных обязательств органами местного самоуправления Пестяковского городского поселения по расходам на поэтапное доведение средней заработной платы работникам культуры муниципального учреждения "Дом ремесел" Пестяковского городского пос.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98199" y="573685"/>
            <a:ext cx="7481031" cy="1259444"/>
            <a:chOff x="275394" y="-3270350"/>
            <a:chExt cx="3220393" cy="7315728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5394" y="-3270350"/>
              <a:ext cx="3220393" cy="7315728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0160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82657-F76C-4A04-AADC-5EE6AABEAC7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7975600" cy="13144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196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3196" b="1" dirty="0">
                <a:solidFill>
                  <a:srgbClr val="FF0000"/>
                </a:solidFill>
                <a:latin typeface="Arial CYR" panose="020B0604020202020204" pitchFamily="34" charset="0"/>
              </a:rPr>
              <a:t>Муниципальная программа "Обеспечение безопасности жизнедеятельности </a:t>
            </a:r>
            <a:r>
              <a:rPr lang="ru-RU" altLang="ru-RU" sz="2969" b="1" dirty="0">
                <a:solidFill>
                  <a:srgbClr val="FF0000"/>
                </a:solidFill>
              </a:rPr>
              <a:t>за 201</a:t>
            </a:r>
            <a:r>
              <a:rPr lang="en-US" altLang="ru-RU" sz="2969" b="1" dirty="0">
                <a:solidFill>
                  <a:srgbClr val="FF0000"/>
                </a:solidFill>
              </a:rPr>
              <a:t>8</a:t>
            </a:r>
            <a:r>
              <a:rPr lang="ru-RU" altLang="ru-RU" sz="2969" b="1" dirty="0">
                <a:solidFill>
                  <a:srgbClr val="FF0000"/>
                </a:solidFill>
              </a:rPr>
              <a:t> год, тыс. руб.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45706"/>
              </p:ext>
            </p:extLst>
          </p:nvPr>
        </p:nvGraphicFramePr>
        <p:xfrm>
          <a:off x="1550063" y="3615419"/>
          <a:ext cx="7316613" cy="3511245"/>
        </p:xfrm>
        <a:graphic>
          <a:graphicData uri="http://schemas.openxmlformats.org/drawingml/2006/table">
            <a:tbl>
              <a:tblPr/>
              <a:tblGrid>
                <a:gridCol w="3114343"/>
                <a:gridCol w="1028513"/>
                <a:gridCol w="1233137"/>
                <a:gridCol w="986510"/>
                <a:gridCol w="954110"/>
              </a:tblGrid>
              <a:tr h="151622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"Обеспечение безопасности жизнедеятельности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227 665,32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227 665,32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134 152,48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8,9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"Пожарная безопасность"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100 665,32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100 665,32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99 152,48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,5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 "Предупреждение и ликвидация последствий ЧС ГО"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127 000,00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127 000,00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27,6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57" y="1642401"/>
            <a:ext cx="2712900" cy="1808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3" y="1642401"/>
            <a:ext cx="2909719" cy="1808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82" y="1642401"/>
            <a:ext cx="2909718" cy="1808601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690" y="220309"/>
            <a:ext cx="6824006" cy="1150928"/>
          </a:xfrm>
        </p:spPr>
        <p:txBody>
          <a:bodyPr/>
          <a:lstStyle/>
          <a:p>
            <a:pPr algn="ctr"/>
            <a:r>
              <a:rPr lang="ru-RU" sz="2284" b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"Обеспечение безопасности жизнедеятельности </a:t>
            </a:r>
            <a:r>
              <a:rPr lang="ru-RU" altLang="ru-RU" sz="2284" b="1" dirty="0">
                <a:solidFill>
                  <a:srgbClr val="C00000"/>
                </a:solidFill>
              </a:rPr>
              <a:t>за 201</a:t>
            </a:r>
            <a:r>
              <a:rPr lang="en-US" altLang="ru-RU" sz="2284" b="1" dirty="0">
                <a:solidFill>
                  <a:srgbClr val="C00000"/>
                </a:solidFill>
              </a:rPr>
              <a:t>8</a:t>
            </a:r>
            <a:r>
              <a:rPr lang="ru-RU" altLang="ru-RU" sz="2284" b="1" dirty="0">
                <a:solidFill>
                  <a:srgbClr val="C00000"/>
                </a:solidFill>
              </a:rPr>
              <a:t> год, руб. </a:t>
            </a:r>
            <a:endParaRPr lang="ru-RU" sz="2284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18" y="2201780"/>
            <a:ext cx="7522669" cy="527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"Пожарная безопасность"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 по содержанию противопожарной сигнализации в учреждениях культуры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Мероприятия по оборудованию источников противопожарного </a:t>
            </a:r>
            <a:r>
              <a:rPr lang="ru-RU" sz="182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</a:t>
            </a:r>
            <a:endParaRPr lang="ru-RU" sz="182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</a:t>
            </a:r>
          </a:p>
          <a:p>
            <a:pPr marL="0" indent="0">
              <a:buNone/>
            </a:pPr>
            <a:r>
              <a:rPr lang="ru-RU" sz="15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"Предупреждение и ликвидация последствий ЧС и ГО"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Мероприятия, направленные на создание минерализованных полос (опашка) вокруг населенного пункта п. Пестяки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Резервный фонд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95753" y="1395774"/>
            <a:ext cx="7152195" cy="822091"/>
            <a:chOff x="301800" y="-4003846"/>
            <a:chExt cx="3185004" cy="6580869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800" y="-4003846"/>
              <a:ext cx="3185004" cy="6580860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-3611012"/>
              <a:ext cx="2874046" cy="61880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8498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6063"/>
            <a:ext cx="8143875" cy="12938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33CC"/>
                </a:solidFill>
                <a:latin typeface="Arial CYR" panose="020B0604020202020204" pitchFamily="34" charset="0"/>
              </a:rPr>
              <a:t>Муниципальная программа " Управление муниципальным имуществом, земельными ресурсами и градостроительной деятельностью на территории Пестяковского городского </a:t>
            </a:r>
            <a:r>
              <a:rPr lang="ru-RU" sz="2055" b="1" dirty="0" err="1">
                <a:solidFill>
                  <a:srgbClr val="FF33CC"/>
                </a:solidFill>
                <a:latin typeface="Arial CYR" panose="020B0604020202020204" pitchFamily="34" charset="0"/>
              </a:rPr>
              <a:t>поселения"</a:t>
            </a:r>
            <a:r>
              <a:rPr lang="ru-RU" altLang="ru-RU" sz="2055" b="1" dirty="0" err="1">
                <a:solidFill>
                  <a:srgbClr val="FF33CC"/>
                </a:solidFill>
              </a:rPr>
              <a:t>за</a:t>
            </a:r>
            <a:r>
              <a:rPr lang="ru-RU" altLang="ru-RU" sz="2055" b="1" dirty="0">
                <a:solidFill>
                  <a:srgbClr val="FF33CC"/>
                </a:solidFill>
              </a:rPr>
              <a:t> 201</a:t>
            </a:r>
            <a:r>
              <a:rPr lang="en-US" altLang="ru-RU" sz="2055" b="1" dirty="0">
                <a:solidFill>
                  <a:srgbClr val="FF33CC"/>
                </a:solidFill>
              </a:rPr>
              <a:t>8</a:t>
            </a:r>
            <a:r>
              <a:rPr lang="ru-RU" altLang="ru-RU" sz="2055" b="1" dirty="0">
                <a:solidFill>
                  <a:srgbClr val="FF33CC"/>
                </a:solidFill>
              </a:rPr>
              <a:t> 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00169"/>
              </p:ext>
            </p:extLst>
          </p:nvPr>
        </p:nvGraphicFramePr>
        <p:xfrm>
          <a:off x="4427612" y="3131765"/>
          <a:ext cx="5889397" cy="3886282"/>
        </p:xfrm>
        <a:graphic>
          <a:graphicData uri="http://schemas.openxmlformats.org/drawingml/2006/table">
            <a:tbl>
              <a:tblPr/>
              <a:tblGrid>
                <a:gridCol w="2412729"/>
                <a:gridCol w="915174"/>
                <a:gridCol w="946372"/>
                <a:gridCol w="949839"/>
                <a:gridCol w="665283"/>
              </a:tblGrid>
              <a:tr h="114823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7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 Управление муниципальным имуществом, земельными ресурсами и градостроительной деятельностью на территории Пестяковского городского поселения"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106 000,00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106 000,00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106 000,00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 Развитие градостроительной деятельности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"Управление и распоряжение муниципальным имуществом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26 000,00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0608" y="1591061"/>
            <a:ext cx="3636213" cy="791225"/>
            <a:chOff x="310783" y="-2164784"/>
            <a:chExt cx="3185004" cy="621016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26856" y="-2164784"/>
              <a:ext cx="2813451" cy="62101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21" y="1331565"/>
            <a:ext cx="3314950" cy="1683761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87153" y="2433473"/>
            <a:ext cx="4284475" cy="52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Подпрограмма «</a:t>
            </a:r>
            <a:r>
              <a:rPr lang="ru-RU" sz="182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Рaзвитие</a:t>
            </a:r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2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грaдостроительной</a:t>
            </a:r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</a:t>
            </a:r>
            <a:r>
              <a:rPr lang="ru-RU" sz="182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</a:p>
          <a:p>
            <a:r>
              <a:rPr lang="ru-RU" sz="182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выполнение работ по корректировке (внесения изменений) в ПЗЗ Пестяковского городского поселения</a:t>
            </a:r>
            <a:endParaRPr lang="ru-RU" sz="1826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26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"Управление и распоряжение муниципальным имуществом в Пестяковском городском поселении»  </a:t>
            </a:r>
          </a:p>
          <a:p>
            <a:r>
              <a:rPr lang="ru-RU" sz="18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2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8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оценку автомобильных дорог</a:t>
            </a:r>
          </a:p>
          <a:p>
            <a:endParaRPr lang="ru-RU" sz="11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41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141" dirty="0">
              <a:latin typeface="Times New Roman" pitchFamily="18" charset="0"/>
              <a:cs typeface="Times New Roman" pitchFamily="18" charset="0"/>
            </a:endParaRPr>
          </a:p>
          <a:p>
            <a:endParaRPr lang="ru-RU" sz="1141" dirty="0">
              <a:latin typeface="Times New Roman" pitchFamily="18" charset="0"/>
              <a:cs typeface="Times New Roman" pitchFamily="18" charset="0"/>
            </a:endParaRPr>
          </a:p>
          <a:p>
            <a:endParaRPr lang="ru-RU" sz="114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141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727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"Организация деятельности органов местного самоуправления Пестяковского городского поселения на решение вопросов местного значения« </a:t>
            </a:r>
            <a:r>
              <a:rPr lang="ru-RU" altLang="ru-RU" sz="2055" b="1" i="1" dirty="0">
                <a:solidFill>
                  <a:srgbClr val="C00000"/>
                </a:solidFill>
              </a:rPr>
              <a:t>за 201</a:t>
            </a:r>
            <a:r>
              <a:rPr lang="en-US" altLang="ru-RU" sz="2055" b="1" i="1" dirty="0">
                <a:solidFill>
                  <a:srgbClr val="C00000"/>
                </a:solidFill>
              </a:rPr>
              <a:t>8</a:t>
            </a:r>
            <a:r>
              <a:rPr lang="ru-RU" altLang="ru-RU" sz="2055" b="1" i="1" dirty="0">
                <a:solidFill>
                  <a:srgbClr val="C00000"/>
                </a:solidFill>
              </a:rPr>
              <a:t>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39985"/>
              </p:ext>
            </p:extLst>
          </p:nvPr>
        </p:nvGraphicFramePr>
        <p:xfrm>
          <a:off x="5219699" y="2464494"/>
          <a:ext cx="5097312" cy="4616732"/>
        </p:xfrm>
        <a:graphic>
          <a:graphicData uri="http://schemas.openxmlformats.org/drawingml/2006/table">
            <a:tbl>
              <a:tblPr/>
              <a:tblGrid>
                <a:gridCol w="1944217"/>
                <a:gridCol w="792088"/>
                <a:gridCol w="916516"/>
                <a:gridCol w="883684"/>
                <a:gridCol w="560807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0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"Организация деятельности органов местного самоуправления Пестяковского городского поселения на решение вопросов местного значения"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tabLst>
                          <a:tab pos="712788" algn="l"/>
                        </a:tabLs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982 953,36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982 953,36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975 406,17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"Обеспечение деятельности Совета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городского поселения"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777 636,00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777 636,00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771 132,81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17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"Иные мероприятия в области муниципального управления"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205 317,36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205 317,36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204 273,36</a:t>
                      </a: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77747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деятельности Совета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Пестяковского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поселения"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рaсходы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функционировaния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глaвы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Пестяковского городского поселения.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6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Иные  мероприятиям в области  муниципального управления»:</a:t>
                      </a:r>
                    </a:p>
                    <a:p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денежные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изрaсходовaны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опубликовaние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гaзете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«Новый путь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 именно: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нaселения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деятельности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упрaвления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рaботе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жилищной комиссии,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вопросaм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блaгоустройствa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нормaтивно-прaвовых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aктов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объявления 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продaже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имуществa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спискa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кaндидaтов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присяжные.</a:t>
                      </a:r>
                      <a:endParaRPr lang="ru-RU" sz="1600" b="0" i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“Забота и внимание на территории Пестяковского городского поселения« </a:t>
            </a:r>
            <a:r>
              <a:rPr lang="ru-RU" altLang="ru-RU" sz="2055" b="1" i="1" dirty="0">
                <a:solidFill>
                  <a:srgbClr val="C00000"/>
                </a:solidFill>
              </a:rPr>
              <a:t>за 201</a:t>
            </a:r>
            <a:r>
              <a:rPr lang="en-US" altLang="ru-RU" sz="2055" b="1" i="1" dirty="0">
                <a:solidFill>
                  <a:srgbClr val="C00000"/>
                </a:solidFill>
              </a:rPr>
              <a:t>8</a:t>
            </a:r>
            <a:r>
              <a:rPr lang="ru-RU" altLang="ru-RU" sz="2055" b="1" i="1" dirty="0">
                <a:solidFill>
                  <a:srgbClr val="C00000"/>
                </a:solidFill>
              </a:rPr>
              <a:t>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42541"/>
              </p:ext>
            </p:extLst>
          </p:nvPr>
        </p:nvGraphicFramePr>
        <p:xfrm>
          <a:off x="5384121" y="2464490"/>
          <a:ext cx="4932890" cy="2970812"/>
        </p:xfrm>
        <a:graphic>
          <a:graphicData uri="http://schemas.openxmlformats.org/drawingml/2006/table">
            <a:tbl>
              <a:tblPr/>
              <a:tblGrid>
                <a:gridCol w="1973019"/>
                <a:gridCol w="739882"/>
                <a:gridCol w="822092"/>
                <a:gridCol w="740146"/>
                <a:gridCol w="657751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«Забота и внимание на территории Пестяковского городского поселения"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0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«Повышение качества жизни граждан"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«Старшее поколение"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24310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качества жизни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рганизация поздравлений долгожителей юбиляров( покупка поздравительных открыток)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приобретение венков и цветов к памятнику погибшим воинам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организация и проведение мероприятий для граждан пожилого возраста</a:t>
                      </a:r>
                      <a:endParaRPr lang="ru-RU" sz="1600" b="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6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Старшее поколение»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организационных , правовых социально- экономических условий для осуществления мер по улучшению положения и качества жизни пожилых людей, повышению степени их социальной защищенности, активизации участия пожилых людей в жизни общества</a:t>
                      </a:r>
                      <a:endParaRPr lang="ru-RU" sz="1600" b="0" i="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382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03745"/>
              </p:ext>
            </p:extLst>
          </p:nvPr>
        </p:nvGraphicFramePr>
        <p:xfrm>
          <a:off x="1766918" y="3027940"/>
          <a:ext cx="7562208" cy="320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676"/>
                <a:gridCol w="1575153"/>
                <a:gridCol w="1491647"/>
                <a:gridCol w="1039732"/>
              </a:tblGrid>
              <a:tr h="918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Виды заимствований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Утверждено на </a:t>
                      </a:r>
                      <a:r>
                        <a:rPr lang="ru-RU" sz="1400" dirty="0" smtClean="0">
                          <a:effectLst/>
                        </a:rPr>
                        <a:t>01.01.201</a:t>
                      </a:r>
                      <a:r>
                        <a:rPr lang="en-US" sz="1400" dirty="0" smtClean="0">
                          <a:effectLst/>
                        </a:rPr>
                        <a:t>8</a:t>
                      </a: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 Утверждено на </a:t>
                      </a:r>
                      <a:r>
                        <a:rPr lang="ru-RU" sz="1400" dirty="0" smtClean="0">
                          <a:effectLst/>
                        </a:rPr>
                        <a:t>31.12.201</a:t>
                      </a:r>
                      <a:r>
                        <a:rPr lang="en-US" sz="1400" dirty="0" smtClean="0">
                          <a:effectLst/>
                        </a:rPr>
                        <a:t>8</a:t>
                      </a: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 исполнение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450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Муниципальные внутренние заимствования, 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68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2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Получение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2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Погашение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68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Общий объем заимствований, направленных на погашение долга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0407" y="1246179"/>
            <a:ext cx="9454051" cy="1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на 01.01.201</a:t>
            </a:r>
            <a:r>
              <a:rPr lang="en-US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по бюджету Пестяковского городского поселения </a:t>
            </a:r>
            <a:endParaRPr lang="ru-RU" altLang="ru-RU" sz="274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740" dirty="0">
                <a:solidFill>
                  <a:srgbClr val="FFFF00"/>
                </a:solidFill>
                <a:ea typeface="Times New Roman" panose="02020603050405020304" pitchFamily="18" charset="0"/>
              </a:rPr>
              <a:t>                                              </a:t>
            </a:r>
            <a:r>
              <a:rPr lang="ru-RU" altLang="ru-RU" sz="274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altLang="ru-RU" sz="137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02458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7C35BE-E39B-4315-A0F1-BF0411979EAD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0062" y="273050"/>
            <a:ext cx="7727950" cy="12874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Пестяковского городского поселения за 2018 год, тыс. руб. </a:t>
            </a:r>
            <a:endParaRPr lang="ru-RU" altLang="ru-RU" sz="31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5757775"/>
              </p:ext>
            </p:extLst>
          </p:nvPr>
        </p:nvGraphicFramePr>
        <p:xfrm>
          <a:off x="0" y="1447800"/>
          <a:ext cx="10231438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051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080" y="573681"/>
            <a:ext cx="7234404" cy="1969366"/>
          </a:xfrm>
          <a:solidFill>
            <a:srgbClr val="FF33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3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7" y="3081215"/>
            <a:ext cx="3477854" cy="29347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28" y="2976808"/>
            <a:ext cx="3934853" cy="3698961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ru-RU" sz="25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Россия, Ивановская область, п. Пестяки, ул. Ленина,  д.4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52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4177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F43819-B186-4757-ACBE-59C3C1737EC6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47292" y="2195661"/>
            <a:ext cx="7891462" cy="3370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поселения!</a:t>
            </a:r>
            <a:b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текстом проекта решения «Об утверждении отчета об исполнении бюджета Пестяковского городского поселения  за 201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на сайте администрации Пестяковского муниципального района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www.pestyaki.ru)</a:t>
            </a:r>
            <a:endParaRPr lang="ru-RU" altLang="ru-RU" sz="274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7C35BE-E39B-4315-A0F1-BF0411979EAD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6444" y="32667"/>
            <a:ext cx="8445624" cy="16589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Пестяковского городского поселения за 2017-2018 год, тыс. руб. 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6235550"/>
              </p:ext>
            </p:extLst>
          </p:nvPr>
        </p:nvGraphicFramePr>
        <p:xfrm>
          <a:off x="0" y="1447800"/>
          <a:ext cx="1022985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38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46286727"/>
              </p:ext>
            </p:extLst>
          </p:nvPr>
        </p:nvGraphicFramePr>
        <p:xfrm>
          <a:off x="287152" y="1313563"/>
          <a:ext cx="9640133" cy="617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19111" y="655892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3363"/>
            <a:ext cx="7562850" cy="14922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5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доходов, поступивших в бюджет Пестяковского городского поселения за 2018 год. </a:t>
            </a:r>
            <a:endParaRPr lang="ru-RU" sz="365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36401" y="180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342380" y="4108676"/>
            <a:ext cx="1396791" cy="9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 </a:t>
            </a: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28 348,1</a:t>
            </a:r>
          </a:p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28272" y="501230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128287-659E-4430-A067-D18A9AADFCE4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244" y="293141"/>
            <a:ext cx="7029450" cy="16144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284" b="1" dirty="0">
                <a:solidFill>
                  <a:srgbClr val="FF0000"/>
                </a:solidFill>
              </a:rPr>
              <a:t>Выполнение отчислений основных налоговых и неналоговых доходов бюджета Пестяковского городского поселения в 2018 году, %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180" y="2046329"/>
            <a:ext cx="9372600" cy="5507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налог на доходы физических лиц – 104,4 %;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налоги на товары (работы, услуги) реализуемые на территории РФ(акцизы)– 101,2 %;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налог на имущество- 99,8%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земельный налог-104,1%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доходы от использования имущества, находящегося в государственной и муниципальной собственности – 98,5%;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доходы  от оказания платных услуг и компенсации затрат государства-97,4%;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доходы от продажи материальных и нематериальных активов- 192,8%.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прочие неналоговые доходы-142,4%</a:t>
            </a: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66678" y="202697"/>
            <a:ext cx="717895" cy="61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EBF54-FBD2-4032-B9F3-27F027B5373F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140" y="156205"/>
            <a:ext cx="7975600" cy="84772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за 2017- 2018 год, тыс. руб. </a:t>
            </a:r>
            <a:endParaRPr lang="ru-RU" altLang="ru-RU" sz="228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2956511"/>
              </p:ext>
            </p:extLst>
          </p:nvPr>
        </p:nvGraphicFramePr>
        <p:xfrm>
          <a:off x="0" y="1187549"/>
          <a:ext cx="10474325" cy="650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160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EBF54-FBD2-4032-B9F3-27F027B5373F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8032" y="21753"/>
            <a:ext cx="7883996" cy="10937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Пестяковского городского поселения за 2018 год, тыс. руб. </a:t>
            </a:r>
            <a:endParaRPr lang="ru-RU" altLang="ru-RU" sz="228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086784"/>
              </p:ext>
            </p:extLst>
          </p:nvPr>
        </p:nvGraphicFramePr>
        <p:xfrm>
          <a:off x="0" y="1115541"/>
          <a:ext cx="10474325" cy="657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37A6C4-AC64-403D-A3DE-AF823E5F926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148" y="251445"/>
            <a:ext cx="7920880" cy="14811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Налоговые доходы бюджета Пестяковского городского поселения</a:t>
            </a:r>
            <a:b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</a:b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за 2018 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14510"/>
              </p:ext>
            </p:extLst>
          </p:nvPr>
        </p:nvGraphicFramePr>
        <p:xfrm>
          <a:off x="616218" y="1889509"/>
          <a:ext cx="9312086" cy="4668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756"/>
                <a:gridCol w="1363510"/>
                <a:gridCol w="1362548"/>
                <a:gridCol w="1363510"/>
                <a:gridCol w="953881"/>
                <a:gridCol w="953881"/>
              </a:tblGrid>
              <a:tr h="123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назначение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Испол-нение,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прибыль, доходы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10 476 738,03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11 093 216,50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11 575 992,10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Нaлог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10 476 738,03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11 093 216,50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11 575 992,10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товары,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  (акцизы)                                              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704 637,74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713 395,02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338 731,62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309 457,90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 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943 396,12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991 634,32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1 032 269,37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12 410 744,61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13 099 488,56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13 631 114,39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6205</TotalTime>
  <Words>3444</Words>
  <Application>Microsoft Office PowerPoint</Application>
  <PresentationFormat>Произвольный</PresentationFormat>
  <Paragraphs>823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DFKai-SB</vt:lpstr>
      <vt:lpstr>14</vt:lpstr>
      <vt:lpstr>Arial</vt:lpstr>
      <vt:lpstr>Arial CYR</vt:lpstr>
      <vt:lpstr>Arial Narrow</vt:lpstr>
      <vt:lpstr>Calibri</vt:lpstr>
      <vt:lpstr>Calibri Light</vt:lpstr>
      <vt:lpstr>Century Gothic</vt:lpstr>
      <vt:lpstr>Monotype Corsiva</vt:lpstr>
      <vt:lpstr>Times New Roman</vt:lpstr>
      <vt:lpstr>Wingdings 2</vt:lpstr>
      <vt:lpstr>Wingdings 3</vt:lpstr>
      <vt:lpstr>HDOfficeLightV0</vt:lpstr>
      <vt:lpstr>1_HDOfficeLightV0</vt:lpstr>
      <vt:lpstr>Ион</vt:lpstr>
      <vt:lpstr>Презентация PowerPoint</vt:lpstr>
      <vt:lpstr>Основные характеристики исполнения бюджета Пестяковского городского поселения за 2018 год, руб. </vt:lpstr>
      <vt:lpstr>Доходы бюджета Пестяковского городского поселения за 2018 год, тыс. руб. </vt:lpstr>
      <vt:lpstr>Динамика доходов бюджета Пестяковского городского поселения за 2017-2018 год, тыс. руб. </vt:lpstr>
      <vt:lpstr>Структура доходов, поступивших в бюджет Пестяковского городского поселения за 2018 год. </vt:lpstr>
      <vt:lpstr>Выполнение отчислений основных налоговых и неналоговых доходов бюджета Пестяковского городского поселения в 2018 году, %</vt:lpstr>
      <vt:lpstr>Динамика налоговых и неналоговых доходов Пестяковского городского поселения за 2017- 2018 год, тыс. руб. </vt:lpstr>
      <vt:lpstr>Налоговые и неналоговые доходы Пестяковского городского поселения за 2018 год, тыс. руб. </vt:lpstr>
      <vt:lpstr>Налоговые доходы бюджета Пестяковского городского поселения за 2018 год,  руб.</vt:lpstr>
      <vt:lpstr>Неналоговые доходы бюджета Пестяковского городского поселения за 2018 год,  руб.</vt:lpstr>
      <vt:lpstr>Безвозмездные поступления в бюджет Пестяковского городского поселения за 2018 год, руб.</vt:lpstr>
      <vt:lpstr>Безвозмездные поступления в бюджет Пестяковского городского поселения за 2018 год,  руб.</vt:lpstr>
      <vt:lpstr>Структура расходов бюджета Пестяковского городского поселения по разделам бюджетной классификации за 2018 год</vt:lpstr>
      <vt:lpstr>Исполнение бюджета Пестяковского городского поселения по расходам по разделам бюджетной классификации за 2018 год,  руб. </vt:lpstr>
      <vt:lpstr>Муниципальная программа "Комплексное развитие систем коммунальной инфраструктуры Пестяковского городского  поселения за 2018 год,  руб.</vt:lpstr>
      <vt:lpstr>Муниципальная программа "Комплексное развитие систем коммунальной инфраструктуры Пестяковского городского  поселения за 2018 год,  руб.</vt:lpstr>
      <vt:lpstr>Муниципальная программа "Комплексное развитие систем коммунальной инфраструктуры Пестяковского городского  поселения за 2018 год, тыс. руб.</vt:lpstr>
      <vt:lpstr>"Комплексное развитие систем коммунальной инфраструктуры Пестяковского городского  поселения за 2018 год, тыс. руб.</vt:lpstr>
      <vt:lpstr>"Комплексное развитие систем коммунальной инфраструктуры Пестяковского городского  поселения за 2018 год, тыс. руб.</vt:lpstr>
      <vt:lpstr>Муниципальная программа " Развитие молодежной политики, спорта, Физической культуры в Пестяковском городском поселении" за 2018 год,  руб.</vt:lpstr>
      <vt:lpstr> Муниципальная программа " Развитие культуры на территории Пестяковского городского поселения« за 2018 год,  руб.</vt:lpstr>
      <vt:lpstr>Презентация PowerPoint</vt:lpstr>
      <vt:lpstr>Презентация PowerPoint</vt:lpstr>
      <vt:lpstr> Муниципальная программа "Обеспечение безопасности жизнедеятельности за 2018 год, тыс. руб. </vt:lpstr>
      <vt:lpstr>Муниципальная программа "Обеспечение безопасности жизнедеятельности за 2018 год, руб. </vt:lpstr>
      <vt:lpstr>Муниципальная программа " Управление муниципальным имуществом, земельными ресурсами и градостроительной деятельностью на территории Пестяковского городского поселения"за 2018 год, руб.</vt:lpstr>
      <vt:lpstr> Муниципальная программа "Организация деятельности органов местного самоуправления Пестяковского городского поселения на решение вопросов местного значения« за 2018 год,  руб.</vt:lpstr>
      <vt:lpstr> Муниципальная программа “Забота и внимание на территории Пестяковского городского поселения« за 2018 год,  руб.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Уважаемые жители  Пестяковского городского поселения! С полным текстом проекта решения «Об утверждении отчета об исполнении бюджета Пестяковского городского поселения  за 2018 года на сайте администрации Пестяковского муниципального района (www.pestyaki.ru)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к отчету об исполнении бюджета Пестяковского городского поселения за 2016 год</dc:title>
  <dc:creator>Kozlova</dc:creator>
  <cp:lastModifiedBy>Kozlova</cp:lastModifiedBy>
  <cp:revision>278</cp:revision>
  <cp:lastPrinted>2019-05-20T04:51:05Z</cp:lastPrinted>
  <dcterms:created xsi:type="dcterms:W3CDTF">2017-05-05T08:45:08Z</dcterms:created>
  <dcterms:modified xsi:type="dcterms:W3CDTF">2019-05-20T06:07:07Z</dcterms:modified>
</cp:coreProperties>
</file>