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.xml" ContentType="application/vnd.openxmlformats-officedocument.drawingml.chartshapes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2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1" r:id="rId1"/>
    <p:sldMasterId id="2147483761" r:id="rId2"/>
    <p:sldMasterId id="2147484034" r:id="rId3"/>
  </p:sldMasterIdLst>
  <p:notesMasterIdLst>
    <p:notesMasterId r:id="rId46"/>
  </p:notesMasterIdLst>
  <p:handoutMasterIdLst>
    <p:handoutMasterId r:id="rId47"/>
  </p:handoutMasterIdLst>
  <p:sldIdLst>
    <p:sldId id="281" r:id="rId4"/>
    <p:sldId id="298" r:id="rId5"/>
    <p:sldId id="287" r:id="rId6"/>
    <p:sldId id="288" r:id="rId7"/>
    <p:sldId id="289" r:id="rId8"/>
    <p:sldId id="316" r:id="rId9"/>
    <p:sldId id="319" r:id="rId10"/>
    <p:sldId id="322" r:id="rId11"/>
    <p:sldId id="324" r:id="rId12"/>
    <p:sldId id="359" r:id="rId13"/>
    <p:sldId id="358" r:id="rId14"/>
    <p:sldId id="299" r:id="rId15"/>
    <p:sldId id="328" r:id="rId16"/>
    <p:sldId id="330" r:id="rId17"/>
    <p:sldId id="309" r:id="rId18"/>
    <p:sldId id="303" r:id="rId19"/>
    <p:sldId id="308" r:id="rId20"/>
    <p:sldId id="333" r:id="rId21"/>
    <p:sldId id="337" r:id="rId22"/>
    <p:sldId id="355" r:id="rId23"/>
    <p:sldId id="283" r:id="rId24"/>
    <p:sldId id="346" r:id="rId25"/>
    <p:sldId id="347" r:id="rId26"/>
    <p:sldId id="348" r:id="rId27"/>
    <p:sldId id="352" r:id="rId28"/>
    <p:sldId id="353" r:id="rId29"/>
    <p:sldId id="313" r:id="rId30"/>
    <p:sldId id="354" r:id="rId31"/>
    <p:sldId id="277" r:id="rId32"/>
    <p:sldId id="351" r:id="rId33"/>
    <p:sldId id="295" r:id="rId34"/>
    <p:sldId id="280" r:id="rId35"/>
    <p:sldId id="350" r:id="rId36"/>
    <p:sldId id="268" r:id="rId37"/>
    <p:sldId id="269" r:id="rId38"/>
    <p:sldId id="356" r:id="rId39"/>
    <p:sldId id="357" r:id="rId40"/>
    <p:sldId id="297" r:id="rId41"/>
    <p:sldId id="360" r:id="rId42"/>
    <p:sldId id="361" r:id="rId43"/>
    <p:sldId id="338" r:id="rId44"/>
    <p:sldId id="293" r:id="rId45"/>
  </p:sldIdLst>
  <p:sldSz cx="9906000" cy="6858000" type="A4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26DA"/>
    <a:srgbClr val="CCCCFF"/>
    <a:srgbClr val="FFCCCC"/>
    <a:srgbClr val="20D024"/>
    <a:srgbClr val="53DFCE"/>
    <a:srgbClr val="CC00CC"/>
    <a:srgbClr val="99FF99"/>
    <a:srgbClr val="FF99FF"/>
    <a:srgbClr val="FF9999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5972" autoAdjust="0"/>
  </p:normalViewPr>
  <p:slideViewPr>
    <p:cSldViewPr snapToGrid="0">
      <p:cViewPr varScale="1">
        <p:scale>
          <a:sx n="112" d="100"/>
          <a:sy n="112" d="100"/>
        </p:scale>
        <p:origin x="216" y="96"/>
      </p:cViewPr>
      <p:guideLst>
        <p:guide orient="horz" pos="2160"/>
        <p:guide pos="3052"/>
      </p:guideLst>
    </p:cSldViewPr>
  </p:slideViewPr>
  <p:outlineViewPr>
    <p:cViewPr>
      <p:scale>
        <a:sx n="33" d="100"/>
        <a:sy n="33" d="100"/>
      </p:scale>
      <p:origin x="0" y="-28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796514872481715E-2"/>
          <c:y val="4.4266861758866426E-2"/>
          <c:w val="0.70371106694773167"/>
          <c:h val="0.86952185648344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043840671513021E-17"/>
                  <c:y val="-8.5845967422955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980958847424007E-3"/>
                  <c:y val="-5.82117218833204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942876542272015E-3"/>
                  <c:y val="-7.53328165548852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320730444173308E-3"/>
                  <c:y val="-5.52686015351422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 (оценка)</c:v>
                </c:pt>
                <c:pt idx="1">
                  <c:v>2019 год</c:v>
                </c:pt>
                <c:pt idx="2">
                  <c:v>2020 год 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26795323.050000001</c:v>
                </c:pt>
                <c:pt idx="1">
                  <c:v>27384328.91</c:v>
                </c:pt>
                <c:pt idx="2">
                  <c:v>18561737.809999999</c:v>
                </c:pt>
                <c:pt idx="3">
                  <c:v>18660411.629999999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CC00C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25658435533864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788657399755978E-2"/>
                  <c:y val="6.14095572612691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320730444173196E-2"/>
                  <c:y val="3.07047786306345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320730444173196E-2"/>
                  <c:y val="-6.14095572612697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15000"/>
                          <a:lumOff val="8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 (оценка)</c:v>
                </c:pt>
                <c:pt idx="1">
                  <c:v>2019 год</c:v>
                </c:pt>
                <c:pt idx="2">
                  <c:v>2020 год 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27723826.879999999</c:v>
                </c:pt>
                <c:pt idx="1">
                  <c:v>29055254.699999999</c:v>
                </c:pt>
                <c:pt idx="2">
                  <c:v>18561737.809999999</c:v>
                </c:pt>
                <c:pt idx="3">
                  <c:v>18660411.629999999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Дефицит(профицит)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852803488590612E-2"/>
                  <c:y val="0.162736052052094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641460888346562E-2"/>
                  <c:y val="-3.07047786306345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 (оценка)</c:v>
                </c:pt>
                <c:pt idx="1">
                  <c:v>2019 год</c:v>
                </c:pt>
                <c:pt idx="2">
                  <c:v>2020 год 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-928503.82999999821</c:v>
                </c:pt>
                <c:pt idx="1">
                  <c:v>-1670925.7899999991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56"/>
        <c:axId val="227368592"/>
        <c:axId val="227368984"/>
      </c:barChart>
      <c:catAx>
        <c:axId val="22736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368984"/>
        <c:crosses val="autoZero"/>
        <c:auto val="1"/>
        <c:lblAlgn val="ctr"/>
        <c:lblOffset val="100"/>
        <c:noMultiLvlLbl val="0"/>
      </c:catAx>
      <c:valAx>
        <c:axId val="227368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368592"/>
        <c:crosses val="autoZero"/>
        <c:crossBetween val="between"/>
      </c:valAx>
      <c:spPr>
        <a:solidFill>
          <a:schemeClr val="accent6">
            <a:lumMod val="20000"/>
            <a:lumOff val="80000"/>
            <a:alpha val="39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19479259229414"/>
          <c:y val="0.80092061146511595"/>
          <c:w val="0.1834558549438067"/>
          <c:h val="0.178059912517975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rgbClr val="FF0000"/>
                </a:solidFill>
              </a:rPr>
              <a:t>Структура налоговых доходов бюджета Пестяковского городского поселения на 2019год и плановый период</a:t>
            </a:r>
            <a:r>
              <a:rPr lang="ru-RU" sz="2000" b="1" baseline="0" dirty="0" smtClean="0">
                <a:solidFill>
                  <a:srgbClr val="FF0000"/>
                </a:solidFill>
              </a:rPr>
              <a:t> 2020 и 2021 годов</a:t>
            </a:r>
            <a:endParaRPr lang="ru-RU" sz="2000" b="1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057455846430587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rgbClr val="FFFF00"/>
        </a:solidFill>
        <a:ln>
          <a:noFill/>
        </a:ln>
        <a:effectLst/>
        <a:sp3d/>
      </c:spPr>
    </c:sideWall>
    <c:backWall>
      <c:thickness val="0"/>
      <c:spPr>
        <a:solidFill>
          <a:srgbClr val="FFFF00"/>
        </a:solidFill>
        <a:ln>
          <a:noFill/>
        </a:ln>
        <a:effectLst/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1300567098803922"/>
          <c:y val="0.2188446846008642"/>
          <c:w val="0.87190815367739694"/>
          <c:h val="0.699521085291541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lastic">
              <a:bevelT w="95250"/>
            </a:sp3d>
          </c:spPr>
          <c:invertIfNegative val="0"/>
          <c:dLbls>
            <c:dLbl>
              <c:idx val="0"/>
              <c:layout>
                <c:manualLayout>
                  <c:x val="-1.0432968179447054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041024445709134E-3"/>
                  <c:y val="-7.3084389733313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5.3012317611762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041210224307858E-3"/>
                  <c:y val="-1.5146376460503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10605000</c:v>
                </c:pt>
                <c:pt idx="1">
                  <c:v>825242.91</c:v>
                </c:pt>
                <c:pt idx="2">
                  <c:v>1310000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 w="95250"/>
            </a:sp3d>
          </c:spPr>
          <c:invertIfNegative val="0"/>
          <c:dLbls>
            <c:dLbl>
              <c:idx val="0"/>
              <c:layout>
                <c:manualLayout>
                  <c:x val="3.9123630672926448E-3"/>
                  <c:y val="-7.3838585244954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041210224308816E-2"/>
                  <c:y val="-3.218604997856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737089201877934E-2"/>
                  <c:y val="-2.650615880588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5634436867755819E-17"/>
                  <c:y val="-4.3545832323947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10605000</c:v>
                </c:pt>
                <c:pt idx="1">
                  <c:v>776637.81</c:v>
                </c:pt>
                <c:pt idx="2">
                  <c:v>1310000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 w="95250"/>
              <a:bevelB w="38100"/>
            </a:sp3d>
          </c:spPr>
          <c:invertIfNegative val="0"/>
          <c:dLbls>
            <c:dLbl>
              <c:idx val="0"/>
              <c:layout>
                <c:manualLayout>
                  <c:x val="5.6077203964527859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386541471048513E-2"/>
                  <c:y val="-7.5731882302517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340114762649971E-2"/>
                  <c:y val="-5.869220878445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1359782345377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10605000</c:v>
                </c:pt>
                <c:pt idx="1">
                  <c:v>874211.63</c:v>
                </c:pt>
                <c:pt idx="2">
                  <c:v>1310000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9"/>
        <c:shape val="box"/>
        <c:axId val="223174032"/>
        <c:axId val="223171680"/>
        <c:axId val="0"/>
      </c:bar3DChart>
      <c:catAx>
        <c:axId val="2231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171680"/>
        <c:crosses val="autoZero"/>
        <c:auto val="1"/>
        <c:lblAlgn val="ctr"/>
        <c:lblOffset val="100"/>
        <c:noMultiLvlLbl val="0"/>
      </c:catAx>
      <c:valAx>
        <c:axId val="22317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174032"/>
        <c:crosses val="autoZero"/>
        <c:crossBetween val="between"/>
      </c:valAx>
      <c:spPr>
        <a:solidFill>
          <a:srgbClr val="FFCCCC"/>
        </a:solid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accent5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rgbClr val="FF99FF"/>
        </a:solidFill>
        <a:ln>
          <a:noFill/>
        </a:ln>
        <a:effectLst/>
        <a:sp3d/>
      </c:spPr>
    </c:sideWall>
    <c:backWall>
      <c:thickness val="0"/>
      <c:spPr>
        <a:solidFill>
          <a:srgbClr val="FF99FF"/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231587146102081E-2"/>
          <c:y val="3.8479957159585493E-2"/>
          <c:w val="0.88305509764420143"/>
          <c:h val="0.609957624811806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2019год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50800" dir="5400000" algn="ctr" rotWithShape="0">
                <a:srgbClr val="000000"/>
              </a:outerShdw>
              <a:softEdge rad="0"/>
            </a:effectLst>
            <a:sp3d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outerShdw blurRad="50800" dist="50800" dir="5400000" algn="ctr" rotWithShape="0">
                  <a:srgbClr val="000000"/>
                </a:outerShdw>
                <a:softEdge rad="0"/>
              </a:effectLst>
              <a:sp3d/>
            </c:spPr>
          </c:dPt>
          <c:dLbls>
            <c:dLbl>
              <c:idx val="0"/>
              <c:layout>
                <c:manualLayout>
                  <c:x val="-6.7854110030301654E-3"/>
                  <c:y val="-8.0454456818584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14164401212056E-3"/>
                  <c:y val="-2.26278159802268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540 007,00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6.5369246165099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141644012119567E-3"/>
                  <c:y val="-4.5255631960453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100000</c:v>
                </c:pt>
                <c:pt idx="1">
                  <c:v>145900</c:v>
                </c:pt>
                <c:pt idx="2">
                  <c:v>120000</c:v>
                </c:pt>
                <c:pt idx="3">
                  <c:v>150000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CCCCF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14164401212056E-3"/>
                  <c:y val="-3.0170421306969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57082200606023E-2"/>
                  <c:y val="7.0397649716261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428328802424112E-3"/>
                  <c:y val="-2.0113614204646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1424932036361676E-3"/>
                  <c:y val="-2.2627815980226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100000</c:v>
                </c:pt>
                <c:pt idx="1">
                  <c:v>147000</c:v>
                </c:pt>
                <c:pt idx="2">
                  <c:v>70000</c:v>
                </c:pt>
                <c:pt idx="3">
                  <c:v>150000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год2</c:v>
                </c:pt>
              </c:strCache>
            </c:strRef>
          </c:tx>
          <c:spPr>
            <a:solidFill>
              <a:srgbClr val="20D02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9759105867450601E-17"/>
                  <c:y val="-9.0511263920907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927055015150601E-2"/>
                  <c:y val="-1.7599412429065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57082200606028E-3"/>
                  <c:y val="-7.0397649716261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856657604848224E-2"/>
                  <c:y val="-6.5369246165099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100000</c:v>
                </c:pt>
                <c:pt idx="1">
                  <c:v>148100</c:v>
                </c:pt>
                <c:pt idx="2">
                  <c:v>70000</c:v>
                </c:pt>
                <c:pt idx="3">
                  <c:v>150000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1"/>
        <c:gapDepth val="200"/>
        <c:shape val="box"/>
        <c:axId val="169742704"/>
        <c:axId val="169739568"/>
        <c:axId val="0"/>
      </c:bar3DChart>
      <c:catAx>
        <c:axId val="16974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739568"/>
        <c:crosses val="autoZero"/>
        <c:auto val="1"/>
        <c:lblAlgn val="ctr"/>
        <c:lblOffset val="100"/>
        <c:noMultiLvlLbl val="0"/>
      </c:catAx>
      <c:valAx>
        <c:axId val="16973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74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418828709795104"/>
          <c:y val="0.79530057816217181"/>
          <c:w val="0.10802026782983022"/>
          <c:h val="0.144233024931181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2019год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627730285014216"/>
          <c:w val="0.93907077036876796"/>
          <c:h val="0.637815362007052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C00CC"/>
            </a:solidFill>
          </c:spPr>
          <c:explosion val="30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explosion val="34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25465201428456785"/>
                  <c:y val="-0.30241362737706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1010C74-D593-49B6-8B5F-67448487CD5B}" type="VALUE">
                      <a:rPr lang="en-US" sz="14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51478351587384"/>
                      <c:h val="0.1775164527450701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8414406144605661"/>
                  <c:y val="9.05208505719303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6 692 085,00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4877931333822775"/>
                      <c:h val="7.8422751737033072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5.3159111436986241E-2"/>
                  <c:y val="-1.2834933075135176E-2"/>
                </c:manualLayout>
              </c:layout>
              <c:tx>
                <c:rich>
                  <a:bodyPr/>
                  <a:lstStyle/>
                  <a:p>
                    <a:fld id="{C62C9C0F-EB0B-42A7-A4B5-D52EA37B9332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5324663236744"/>
                      <c:h val="0.1380240430571781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0,00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7042770</c:v>
                </c:pt>
                <c:pt idx="1">
                  <c:v>2618485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2020год</a:t>
            </a:r>
            <a:endParaRPr lang="ru-RU" dirty="0"/>
          </a:p>
        </c:rich>
      </c:tx>
      <c:layout>
        <c:manualLayout>
          <c:xMode val="edge"/>
          <c:yMode val="edge"/>
          <c:x val="0.40571606925572906"/>
          <c:y val="3.99092913515394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23626747469057E-2"/>
          <c:y val="0.19075241441213928"/>
          <c:w val="0.87703632487241767"/>
          <c:h val="0.587199944692635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54"/>
          <c:dPt>
            <c:idx val="0"/>
            <c:bubble3D val="0"/>
            <c:explosion val="42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99FF99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2.1573202488192441E-2"/>
                  <c:y val="-0.300519272949221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D4CBC49-EF5E-46BC-B62E-7B2B53D378F9}" type="VALUE">
                      <a:rPr lang="en-US" sz="12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22901994940425"/>
                      <c:h val="0.1286893240217366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6.8854743999660989E-2"/>
                  <c:y val="-1.14908759801702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79827C3-8CE6-4083-B1A6-68DE6CEFAFBB}" type="VALUE">
                      <a:rPr lang="en-US" sz="12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71559546625355"/>
                      <c:h val="0.1001668347825139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4668857098458771"/>
                  <c:y val="0.1347407364183490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aseline="0" dirty="0" smtClean="0"/>
                      <a:t> </a:t>
                    </a:r>
                    <a:fld id="{F9E579EC-B59B-4DB9-995A-649709F2E2B1}" type="VALUE">
                      <a:rPr lang="en-US" baseline="0" dirty="0"/>
                      <a:pPr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en-US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310190569920367"/>
                      <c:h val="0.1759555499110205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5403100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164499558188724"/>
          <c:y val="0.76577959672475271"/>
          <c:w val="0.86110806812585095"/>
          <c:h val="0.11778297458775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728525565439751"/>
          <c:y val="2.5252666215230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249754493931146E-2"/>
          <c:w val="1"/>
          <c:h val="0.985929614580162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Pt>
            <c:idx val="0"/>
            <c:bubble3D val="0"/>
            <c:explosion val="39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6.00634474173606E-3"/>
                  <c:y val="-0.501240734212360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9580692831726869E-2"/>
                  <c:y val="1.69629689244294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438506150013155E-2"/>
                  <c:y val="4.20450163502362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5403100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rgbClr val="FFFF00"/>
        </a:solid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1800" dirty="0"/>
              <a:t>Динамика безвозмездных поступлений бюджета Пестяковского городского поселения на </a:t>
            </a:r>
            <a:r>
              <a:rPr lang="ru-RU" sz="1800" dirty="0" smtClean="0"/>
              <a:t>2019 </a:t>
            </a:r>
            <a:r>
              <a:rPr lang="ru-RU" sz="1800" dirty="0"/>
              <a:t>и плановый период </a:t>
            </a:r>
            <a:r>
              <a:rPr lang="ru-RU" sz="1800" dirty="0" smtClean="0"/>
              <a:t>2020 </a:t>
            </a:r>
            <a:r>
              <a:rPr lang="ru-RU" sz="1800" dirty="0"/>
              <a:t>и </a:t>
            </a:r>
            <a:r>
              <a:rPr lang="ru-RU" sz="1800" dirty="0" smtClean="0"/>
              <a:t>2021 </a:t>
            </a:r>
            <a:r>
              <a:rPr lang="ru-RU" sz="1800" dirty="0"/>
              <a:t>годов  в расчете на одного жителя</a:t>
            </a:r>
          </a:p>
        </c:rich>
      </c:tx>
      <c:layout>
        <c:manualLayout>
          <c:xMode val="edge"/>
          <c:yMode val="edge"/>
          <c:x val="0.132003022932365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442879923463079E-2"/>
          <c:y val="0.1962372113003413"/>
          <c:w val="0.96557120076536918"/>
          <c:h val="0.69455440286608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2019год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1.8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72144904"/>
        <c:axId val="172150392"/>
      </c:barChart>
      <c:catAx>
        <c:axId val="172144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150392"/>
        <c:crosses val="autoZero"/>
        <c:auto val="1"/>
        <c:lblAlgn val="ctr"/>
        <c:lblOffset val="100"/>
        <c:noMultiLvlLbl val="0"/>
      </c:catAx>
      <c:valAx>
        <c:axId val="172150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14490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2019год</a:t>
            </a:r>
            <a:endParaRPr lang="ru-RU" dirty="0"/>
          </a:p>
        </c:rich>
      </c:tx>
      <c:layout>
        <c:manualLayout>
          <c:xMode val="edge"/>
          <c:yMode val="edge"/>
          <c:x val="9.7912319508856996E-2"/>
          <c:y val="2.3526825521109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4980403824760596"/>
          <c:w val="0.93907077036876796"/>
          <c:h val="0.637815362007052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C00CC"/>
            </a:solidFill>
          </c:spPr>
          <c:explosion val="42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3"/>
            <c:bubble3D val="0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5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Lbls>
            <c:dLbl>
              <c:idx val="0"/>
              <c:layout>
                <c:manualLayout>
                  <c:x val="-3.2878435518791396E-2"/>
                  <c:y val="-0.107738168082430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6574524704099"/>
                      <c:h val="8.411943635246517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6570801918554878E-2"/>
                  <c:y val="-6.22720385353440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5347838389685552E-2"/>
                  <c:y val="2.7042805974593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25977535396883"/>
                      <c:h val="5.708104609631565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5452925532121453"/>
                  <c:y val="-0.224331113278317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16495020709612"/>
                      <c:h val="0.11316067033129243"/>
                    </c:manualLayout>
                  </c15:layout>
                </c:ext>
              </c:extLst>
            </c:dLbl>
            <c:dLbl>
              <c:idx val="4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46780217666456"/>
                      <c:h val="0.10114360799522598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21344557264234154"/>
                  <c:y val="-3.229593388029365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909636</c:v>
                </c:pt>
                <c:pt idx="1">
                  <c:v>125820</c:v>
                </c:pt>
                <c:pt idx="2">
                  <c:v>8222653.21</c:v>
                </c:pt>
                <c:pt idx="3">
                  <c:v>5263358.58</c:v>
                </c:pt>
                <c:pt idx="4">
                  <c:v>13871087.800000001</c:v>
                </c:pt>
                <c:pt idx="5">
                  <c:v>662699.11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726273713985085"/>
          <c:w val="0.97775312029231354"/>
          <c:h val="0.260224596056384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728525565439751"/>
          <c:y val="2.5252666215230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249754493931146E-2"/>
          <c:w val="1"/>
          <c:h val="0.9859296145801620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rgbClr val="FFFF00"/>
        </a:solid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2020год</a:t>
            </a:r>
            <a:endParaRPr lang="ru-RU" dirty="0"/>
          </a:p>
        </c:rich>
      </c:tx>
      <c:layout>
        <c:manualLayout>
          <c:xMode val="edge"/>
          <c:yMode val="edge"/>
          <c:x val="9.7912319508856996E-2"/>
          <c:y val="2.352682552110992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4980403824760596"/>
          <c:w val="0.93907077036876796"/>
          <c:h val="0.637815362007052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C00CC"/>
            </a:solidFill>
          </c:spPr>
          <c:explosion val="19"/>
          <c:dPt>
            <c:idx val="0"/>
            <c:bubble3D val="0"/>
            <c:explosion val="36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explosion val="34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4.4696467418248224E-2"/>
                  <c:y val="-5.04972725892992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1592479766091E-2"/>
                  <c:y val="-1.23329723993944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6342474523642664E-2"/>
                  <c:y val="2.77216076992438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78786102670699"/>
                      <c:h val="8.8964157856945156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8740782028317504"/>
                  <c:y val="-0.18682316915302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1799456804685"/>
                      <c:h val="9.819666945975968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3644604459213622"/>
                  <c:y val="-1.93201688099510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7141255376098422"/>
                      <c:h val="0.10617388343236697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8.2196412404901276E-2"/>
                  <c:y val="-5.02552682963535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3133358307235433"/>
                      <c:h val="9.706285224537895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899636</c:v>
                </c:pt>
                <c:pt idx="1">
                  <c:v>94020</c:v>
                </c:pt>
                <c:pt idx="2">
                  <c:v>2763753.71</c:v>
                </c:pt>
                <c:pt idx="3">
                  <c:v>3778680.91</c:v>
                </c:pt>
                <c:pt idx="4">
                  <c:v>10495783.74</c:v>
                </c:pt>
                <c:pt idx="5">
                  <c:v>65800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72226802653972944"/>
          <c:w val="0.97775312029231354"/>
          <c:h val="0.277731973460270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2021год</a:t>
            </a:r>
            <a:endParaRPr lang="ru-RU" dirty="0"/>
          </a:p>
        </c:rich>
      </c:tx>
      <c:layout>
        <c:manualLayout>
          <c:xMode val="edge"/>
          <c:yMode val="edge"/>
          <c:x val="9.7912319508856996E-2"/>
          <c:y val="2.352682552110992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5078096807292106E-2"/>
          <c:w val="1"/>
          <c:h val="0.882176053453815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C00CC"/>
            </a:solidFill>
          </c:spPr>
          <c:explosion val="35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4.9477836142287707E-2"/>
                  <c:y val="-3.94485376261413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3749494922510261"/>
                      <c:h val="0.1048099717000432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7750254069282719E-2"/>
                  <c:y val="-1.58870099414397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-5.1722161186228056E-2"/>
                  <c:y val="2.43860355223635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04111414250366"/>
                      <c:h val="0.103071872041976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3076358811501185"/>
                  <c:y val="-0.2136699746765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08934556427869"/>
                      <c:h val="0.1398835409854605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6.538179405750591E-2"/>
                  <c:y val="1.6539960795712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16991307658142"/>
                      <c:h val="0.12057187352624843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9437830665745012"/>
                  <c:y val="-2.70234489488195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9124576875855"/>
                      <c:h val="6.938040829103592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899636</c:v>
                </c:pt>
                <c:pt idx="1">
                  <c:v>94020</c:v>
                </c:pt>
                <c:pt idx="2">
                  <c:v>2523446.6</c:v>
                </c:pt>
                <c:pt idx="3">
                  <c:v>3867159.22</c:v>
                </c:pt>
                <c:pt idx="4">
                  <c:v>10277289.23</c:v>
                </c:pt>
                <c:pt idx="5">
                  <c:v>65800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66685470080293752"/>
          <c:w val="0.97775312029231354"/>
          <c:h val="0.31964404445853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08877067624055E-2"/>
          <c:y val="2.3451407360218862E-2"/>
          <c:w val="0.8942552149431191"/>
          <c:h val="0.85755852567647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CCCC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6.7</c:v>
                </c:pt>
                <c:pt idx="1">
                  <c:v>5.4</c:v>
                </c:pt>
                <c:pt idx="2">
                  <c:v>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20D024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52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7.1</c:v>
                </c:pt>
                <c:pt idx="1">
                  <c:v>5.2</c:v>
                </c:pt>
                <c:pt idx="2">
                  <c:v>5.2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дефицит(профицит)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24538003128037E-4"/>
                  <c:y val="1.82049938650531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0.1</c:v>
                </c:pt>
                <c:pt idx="1">
                  <c:v>0.3</c:v>
                </c:pt>
                <c:pt idx="2">
                  <c:v>0.3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56"/>
        <c:axId val="227370160"/>
        <c:axId val="227370552"/>
      </c:barChart>
      <c:catAx>
        <c:axId val="22737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370552"/>
        <c:crosses val="autoZero"/>
        <c:auto val="1"/>
        <c:lblAlgn val="ctr"/>
        <c:lblOffset val="100"/>
        <c:noMultiLvlLbl val="0"/>
      </c:catAx>
      <c:valAx>
        <c:axId val="227370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370160"/>
        <c:crosses val="autoZero"/>
        <c:crossBetween val="between"/>
      </c:valAx>
      <c:spPr>
        <a:solidFill>
          <a:srgbClr val="FF99FF"/>
        </a:solidFill>
        <a:ln>
          <a:noFill/>
        </a:ln>
        <a:effectLst>
          <a:outerShdw blurRad="50800" dist="50800" dir="5400000" algn="ctr" rotWithShape="0">
            <a:srgbClr val="000000">
              <a:alpha val="83000"/>
            </a:srgbClr>
          </a:outerShdw>
        </a:effectLst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на реализацию муниципальных программ Пестяковского </a:t>
            </a:r>
            <a:r>
              <a:rPr lang="ru-RU" dirty="0" smtClean="0"/>
              <a:t>городского поселения на 2019год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384615384615385E-2"/>
          <c:y val="0.14111598468994635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D626D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9.5464768826973564E-2"/>
                  <c:y val="2.19881063757149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8174575373641319"/>
                  <c:y val="3.387883299430350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1440869694362597E-2"/>
                  <c:y val="6.600612244085555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1361428291219622E-2"/>
                  <c:y val="3.92434924186029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527381888988142E-2"/>
                  <c:y val="2.23293140716620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139079394206813E-2"/>
                  <c:y val="-3.35657843929508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13134910.9</c:v>
                </c:pt>
                <c:pt idx="1">
                  <c:v>13809477.92</c:v>
                </c:pt>
                <c:pt idx="2">
                  <c:v>231429.88</c:v>
                </c:pt>
                <c:pt idx="3">
                  <c:v>1028000</c:v>
                </c:pt>
                <c:pt idx="4">
                  <c:v>821636</c:v>
                </c:pt>
                <c:pt idx="5">
                  <c:v>29800</c:v>
                </c:pt>
              </c:numCache>
            </c:numRef>
          </c:val>
        </c:ser>
        <c:ser>
          <c:idx val="2"/>
          <c:order val="1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13134910.9</c:v>
                </c:pt>
                <c:pt idx="1">
                  <c:v>13809477.92</c:v>
                </c:pt>
                <c:pt idx="2">
                  <c:v>231429.88</c:v>
                </c:pt>
                <c:pt idx="3">
                  <c:v>1028000</c:v>
                </c:pt>
                <c:pt idx="4">
                  <c:v>821636</c:v>
                </c:pt>
                <c:pt idx="5">
                  <c:v>29800</c:v>
                </c:pt>
              </c:numCache>
            </c:numRef>
          </c:val>
        </c:ser>
        <c:ser>
          <c:idx val="3"/>
          <c:order val="2"/>
          <c:tx>
            <c:strRef>
              <c:f>Лист1!$DK$221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Лист1!$DL$221:$DW$221</c:f>
              <c:numCache>
                <c:formatCode>#,##0.00</c:formatCode>
                <c:ptCount val="2"/>
                <c:pt idx="1">
                  <c:v>231429.88</c:v>
                </c:pt>
              </c:numCache>
            </c:numRef>
          </c:val>
        </c:ser>
        <c:ser>
          <c:idx val="4"/>
          <c:order val="3"/>
          <c:tx>
            <c:strRef>
              <c:f>Лист1!$DK$222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1028000</c:v>
                </c:pt>
              </c:numCache>
            </c:numRef>
          </c:val>
        </c:ser>
        <c:ser>
          <c:idx val="5"/>
          <c:order val="4"/>
          <c:tx>
            <c:strRef>
              <c:f>Лист1!$DK$223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821636</c:v>
                </c:pt>
              </c:numCache>
            </c:numRef>
          </c:val>
        </c:ser>
        <c:ser>
          <c:idx val="6"/>
          <c:order val="5"/>
          <c:tx>
            <c:strRef>
              <c:f>Лист1!$DK$224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29800</c:v>
                </c:pt>
              </c:numCache>
            </c:numRef>
          </c:val>
        </c:ser>
        <c:ser>
          <c:idx val="7"/>
          <c:order val="6"/>
          <c:tx>
            <c:strRef>
              <c:f>Лист1!$DK$225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#,##0.00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#,##0.00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65861422550178506"/>
          <c:y val="0.11604335492356818"/>
          <c:w val="0.33347412334596394"/>
          <c:h val="0.8839566450764317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CCCC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на реализацию муниципальных программ Пестяковского </a:t>
            </a:r>
            <a:r>
              <a:rPr lang="ru-RU" dirty="0" smtClean="0"/>
              <a:t>городского поселения на 2020 </a:t>
            </a:r>
            <a:r>
              <a:rPr lang="ru-RU" dirty="0"/>
              <a:t>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570716611819813E-2"/>
          <c:y val="0.11919936970696458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D626D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explosion val="11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9.5464768826973564E-2"/>
                  <c:y val="2.19881063757149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9223355152670463"/>
                  <c:y val="2.184595409792446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31905394510539E-2"/>
                  <c:y val="-5.592564249068664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160098802194706E-2"/>
                  <c:y val="3.85874068781888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902180496668686E-2"/>
                  <c:y val="2.4351610425580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070487412739523E-2"/>
                  <c:y val="-8.46527975842532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6100434.6200000001</c:v>
                </c:pt>
                <c:pt idx="1">
                  <c:v>10434173.859999999</c:v>
                </c:pt>
                <c:pt idx="2">
                  <c:v>239629.88</c:v>
                </c:pt>
                <c:pt idx="3">
                  <c:v>472000</c:v>
                </c:pt>
                <c:pt idx="4">
                  <c:v>821636</c:v>
                </c:pt>
                <c:pt idx="5">
                  <c:v>29800</c:v>
                </c:pt>
              </c:numCache>
            </c:numRef>
          </c:val>
        </c:ser>
        <c:ser>
          <c:idx val="2"/>
          <c:order val="1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6100434.6200000001</c:v>
                </c:pt>
                <c:pt idx="1">
                  <c:v>10434173.859999999</c:v>
                </c:pt>
                <c:pt idx="2">
                  <c:v>239629.88</c:v>
                </c:pt>
                <c:pt idx="3">
                  <c:v>472000</c:v>
                </c:pt>
                <c:pt idx="4">
                  <c:v>821636</c:v>
                </c:pt>
                <c:pt idx="5">
                  <c:v>29800</c:v>
                </c:pt>
              </c:numCache>
            </c:numRef>
          </c:val>
        </c:ser>
        <c:ser>
          <c:idx val="3"/>
          <c:order val="2"/>
          <c:tx>
            <c:strRef>
              <c:f>Лист1!$DK$221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Лист1!$DL$221:$DW$221</c:f>
              <c:numCache>
                <c:formatCode>#,##0.00</c:formatCode>
                <c:ptCount val="2"/>
                <c:pt idx="1">
                  <c:v>239629.88</c:v>
                </c:pt>
              </c:numCache>
            </c:numRef>
          </c:val>
        </c:ser>
        <c:ser>
          <c:idx val="4"/>
          <c:order val="3"/>
          <c:tx>
            <c:strRef>
              <c:f>Лист1!$DK$222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472000</c:v>
                </c:pt>
              </c:numCache>
            </c:numRef>
          </c:val>
        </c:ser>
        <c:ser>
          <c:idx val="5"/>
          <c:order val="4"/>
          <c:tx>
            <c:strRef>
              <c:f>Лист1!$DK$223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821636</c:v>
                </c:pt>
              </c:numCache>
            </c:numRef>
          </c:val>
        </c:ser>
        <c:ser>
          <c:idx val="6"/>
          <c:order val="5"/>
          <c:tx>
            <c:strRef>
              <c:f>Лист1!$DK$224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29800</c:v>
                </c:pt>
              </c:numCache>
            </c:numRef>
          </c:val>
        </c:ser>
        <c:ser>
          <c:idx val="7"/>
          <c:order val="6"/>
          <c:tx>
            <c:strRef>
              <c:f>Лист1!$DK$225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#,##0.00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#,##0.00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66388865960328569"/>
          <c:y val="0.15788404402889283"/>
          <c:w val="0.30973916988921096"/>
          <c:h val="0.7649245126195095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97750">
          <a:srgbClr val="88DA73"/>
        </a:gs>
        <a:gs pos="95500">
          <a:srgbClr val="99FF99"/>
        </a:gs>
        <a:gs pos="0">
          <a:schemeClr val="accent6">
            <a:lumMod val="40000"/>
            <a:lumOff val="60000"/>
          </a:schemeClr>
        </a:gs>
        <a:gs pos="100000">
          <a:schemeClr val="accent6">
            <a:lumMod val="95000"/>
            <a:lumOff val="5000"/>
          </a:schemeClr>
        </a:gs>
        <a:gs pos="100000">
          <a:schemeClr val="accent6">
            <a:lumMod val="60000"/>
          </a:schemeClr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Расходы на реализацию муниципальных программ Пестяковского городского поселения на </a:t>
            </a:r>
            <a:r>
              <a:rPr lang="ru-RU" sz="2000" dirty="0" smtClean="0"/>
              <a:t>2021год</a:t>
            </a:r>
            <a:endParaRPr lang="ru-RU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044049205441146E-2"/>
          <c:y val="0.15697407421542064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Лист1!$DK$220:$DK$227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spPr>
            <a:solidFill>
              <a:srgbClr val="D626DA"/>
            </a:solidFill>
          </c:spPr>
          <c:explosion val="5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accent1"/>
                </a:contourClr>
              </a:sp3d>
            </c:spPr>
          </c:dPt>
          <c:dPt>
            <c:idx val="1"/>
            <c:bubble3D val="0"/>
            <c:spPr>
              <a:solidFill>
                <a:srgbClr val="D626D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D626D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rgbClr val="D626D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rgbClr val="D626D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9567901330704424"/>
                  <c:y val="1.99956763052427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7985003061890048"/>
                  <c:y val="2.96842600720019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4278966155022733E-2"/>
                  <c:y val="-1.499351219326179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356712869733672E-2"/>
                  <c:y val="1.89881247694282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696962052068886E-3"/>
                  <c:y val="3.84879593939625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3669696119469654E-3"/>
                  <c:y val="-3.34998219033443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Лист1!$DW$220:$DW$227</c:f>
              <c:numCache>
                <c:formatCode>#,##0.00</c:formatCode>
                <c:ptCount val="8"/>
                <c:pt idx="0">
                  <c:v>5948605.8200000003</c:v>
                </c:pt>
                <c:pt idx="1">
                  <c:v>10215679.35</c:v>
                </c:pt>
                <c:pt idx="2">
                  <c:v>239629.88</c:v>
                </c:pt>
                <c:pt idx="3">
                  <c:v>472000</c:v>
                </c:pt>
                <c:pt idx="4">
                  <c:v>821636</c:v>
                </c:pt>
                <c:pt idx="5">
                  <c:v>29800</c:v>
                </c:pt>
              </c:numCache>
            </c:numRef>
          </c:val>
        </c:ser>
        <c:ser>
          <c:idx val="2"/>
          <c:order val="1"/>
          <c:tx>
            <c:strRef>
              <c:f>Лист1!$DK$220:$DK$227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Лист1!$DW$220:$DW$227</c:f>
              <c:numCache>
                <c:formatCode>#,##0.00</c:formatCode>
                <c:ptCount val="8"/>
                <c:pt idx="0">
                  <c:v>5948605.8200000003</c:v>
                </c:pt>
                <c:pt idx="1">
                  <c:v>10215679.35</c:v>
                </c:pt>
                <c:pt idx="2">
                  <c:v>239629.88</c:v>
                </c:pt>
                <c:pt idx="3">
                  <c:v>472000</c:v>
                </c:pt>
                <c:pt idx="4">
                  <c:v>821636</c:v>
                </c:pt>
                <c:pt idx="5">
                  <c:v>29800</c:v>
                </c:pt>
              </c:numCache>
            </c:numRef>
          </c:val>
        </c:ser>
        <c:ser>
          <c:idx val="3"/>
          <c:order val="2"/>
          <c:tx>
            <c:strRef>
              <c:f>Лист1!$DK$222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239629.88</c:v>
                </c:pt>
              </c:numCache>
            </c:numRef>
          </c:val>
        </c:ser>
        <c:ser>
          <c:idx val="4"/>
          <c:order val="3"/>
          <c:tx>
            <c:strRef>
              <c:f>Лист1!$DK$223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472000</c:v>
                </c:pt>
              </c:numCache>
            </c:numRef>
          </c:val>
        </c:ser>
        <c:ser>
          <c:idx val="5"/>
          <c:order val="4"/>
          <c:tx>
            <c:strRef>
              <c:f>Лист1!$DK$224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821636</c:v>
                </c:pt>
              </c:numCache>
            </c:numRef>
          </c:val>
        </c:ser>
        <c:ser>
          <c:idx val="6"/>
          <c:order val="5"/>
          <c:tx>
            <c:strRef>
              <c:f>Лист1!$DK$225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#,##0.00</c:formatCode>
                <c:ptCount val="2"/>
                <c:pt idx="1">
                  <c:v>29800</c:v>
                </c:pt>
              </c:numCache>
            </c:numRef>
          </c:val>
        </c:ser>
        <c:ser>
          <c:idx val="7"/>
          <c:order val="6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#,##0.00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Лист1!$DK$227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Лист1!$DL$227:$DW$227</c:f>
              <c:numCache>
                <c:formatCode>#,##0.00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023460528972338"/>
          <c:y val="0.10626916129196402"/>
          <c:w val="0.27207308701796884"/>
          <c:h val="0.885818735768169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Структура доходов бюджета Пестяковского городского поселения   </a:t>
            </a:r>
            <a:r>
              <a:rPr lang="ru-RU" sz="2000" dirty="0" smtClean="0"/>
              <a:t>2018-2020 </a:t>
            </a:r>
            <a:r>
              <a:rPr lang="ru-RU" sz="2000" dirty="0"/>
              <a:t>годы</a:t>
            </a:r>
          </a:p>
        </c:rich>
      </c:tx>
      <c:layout>
        <c:manualLayout>
          <c:xMode val="edge"/>
          <c:yMode val="edge"/>
          <c:x val="0.12589792340726907"/>
          <c:y val="6.3805816923110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54391278013327"/>
          <c:y val="0.12979629629629633"/>
          <c:w val="0.8944560872198668"/>
          <c:h val="0.73858632254301548"/>
        </c:manualLayout>
      </c:layout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19371120"/>
        <c:axId val="226234808"/>
        <c:axId val="0"/>
      </c:bar3DChart>
      <c:catAx>
        <c:axId val="219371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234808"/>
        <c:crosses val="autoZero"/>
        <c:auto val="1"/>
        <c:lblAlgn val="ctr"/>
        <c:lblOffset val="100"/>
        <c:noMultiLvlLbl val="0"/>
      </c:catAx>
      <c:valAx>
        <c:axId val="226234808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1937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Структура доходов бюджета Пестяковского городского поселения   </a:t>
            </a:r>
            <a:r>
              <a:rPr lang="ru-RU" sz="2000" dirty="0" smtClean="0"/>
              <a:t>2019-2021 </a:t>
            </a:r>
            <a:r>
              <a:rPr lang="ru-RU" sz="2000" dirty="0" smtClean="0"/>
              <a:t>годы</a:t>
            </a:r>
            <a:endParaRPr lang="ru-RU" sz="2000" dirty="0">
              <a:solidFill>
                <a:srgbClr val="FFFF00"/>
              </a:solidFill>
            </a:endParaRPr>
          </a:p>
        </c:rich>
      </c:tx>
      <c:layout>
        <c:manualLayout>
          <c:xMode val="edge"/>
          <c:yMode val="edge"/>
          <c:x val="0.12589792340726907"/>
          <c:y val="6.3805816923110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54391278013327"/>
          <c:y val="0.12979629629629633"/>
          <c:w val="0.8944560872198668"/>
          <c:h val="0.7385863225430154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Лист1!$N$58:$P$58</c:f>
              <c:strCache>
                <c:ptCount val="3"/>
                <c:pt idx="0">
                  <c:v>Налоговые доходы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2019год</c:v>
                </c:pt>
                <c:pt idx="1">
                  <c:v>2020год</c:v>
                </c:pt>
                <c:pt idx="2">
                  <c:v>2021 год</c:v>
                </c:pt>
              </c:strCache>
            </c:strRef>
          </c:cat>
          <c:val>
            <c:numRef>
              <c:f>Лист1!$Q$58:$S$58</c:f>
              <c:numCache>
                <c:formatCode>#,##0.00</c:formatCode>
                <c:ptCount val="3"/>
                <c:pt idx="0">
                  <c:v>12740242.91</c:v>
                </c:pt>
                <c:pt idx="1">
                  <c:v>12691637.810000001</c:v>
                </c:pt>
                <c:pt idx="2">
                  <c:v>12789211.630000001</c:v>
                </c:pt>
              </c:numCache>
            </c:numRef>
          </c:val>
        </c:ser>
        <c:ser>
          <c:idx val="1"/>
          <c:order val="1"/>
          <c:tx>
            <c:strRef>
              <c:f>Лист1!$N$59:$P$59</c:f>
              <c:strCache>
                <c:ptCount val="3"/>
                <c:pt idx="0">
                  <c:v>Неналоговые доходы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B0C0F31A-F352-4C76-A8A4-EB29801A1867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2019год</c:v>
                </c:pt>
                <c:pt idx="1">
                  <c:v>2020год</c:v>
                </c:pt>
                <c:pt idx="2">
                  <c:v>2021 год</c:v>
                </c:pt>
              </c:strCache>
            </c:strRef>
          </c:cat>
          <c:val>
            <c:numRef>
              <c:f>Лист1!$Q$59:$S$59</c:f>
              <c:numCache>
                <c:formatCode>#,##0.00</c:formatCode>
                <c:ptCount val="3"/>
                <c:pt idx="0">
                  <c:v>910007</c:v>
                </c:pt>
                <c:pt idx="1">
                  <c:v>467000</c:v>
                </c:pt>
                <c:pt idx="2">
                  <c:v>468100</c:v>
                </c:pt>
              </c:numCache>
            </c:numRef>
          </c:val>
        </c:ser>
        <c:ser>
          <c:idx val="2"/>
          <c:order val="2"/>
          <c:tx>
            <c:strRef>
              <c:f>Лист1!$N$60:$P$60</c:f>
              <c:strCache>
                <c:ptCount val="3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2019год</c:v>
                </c:pt>
                <c:pt idx="1">
                  <c:v>2020год</c:v>
                </c:pt>
                <c:pt idx="2">
                  <c:v>2021 год</c:v>
                </c:pt>
              </c:strCache>
            </c:strRef>
          </c:cat>
          <c:val>
            <c:numRef>
              <c:f>Лист1!$Q$60:$S$60</c:f>
              <c:numCache>
                <c:formatCode>#,##0.00</c:formatCode>
                <c:ptCount val="3"/>
                <c:pt idx="0">
                  <c:v>13734079</c:v>
                </c:pt>
                <c:pt idx="1">
                  <c:v>5403100</c:v>
                </c:pt>
                <c:pt idx="2">
                  <c:v>5403100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1512448"/>
        <c:axId val="221510096"/>
        <c:axId val="0"/>
      </c:bar3DChart>
      <c:catAx>
        <c:axId val="221512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510096"/>
        <c:crosses val="autoZero"/>
        <c:auto val="1"/>
        <c:lblAlgn val="ctr"/>
        <c:lblOffset val="100"/>
        <c:noMultiLvlLbl val="0"/>
      </c:catAx>
      <c:valAx>
        <c:axId val="22151009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2151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5995570463526"/>
          <c:y val="0.17502740408570006"/>
          <c:w val="0.60800885907294799"/>
          <c:h val="5.2476960559302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201</a:t>
            </a:r>
            <a:r>
              <a:rPr lang="ru-RU" dirty="0" smtClean="0"/>
              <a:t>9 </a:t>
            </a:r>
            <a:r>
              <a:rPr lang="ru-RU" dirty="0"/>
              <a:t>год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41"/>
      <c:depthPercent val="100"/>
      <c:rAngAx val="0"/>
    </c:view3D>
    <c:floor>
      <c:thickness val="0"/>
      <c:spPr>
        <a:noFill/>
        <a:ln w="12700" cap="rnd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39901743729206E-2"/>
          <c:y val="0.1460337121383935"/>
          <c:w val="0.94260098256270797"/>
          <c:h val="0.70409765424646642"/>
        </c:manualLayout>
      </c:layout>
      <c:pie3DChart>
        <c:varyColors val="1"/>
        <c:ser>
          <c:idx val="0"/>
          <c:order val="0"/>
          <c:tx>
            <c:strRef>
              <c:f>Лист1!$I$7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explosion val="16"/>
            <c:spPr>
              <a:solidFill>
                <a:srgbClr val="CC00CC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53DFCE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0671382078115477"/>
                  <c:y val="-0.21747560211773187"/>
                </c:manualLayout>
              </c:layout>
              <c:tx>
                <c:rich>
                  <a:bodyPr/>
                  <a:lstStyle/>
                  <a:p>
                    <a:fld id="{18EA9D96-CF4F-4CCF-B3D5-E9518E5985D5}" type="VALUE">
                      <a:rPr lang="en-US" smtClean="0"/>
                      <a:pPr/>
                      <a:t>[ЗНАЧЕНИЕ]</a:t>
                    </a:fld>
                    <a:r>
                      <a:rPr lang="en-US" baseline="0" dirty="0" smtClean="0"/>
                      <a:t> 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80851338548835"/>
                      <c:h val="0.1559788278559540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1CAA90E-55F8-44A5-A1A7-F3450E502814}" type="VALUE">
                      <a:rPr lang="en-US" sz="1100" smtClean="0"/>
                      <a:pPr>
                        <a:defRPr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1270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Лист1!$E$8:$H$9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Лист1!$I$8:$I$9</c:f>
              <c:numCache>
                <c:formatCode>#,##0.00</c:formatCode>
                <c:ptCount val="2"/>
                <c:pt idx="0">
                  <c:v>13650249.91</c:v>
                </c:pt>
                <c:pt idx="1">
                  <c:v>13734079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72662347931486115"/>
          <c:y val="1.975192668769132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5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8.9913647531534052E-2"/>
          <c:w val="1"/>
          <c:h val="0.74600033205010607"/>
        </c:manualLayout>
      </c:layout>
      <c:pie3DChart>
        <c:varyColors val="1"/>
        <c:ser>
          <c:idx val="0"/>
          <c:order val="0"/>
          <c:tx>
            <c:strRef>
              <c:f>Лист1!$J$7</c:f>
              <c:strCache>
                <c:ptCount val="1"/>
                <c:pt idx="0">
                  <c:v>2019</c:v>
                </c:pt>
              </c:strCache>
            </c:strRef>
          </c:tx>
          <c:explosion val="72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20D02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0219195180508059"/>
                  <c:y val="-0.330474228984708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13 158 637,81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698658634180101"/>
                      <c:h val="7.03662388249003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6543573692332839"/>
                  <c:y val="9.07618528084867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en-US" baseline="0" dirty="0" smtClean="0"/>
                      <a:t> 403 </a:t>
                    </a:r>
                    <a:r>
                      <a:rPr lang="en-US" baseline="0" dirty="0" smtClean="0"/>
                      <a:t>100,00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10458153164915"/>
                      <c:h val="0.1358438757945970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Лист1!$E$8:$I$9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Лист1!$J$8:$J$9</c:f>
              <c:numCache>
                <c:formatCode>#,##0.00</c:formatCode>
                <c:ptCount val="2"/>
                <c:pt idx="0">
                  <c:v>12860078.199999999</c:v>
                </c:pt>
                <c:pt idx="1">
                  <c:v>7327082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887295764901174"/>
          <c:y val="0.8046619990427315"/>
          <c:w val="0.82394892026313626"/>
          <c:h val="0.15085339598997005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2021 </a:t>
            </a:r>
            <a:r>
              <a:rPr lang="ru-RU" dirty="0"/>
              <a:t>год</a:t>
            </a:r>
            <a:endParaRPr lang="en-US" dirty="0"/>
          </a:p>
        </c:rich>
      </c:tx>
      <c:layout>
        <c:manualLayout>
          <c:xMode val="edge"/>
          <c:yMode val="edge"/>
          <c:x val="0.67773546268575191"/>
          <c:y val="2.092673295387838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5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0789671785268032E-4"/>
          <c:w val="1"/>
          <c:h val="0.71484347207714316"/>
        </c:manualLayout>
      </c:layout>
      <c:pie3DChart>
        <c:varyColors val="1"/>
        <c:ser>
          <c:idx val="0"/>
          <c:order val="0"/>
          <c:tx>
            <c:strRef>
              <c:f>Лист1!$K$7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explosion val="47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13 257 311,63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en-US" baseline="0" dirty="0" smtClean="0"/>
                      <a:t> 403 </a:t>
                    </a:r>
                    <a:r>
                      <a:rPr lang="en-US" baseline="0" dirty="0" smtClean="0"/>
                      <a:t>100,00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Лист1!$E$8:$J$9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Лист1!$K$8:$K$9</c:f>
              <c:numCache>
                <c:formatCode>#,##0.00</c:formatCode>
                <c:ptCount val="2"/>
                <c:pt idx="0">
                  <c:v>12878583.460000001</c:v>
                </c:pt>
                <c:pt idx="1">
                  <c:v>5266289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24128732297E-2"/>
          <c:y val="0.77330951750286403"/>
          <c:w val="0.89999996206436617"/>
          <c:h val="0.195300383066318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Динамика налоговых и неналоговых доходов Пестяковского городского поселения на </a:t>
            </a:r>
            <a:r>
              <a:rPr lang="ru-RU" sz="2000" dirty="0" smtClean="0"/>
              <a:t>2019 </a:t>
            </a:r>
            <a:r>
              <a:rPr lang="ru-RU" sz="2000" dirty="0"/>
              <a:t>и плановый период </a:t>
            </a:r>
            <a:r>
              <a:rPr lang="ru-RU" sz="2000" dirty="0" smtClean="0"/>
              <a:t>2020 </a:t>
            </a:r>
            <a:r>
              <a:rPr lang="ru-RU" sz="2000" dirty="0"/>
              <a:t>и </a:t>
            </a:r>
            <a:r>
              <a:rPr lang="ru-RU" sz="2000" dirty="0" smtClean="0"/>
              <a:t>2021 </a:t>
            </a:r>
            <a:r>
              <a:rPr lang="ru-RU" sz="2000" dirty="0"/>
              <a:t>годов</a:t>
            </a:r>
          </a:p>
        </c:rich>
      </c:tx>
      <c:layout/>
      <c:overlay val="0"/>
      <c:spPr>
        <a:solidFill>
          <a:srgbClr val="FF99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128877661623356"/>
          <c:y val="0.17813734067555281"/>
          <c:w val="0.8687112233837665"/>
          <c:h val="0.63848438062889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2019год</c:v>
                </c:pt>
              </c:strCache>
            </c:strRef>
          </c:tx>
          <c:spPr>
            <a:solidFill>
              <a:srgbClr val="20D02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0D02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13650249.91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2020год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03124E0F-D78F-4728-9295-DC68DB0F369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13158637.810000001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275DA282-AE30-4474-A769-E34C0AB43111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13257311.630000001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1258416"/>
        <c:axId val="221255280"/>
      </c:barChart>
      <c:catAx>
        <c:axId val="22125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255280"/>
        <c:crosses val="autoZero"/>
        <c:auto val="1"/>
        <c:lblAlgn val="ctr"/>
        <c:lblOffset val="100"/>
        <c:noMultiLvlLbl val="0"/>
      </c:catAx>
      <c:valAx>
        <c:axId val="22125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258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Пестяковского городского поселения на 2019 и плановый период 2020 и 2021 годов в расчете на одного жителя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822074370836365"/>
          <c:y val="8.3660137607751532E-3"/>
        </c:manualLayout>
      </c:layout>
      <c:overlay val="0"/>
      <c:spPr>
        <a:solidFill>
          <a:srgbClr val="99FF99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4218555445074483E-2"/>
          <c:y val="0.1977451838128077"/>
          <c:w val="0.910612692184808"/>
          <c:h val="0.65809222376614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2019год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2020год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507352"/>
        <c:axId val="221508528"/>
      </c:barChart>
      <c:catAx>
        <c:axId val="221507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508528"/>
        <c:crosses val="autoZero"/>
        <c:auto val="1"/>
        <c:lblAlgn val="ctr"/>
        <c:lblOffset val="100"/>
        <c:noMultiLvlLbl val="0"/>
      </c:catAx>
      <c:valAx>
        <c:axId val="22150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507352"/>
        <c:crosses val="autoZero"/>
        <c:crossBetween val="between"/>
      </c:valAx>
      <c:spPr>
        <a:solidFill>
          <a:srgbClr val="FFCCCC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035403366601352"/>
          <c:y val="0.90519149031477453"/>
          <c:w val="0.25190529942849194"/>
          <c:h val="4.0429420240186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8DD8B-0DC3-4602-A997-D3DA35EC189E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B77716-FC26-4678-992F-04BC96876BBF}">
      <dgm:prSet phldrT="[Текст]"/>
      <dgm:spPr/>
      <dgm:t>
        <a:bodyPr/>
        <a:lstStyle/>
        <a:p>
          <a:endParaRPr lang="ru-RU" dirty="0"/>
        </a:p>
      </dgm:t>
    </dgm:pt>
    <dgm:pt modelId="{3A463B5C-5DF8-4164-937F-37462F51C33E}" type="parTrans" cxnId="{58B5E67D-B4AC-49F4-A213-1327E0A1728C}">
      <dgm:prSet/>
      <dgm:spPr/>
      <dgm:t>
        <a:bodyPr/>
        <a:lstStyle/>
        <a:p>
          <a:endParaRPr lang="ru-RU"/>
        </a:p>
      </dgm:t>
    </dgm:pt>
    <dgm:pt modelId="{294C75B3-CF07-43C1-B524-E79AB1F6303D}" type="sibTrans" cxnId="{58B5E67D-B4AC-49F4-A213-1327E0A1728C}">
      <dgm:prSet/>
      <dgm:spPr/>
      <dgm:t>
        <a:bodyPr/>
        <a:lstStyle/>
        <a:p>
          <a:endParaRPr lang="ru-RU"/>
        </a:p>
      </dgm:t>
    </dgm:pt>
    <dgm:pt modelId="{756EC5C8-8E0E-441C-A3DA-11746603FAAF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dirty="0" smtClean="0"/>
            <a:t>Разработка бюджетного прогноза Пестяковского городского поселения на 2017-2021 годы позволит:</a:t>
          </a:r>
          <a:endParaRPr lang="ru-RU" b="1" dirty="0"/>
        </a:p>
      </dgm:t>
    </dgm:pt>
    <dgm:pt modelId="{7D750759-D5A1-413A-B501-808434BE1723}" type="parTrans" cxnId="{DF9C420B-133D-41D5-83DA-4DE82B709E39}">
      <dgm:prSet/>
      <dgm:spPr/>
      <dgm:t>
        <a:bodyPr/>
        <a:lstStyle/>
        <a:p>
          <a:endParaRPr lang="ru-RU"/>
        </a:p>
      </dgm:t>
    </dgm:pt>
    <dgm:pt modelId="{58FABFC7-B312-4439-8A55-4446660D27E8}" type="sibTrans" cxnId="{DF9C420B-133D-41D5-83DA-4DE82B709E39}">
      <dgm:prSet/>
      <dgm:spPr/>
      <dgm:t>
        <a:bodyPr/>
        <a:lstStyle/>
        <a:p>
          <a:endParaRPr lang="ru-RU"/>
        </a:p>
      </dgm:t>
    </dgm:pt>
    <dgm:pt modelId="{826C33A0-248F-4C3E-82DC-D11BAA6D8DF5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9B6DFB47-1881-46F5-BA33-E9F1CDF39C3F}" type="parTrans" cxnId="{472D4CF5-2F1F-4B67-982F-DEB4A5F1930C}">
      <dgm:prSet/>
      <dgm:spPr/>
      <dgm:t>
        <a:bodyPr/>
        <a:lstStyle/>
        <a:p>
          <a:endParaRPr lang="ru-RU"/>
        </a:p>
      </dgm:t>
    </dgm:pt>
    <dgm:pt modelId="{B4DBB60A-EA7D-4FC0-B854-CE8A1AE621ED}" type="sibTrans" cxnId="{472D4CF5-2F1F-4B67-982F-DEB4A5F1930C}">
      <dgm:prSet/>
      <dgm:spPr/>
      <dgm:t>
        <a:bodyPr/>
        <a:lstStyle/>
        <a:p>
          <a:endParaRPr lang="ru-RU"/>
        </a:p>
      </dgm:t>
    </dgm:pt>
    <dgm:pt modelId="{4706C497-0F3E-4A3D-A14C-37A1444EC5BF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b="1" i="1" dirty="0" smtClean="0"/>
            <a:t>Значительно расширить период бюджетного планирования;</a:t>
          </a:r>
          <a:endParaRPr lang="ru-RU" sz="1600" b="1" i="1" dirty="0"/>
        </a:p>
      </dgm:t>
    </dgm:pt>
    <dgm:pt modelId="{AB774641-4728-4784-8A32-DD61F3A696B0}" type="parTrans" cxnId="{155A13EE-96B5-41BE-A64F-7512BDA94644}">
      <dgm:prSet/>
      <dgm:spPr/>
      <dgm:t>
        <a:bodyPr/>
        <a:lstStyle/>
        <a:p>
          <a:endParaRPr lang="ru-RU"/>
        </a:p>
      </dgm:t>
    </dgm:pt>
    <dgm:pt modelId="{135F9B27-5D40-46C9-8B87-376164C1B7D1}" type="sibTrans" cxnId="{155A13EE-96B5-41BE-A64F-7512BDA94644}">
      <dgm:prSet/>
      <dgm:spPr/>
      <dgm:t>
        <a:bodyPr/>
        <a:lstStyle/>
        <a:p>
          <a:endParaRPr lang="ru-RU"/>
        </a:p>
      </dgm:t>
    </dgm:pt>
    <dgm:pt modelId="{CE939E44-CFB8-4BA1-B895-BE9406D6E63C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b="1" i="1" dirty="0" smtClean="0"/>
            <a:t>Осуществить стратегические  бюджетные показатели Пестяковского городского поселения</a:t>
          </a:r>
          <a:endParaRPr lang="ru-RU" sz="1600" b="1" i="1" dirty="0"/>
        </a:p>
      </dgm:t>
    </dgm:pt>
    <dgm:pt modelId="{17302A4E-0600-4BD2-B6E0-92BBF100BDE1}" type="parTrans" cxnId="{792B07A3-6676-4C22-994C-DEC63C4AAC0E}">
      <dgm:prSet/>
      <dgm:spPr/>
      <dgm:t>
        <a:bodyPr/>
        <a:lstStyle/>
        <a:p>
          <a:endParaRPr lang="ru-RU"/>
        </a:p>
      </dgm:t>
    </dgm:pt>
    <dgm:pt modelId="{9C27E1E0-12E7-4839-8031-6576D8D2B152}" type="sibTrans" cxnId="{792B07A3-6676-4C22-994C-DEC63C4AAC0E}">
      <dgm:prSet/>
      <dgm:spPr/>
      <dgm:t>
        <a:bodyPr/>
        <a:lstStyle/>
        <a:p>
          <a:endParaRPr lang="ru-RU"/>
        </a:p>
      </dgm:t>
    </dgm:pt>
    <dgm:pt modelId="{C7FC25C8-189A-4B75-A819-01E3F5DE69E0}">
      <dgm:prSet phldrT="[Текст]"/>
      <dgm:spPr/>
      <dgm:t>
        <a:bodyPr/>
        <a:lstStyle/>
        <a:p>
          <a:endParaRPr lang="ru-RU" dirty="0"/>
        </a:p>
      </dgm:t>
    </dgm:pt>
    <dgm:pt modelId="{DF1378D2-A049-4158-ACDC-D7F9442761BC}" type="parTrans" cxnId="{4CFE6A9E-AA61-4D5D-A4A2-A3A80C37F8AC}">
      <dgm:prSet/>
      <dgm:spPr/>
      <dgm:t>
        <a:bodyPr/>
        <a:lstStyle/>
        <a:p>
          <a:endParaRPr lang="ru-RU"/>
        </a:p>
      </dgm:t>
    </dgm:pt>
    <dgm:pt modelId="{00C622CD-7F4A-4762-8CC1-7F0E1AF3CCB2}" type="sibTrans" cxnId="{4CFE6A9E-AA61-4D5D-A4A2-A3A80C37F8AC}">
      <dgm:prSet/>
      <dgm:spPr/>
      <dgm:t>
        <a:bodyPr/>
        <a:lstStyle/>
        <a:p>
          <a:endParaRPr lang="ru-RU"/>
        </a:p>
      </dgm:t>
    </dgm:pt>
    <dgm:pt modelId="{54C31453-CC80-46DC-8EDA-A0BDEBC382D1}">
      <dgm:prSet phldrT="[Текст]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ru-RU" b="1" dirty="0" smtClean="0"/>
            <a:t>Бюджетный прогноз на долгосрочный период послужит основой устойчивости  бюджета Пестяковского городского поселения</a:t>
          </a:r>
          <a:endParaRPr lang="ru-RU" b="1" dirty="0"/>
        </a:p>
      </dgm:t>
    </dgm:pt>
    <dgm:pt modelId="{DBA5EE46-A0B6-4248-BAF1-147771012943}" type="parTrans" cxnId="{A74D2AA5-01C4-4B99-93DC-A4B999DABEB7}">
      <dgm:prSet/>
      <dgm:spPr/>
      <dgm:t>
        <a:bodyPr/>
        <a:lstStyle/>
        <a:p>
          <a:endParaRPr lang="ru-RU"/>
        </a:p>
      </dgm:t>
    </dgm:pt>
    <dgm:pt modelId="{8CE1DE66-168E-453C-86D5-8051E655EBE2}" type="sibTrans" cxnId="{A74D2AA5-01C4-4B99-93DC-A4B999DABEB7}">
      <dgm:prSet/>
      <dgm:spPr/>
      <dgm:t>
        <a:bodyPr/>
        <a:lstStyle/>
        <a:p>
          <a:endParaRPr lang="ru-RU"/>
        </a:p>
      </dgm:t>
    </dgm:pt>
    <dgm:pt modelId="{EE752444-64DB-4F14-9998-418713355F8F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b="1" i="1" dirty="0" smtClean="0"/>
            <a:t>Обозначить объем финансового обеспечения муниципальных программ Пестяковского городского поселения на весь период их действия.</a:t>
          </a:r>
          <a:endParaRPr lang="ru-RU" sz="1600" b="1" i="1" dirty="0"/>
        </a:p>
      </dgm:t>
    </dgm:pt>
    <dgm:pt modelId="{02C4FC50-3349-426B-A2B3-88B53B56744A}" type="parTrans" cxnId="{B0669267-1991-4C4C-BA56-94F35A5A2EA0}">
      <dgm:prSet/>
      <dgm:spPr/>
      <dgm:t>
        <a:bodyPr/>
        <a:lstStyle/>
        <a:p>
          <a:endParaRPr lang="ru-RU"/>
        </a:p>
      </dgm:t>
    </dgm:pt>
    <dgm:pt modelId="{D99617AE-3634-4758-83B6-FC4AD13B0A8D}" type="sibTrans" cxnId="{B0669267-1991-4C4C-BA56-94F35A5A2EA0}">
      <dgm:prSet/>
      <dgm:spPr/>
      <dgm:t>
        <a:bodyPr/>
        <a:lstStyle/>
        <a:p>
          <a:endParaRPr lang="ru-RU"/>
        </a:p>
      </dgm:t>
    </dgm:pt>
    <dgm:pt modelId="{7374CF0F-81B0-4833-8014-6F6CAC16B6F3}" type="pres">
      <dgm:prSet presAssocID="{5ED8DD8B-0DC3-4602-A997-D3DA35EC189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B3EE05-6EAF-41BF-AF86-30444D04146F}" type="pres">
      <dgm:prSet presAssocID="{90B77716-FC26-4678-992F-04BC96876BBF}" presName="composite" presStyleCnt="0"/>
      <dgm:spPr/>
    </dgm:pt>
    <dgm:pt modelId="{F70CBD59-4B6A-4578-BB15-4EA4DBEB3184}" type="pres">
      <dgm:prSet presAssocID="{90B77716-FC26-4678-992F-04BC96876BB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358FC-D354-4057-A7BD-B8E48079DEF6}" type="pres">
      <dgm:prSet presAssocID="{90B77716-FC26-4678-992F-04BC96876BBF}" presName="descendantText" presStyleLbl="alignAcc1" presStyleIdx="0" presStyleCnt="3" custScaleY="84313" custLinFactNeighborX="0" custLinFactNeighborY="26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CDAB7-5B7B-4961-944A-7BB777FF6976}" type="pres">
      <dgm:prSet presAssocID="{294C75B3-CF07-43C1-B524-E79AB1F6303D}" presName="sp" presStyleCnt="0"/>
      <dgm:spPr/>
    </dgm:pt>
    <dgm:pt modelId="{AFCAD091-B853-4660-8CD7-B89DEBFBE2E1}" type="pres">
      <dgm:prSet presAssocID="{826C33A0-248F-4C3E-82DC-D11BAA6D8DF5}" presName="composite" presStyleCnt="0"/>
      <dgm:spPr/>
    </dgm:pt>
    <dgm:pt modelId="{D5D6C875-39C3-4267-B015-C60E43C50AC1}" type="pres">
      <dgm:prSet presAssocID="{826C33A0-248F-4C3E-82DC-D11BAA6D8DF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F813F-DCBB-4C8D-B0A0-74FAE53E8A04}" type="pres">
      <dgm:prSet presAssocID="{826C33A0-248F-4C3E-82DC-D11BAA6D8DF5}" presName="descendantText" presStyleLbl="alignAcc1" presStyleIdx="1" presStyleCnt="3" custScaleY="128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D158C-AEFA-498D-B4E0-F574D75D257A}" type="pres">
      <dgm:prSet presAssocID="{B4DBB60A-EA7D-4FC0-B854-CE8A1AE621ED}" presName="sp" presStyleCnt="0"/>
      <dgm:spPr/>
    </dgm:pt>
    <dgm:pt modelId="{B38B196D-8F0F-422C-82FD-F740A8E29146}" type="pres">
      <dgm:prSet presAssocID="{C7FC25C8-189A-4B75-A819-01E3F5DE69E0}" presName="composite" presStyleCnt="0"/>
      <dgm:spPr/>
    </dgm:pt>
    <dgm:pt modelId="{BD9BC969-B8A3-4943-8E7A-B886774A76C8}" type="pres">
      <dgm:prSet presAssocID="{C7FC25C8-189A-4B75-A819-01E3F5DE69E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4C4D0-5253-49A3-80A9-39E5D47FA896}" type="pres">
      <dgm:prSet presAssocID="{C7FC25C8-189A-4B75-A819-01E3F5DE69E0}" presName="descendantText" presStyleLbl="alignAcc1" presStyleIdx="2" presStyleCnt="3" custLinFactNeighborY="-2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FC3B29-E1A7-4CF0-A42A-B93D6D4BC904}" type="presOf" srcId="{5ED8DD8B-0DC3-4602-A997-D3DA35EC189E}" destId="{7374CF0F-81B0-4833-8014-6F6CAC16B6F3}" srcOrd="0" destOrd="0" presId="urn:microsoft.com/office/officeart/2005/8/layout/chevron2"/>
    <dgm:cxn modelId="{155A13EE-96B5-41BE-A64F-7512BDA94644}" srcId="{826C33A0-248F-4C3E-82DC-D11BAA6D8DF5}" destId="{4706C497-0F3E-4A3D-A14C-37A1444EC5BF}" srcOrd="0" destOrd="0" parTransId="{AB774641-4728-4784-8A32-DD61F3A696B0}" sibTransId="{135F9B27-5D40-46C9-8B87-376164C1B7D1}"/>
    <dgm:cxn modelId="{472D4CF5-2F1F-4B67-982F-DEB4A5F1930C}" srcId="{5ED8DD8B-0DC3-4602-A997-D3DA35EC189E}" destId="{826C33A0-248F-4C3E-82DC-D11BAA6D8DF5}" srcOrd="1" destOrd="0" parTransId="{9B6DFB47-1881-46F5-BA33-E9F1CDF39C3F}" sibTransId="{B4DBB60A-EA7D-4FC0-B854-CE8A1AE621ED}"/>
    <dgm:cxn modelId="{00D9BCF6-A968-4A6A-AD16-A2BD3F4A95BB}" type="presOf" srcId="{C7FC25C8-189A-4B75-A819-01E3F5DE69E0}" destId="{BD9BC969-B8A3-4943-8E7A-B886774A76C8}" srcOrd="0" destOrd="0" presId="urn:microsoft.com/office/officeart/2005/8/layout/chevron2"/>
    <dgm:cxn modelId="{E1002AD6-B384-4944-84EB-01EBD32C9026}" type="presOf" srcId="{4706C497-0F3E-4A3D-A14C-37A1444EC5BF}" destId="{96CF813F-DCBB-4C8D-B0A0-74FAE53E8A04}" srcOrd="0" destOrd="0" presId="urn:microsoft.com/office/officeart/2005/8/layout/chevron2"/>
    <dgm:cxn modelId="{DF9C420B-133D-41D5-83DA-4DE82B709E39}" srcId="{90B77716-FC26-4678-992F-04BC96876BBF}" destId="{756EC5C8-8E0E-441C-A3DA-11746603FAAF}" srcOrd="0" destOrd="0" parTransId="{7D750759-D5A1-413A-B501-808434BE1723}" sibTransId="{58FABFC7-B312-4439-8A55-4446660D27E8}"/>
    <dgm:cxn modelId="{4CFE6A9E-AA61-4D5D-A4A2-A3A80C37F8AC}" srcId="{5ED8DD8B-0DC3-4602-A997-D3DA35EC189E}" destId="{C7FC25C8-189A-4B75-A819-01E3F5DE69E0}" srcOrd="2" destOrd="0" parTransId="{DF1378D2-A049-4158-ACDC-D7F9442761BC}" sibTransId="{00C622CD-7F4A-4762-8CC1-7F0E1AF3CCB2}"/>
    <dgm:cxn modelId="{A60A0FD2-9EDD-4244-9462-E56355E90CA1}" type="presOf" srcId="{756EC5C8-8E0E-441C-A3DA-11746603FAAF}" destId="{43E358FC-D354-4057-A7BD-B8E48079DEF6}" srcOrd="0" destOrd="0" presId="urn:microsoft.com/office/officeart/2005/8/layout/chevron2"/>
    <dgm:cxn modelId="{04C4DAAB-DBCF-4D74-8BFB-34F0AE417332}" type="presOf" srcId="{826C33A0-248F-4C3E-82DC-D11BAA6D8DF5}" destId="{D5D6C875-39C3-4267-B015-C60E43C50AC1}" srcOrd="0" destOrd="0" presId="urn:microsoft.com/office/officeart/2005/8/layout/chevron2"/>
    <dgm:cxn modelId="{B0669267-1991-4C4C-BA56-94F35A5A2EA0}" srcId="{826C33A0-248F-4C3E-82DC-D11BAA6D8DF5}" destId="{EE752444-64DB-4F14-9998-418713355F8F}" srcOrd="2" destOrd="0" parTransId="{02C4FC50-3349-426B-A2B3-88B53B56744A}" sibTransId="{D99617AE-3634-4758-83B6-FC4AD13B0A8D}"/>
    <dgm:cxn modelId="{79735660-DA67-4D07-B9A5-7DF4BEC6A692}" type="presOf" srcId="{90B77716-FC26-4678-992F-04BC96876BBF}" destId="{F70CBD59-4B6A-4578-BB15-4EA4DBEB3184}" srcOrd="0" destOrd="0" presId="urn:microsoft.com/office/officeart/2005/8/layout/chevron2"/>
    <dgm:cxn modelId="{A2E3AB3D-7C8D-4440-8C85-4A905ADA09C1}" type="presOf" srcId="{54C31453-CC80-46DC-8EDA-A0BDEBC382D1}" destId="{48B4C4D0-5253-49A3-80A9-39E5D47FA896}" srcOrd="0" destOrd="0" presId="urn:microsoft.com/office/officeart/2005/8/layout/chevron2"/>
    <dgm:cxn modelId="{82E83496-A721-47BC-A410-7E05F699B1C1}" type="presOf" srcId="{EE752444-64DB-4F14-9998-418713355F8F}" destId="{96CF813F-DCBB-4C8D-B0A0-74FAE53E8A04}" srcOrd="0" destOrd="2" presId="urn:microsoft.com/office/officeart/2005/8/layout/chevron2"/>
    <dgm:cxn modelId="{58B5E67D-B4AC-49F4-A213-1327E0A1728C}" srcId="{5ED8DD8B-0DC3-4602-A997-D3DA35EC189E}" destId="{90B77716-FC26-4678-992F-04BC96876BBF}" srcOrd="0" destOrd="0" parTransId="{3A463B5C-5DF8-4164-937F-37462F51C33E}" sibTransId="{294C75B3-CF07-43C1-B524-E79AB1F6303D}"/>
    <dgm:cxn modelId="{0B99E90E-F13E-4759-A7E9-92FA63E67EE1}" type="presOf" srcId="{CE939E44-CFB8-4BA1-B895-BE9406D6E63C}" destId="{96CF813F-DCBB-4C8D-B0A0-74FAE53E8A04}" srcOrd="0" destOrd="1" presId="urn:microsoft.com/office/officeart/2005/8/layout/chevron2"/>
    <dgm:cxn modelId="{792B07A3-6676-4C22-994C-DEC63C4AAC0E}" srcId="{826C33A0-248F-4C3E-82DC-D11BAA6D8DF5}" destId="{CE939E44-CFB8-4BA1-B895-BE9406D6E63C}" srcOrd="1" destOrd="0" parTransId="{17302A4E-0600-4BD2-B6E0-92BBF100BDE1}" sibTransId="{9C27E1E0-12E7-4839-8031-6576D8D2B152}"/>
    <dgm:cxn modelId="{A74D2AA5-01C4-4B99-93DC-A4B999DABEB7}" srcId="{C7FC25C8-189A-4B75-A819-01E3F5DE69E0}" destId="{54C31453-CC80-46DC-8EDA-A0BDEBC382D1}" srcOrd="0" destOrd="0" parTransId="{DBA5EE46-A0B6-4248-BAF1-147771012943}" sibTransId="{8CE1DE66-168E-453C-86D5-8051E655EBE2}"/>
    <dgm:cxn modelId="{5E560F9C-1E24-4619-AB95-9A85DAF263D6}" type="presParOf" srcId="{7374CF0F-81B0-4833-8014-6F6CAC16B6F3}" destId="{C3B3EE05-6EAF-41BF-AF86-30444D04146F}" srcOrd="0" destOrd="0" presId="urn:microsoft.com/office/officeart/2005/8/layout/chevron2"/>
    <dgm:cxn modelId="{F61EF617-A578-4608-8831-3EB0862C3DCA}" type="presParOf" srcId="{C3B3EE05-6EAF-41BF-AF86-30444D04146F}" destId="{F70CBD59-4B6A-4578-BB15-4EA4DBEB3184}" srcOrd="0" destOrd="0" presId="urn:microsoft.com/office/officeart/2005/8/layout/chevron2"/>
    <dgm:cxn modelId="{465BDB48-D283-42D7-A427-A1F5BAC6446D}" type="presParOf" srcId="{C3B3EE05-6EAF-41BF-AF86-30444D04146F}" destId="{43E358FC-D354-4057-A7BD-B8E48079DEF6}" srcOrd="1" destOrd="0" presId="urn:microsoft.com/office/officeart/2005/8/layout/chevron2"/>
    <dgm:cxn modelId="{4F12A268-61F1-42A8-BC67-EB12476146DE}" type="presParOf" srcId="{7374CF0F-81B0-4833-8014-6F6CAC16B6F3}" destId="{1A0CDAB7-5B7B-4961-944A-7BB777FF6976}" srcOrd="1" destOrd="0" presId="urn:microsoft.com/office/officeart/2005/8/layout/chevron2"/>
    <dgm:cxn modelId="{580AD418-95F0-4440-AE48-858DEFA7F093}" type="presParOf" srcId="{7374CF0F-81B0-4833-8014-6F6CAC16B6F3}" destId="{AFCAD091-B853-4660-8CD7-B89DEBFBE2E1}" srcOrd="2" destOrd="0" presId="urn:microsoft.com/office/officeart/2005/8/layout/chevron2"/>
    <dgm:cxn modelId="{F77CC230-4F7D-49DF-87BF-4E398948546E}" type="presParOf" srcId="{AFCAD091-B853-4660-8CD7-B89DEBFBE2E1}" destId="{D5D6C875-39C3-4267-B015-C60E43C50AC1}" srcOrd="0" destOrd="0" presId="urn:microsoft.com/office/officeart/2005/8/layout/chevron2"/>
    <dgm:cxn modelId="{D58AE5C5-E0D7-4A5A-A118-8587E9BB67FA}" type="presParOf" srcId="{AFCAD091-B853-4660-8CD7-B89DEBFBE2E1}" destId="{96CF813F-DCBB-4C8D-B0A0-74FAE53E8A04}" srcOrd="1" destOrd="0" presId="urn:microsoft.com/office/officeart/2005/8/layout/chevron2"/>
    <dgm:cxn modelId="{54999797-6CA4-4182-8439-5E56984ACB88}" type="presParOf" srcId="{7374CF0F-81B0-4833-8014-6F6CAC16B6F3}" destId="{9C9D158C-AEFA-498D-B4E0-F574D75D257A}" srcOrd="3" destOrd="0" presId="urn:microsoft.com/office/officeart/2005/8/layout/chevron2"/>
    <dgm:cxn modelId="{ACF7D5FF-01B5-42B2-810D-0BBDA608E073}" type="presParOf" srcId="{7374CF0F-81B0-4833-8014-6F6CAC16B6F3}" destId="{B38B196D-8F0F-422C-82FD-F740A8E29146}" srcOrd="4" destOrd="0" presId="urn:microsoft.com/office/officeart/2005/8/layout/chevron2"/>
    <dgm:cxn modelId="{818F1391-3663-491D-9AEC-DDA0230151F7}" type="presParOf" srcId="{B38B196D-8F0F-422C-82FD-F740A8E29146}" destId="{BD9BC969-B8A3-4943-8E7A-B886774A76C8}" srcOrd="0" destOrd="0" presId="urn:microsoft.com/office/officeart/2005/8/layout/chevron2"/>
    <dgm:cxn modelId="{3757F09F-9F9C-401E-A9C1-57BBE8CFDF21}" type="presParOf" srcId="{B38B196D-8F0F-422C-82FD-F740A8E29146}" destId="{48B4C4D0-5253-49A3-80A9-39E5D47FA8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6BEC9D2-18C1-43D8-8915-41D96E27040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Срок реализации программы – 2017 – 2021 годы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C6C6823D-75E0-4EBD-A022-BB1EED0E8910}" type="parTrans" cxnId="{60FC1FB2-B4EA-4E2F-80B6-4973000EE9DB}">
      <dgm:prSet/>
      <dgm:spPr/>
      <dgm:t>
        <a:bodyPr/>
        <a:lstStyle/>
        <a:p>
          <a:endParaRPr lang="ru-RU"/>
        </a:p>
      </dgm:t>
    </dgm:pt>
    <dgm:pt modelId="{2003D520-51D4-4A03-B5A0-AE8DD5A6F4DD}" type="sibTrans" cxnId="{60FC1FB2-B4EA-4E2F-80B6-4973000EE9DB}">
      <dgm:prSet/>
      <dgm:spPr/>
      <dgm:t>
        <a:bodyPr/>
        <a:lstStyle/>
        <a:p>
          <a:endParaRPr lang="ru-RU"/>
        </a:p>
      </dgm:t>
    </dgm:pt>
    <dgm:pt modelId="{AC328288-AD32-4D32-ACEE-D8C52FA659B3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– 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25 183 951,34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из них  2019 год –           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13 134 910,90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на 2020 г.- 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6 100 434,62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на 2021 г.- 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5 948 605,82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 в том числе по подпрограммам: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9872A-B861-4679-82D7-38DBCE3137A0}" type="sibTrans" cxnId="{66BE7A89-E853-4949-8599-82F9320B4C70}">
      <dgm:prSet/>
      <dgm:spPr/>
      <dgm:t>
        <a:bodyPr/>
        <a:lstStyle/>
        <a:p>
          <a:endParaRPr lang="ru-RU"/>
        </a:p>
      </dgm:t>
    </dgm:pt>
    <dgm:pt modelId="{3CD47740-FF5A-492C-BFEB-0B8072C5DDEF}" type="parTrans" cxnId="{66BE7A89-E853-4949-8599-82F9320B4C70}">
      <dgm:prSet/>
      <dgm:spPr/>
      <dgm:t>
        <a:bodyPr/>
        <a:lstStyle/>
        <a:p>
          <a:endParaRPr lang="ru-RU"/>
        </a:p>
      </dgm:t>
    </dgm:pt>
    <dgm:pt modelId="{0DAB0CBE-F4BB-49AF-8163-EB69684974AB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 населения Пестяковского городского поселения чистой питьевой водой – 2019 г- 125 861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,00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руб., на 2020 г – 125 861,00 руб., 2021 г- 125 861,00руб.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ED89D-D266-434F-B488-2CDF0F6C4606}" type="parTrans" cxnId="{AE1D6039-2ED1-4FF6-B9DF-7F4E0C94AC1D}">
      <dgm:prSet/>
      <dgm:spPr/>
      <dgm:t>
        <a:bodyPr/>
        <a:lstStyle/>
        <a:p>
          <a:endParaRPr lang="ru-RU"/>
        </a:p>
      </dgm:t>
    </dgm:pt>
    <dgm:pt modelId="{88960E59-1E34-4357-A65C-5AF4E09B2154}" type="sibTrans" cxnId="{AE1D6039-2ED1-4FF6-B9DF-7F4E0C94AC1D}">
      <dgm:prSet/>
      <dgm:spPr/>
      <dgm:t>
        <a:bodyPr/>
        <a:lstStyle/>
        <a:p>
          <a:endParaRPr lang="ru-RU"/>
        </a:p>
      </dgm:t>
    </dgm:pt>
    <dgm:pt modelId="{7FED3BEB-0D88-4851-A3A4-108C16B7E8CE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территории Пестяковского городского поселения –  на 2019 г.- 3 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448 020,47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2020 г.- 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2 455 342,80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на 2021г -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2 543 821,11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CCC53-6AB4-47A7-91AD-9D7ADFF27BB7}" type="parTrans" cxnId="{EB41357D-09B7-4771-98AE-B60DCE08AABD}">
      <dgm:prSet/>
      <dgm:spPr/>
      <dgm:t>
        <a:bodyPr/>
        <a:lstStyle/>
        <a:p>
          <a:endParaRPr lang="ru-RU"/>
        </a:p>
      </dgm:t>
    </dgm:pt>
    <dgm:pt modelId="{40250809-B454-479E-AA88-C3B2FF99C305}" type="sibTrans" cxnId="{EB41357D-09B7-4771-98AE-B60DCE08AABD}">
      <dgm:prSet/>
      <dgm:spPr/>
      <dgm:t>
        <a:bodyPr/>
        <a:lstStyle/>
        <a:p>
          <a:endParaRPr lang="ru-RU"/>
        </a:p>
      </dgm:t>
    </dgm:pt>
    <dgm:pt modelId="{BF5F345A-4589-40B2-9BBD-6B3A9C94481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C5EF9-4037-4E49-99DF-5F4D592B15A9}" type="parTrans" cxnId="{D989EBE5-DC44-4A5D-B665-C426FCAC23DB}">
      <dgm:prSet/>
      <dgm:spPr/>
      <dgm:t>
        <a:bodyPr/>
        <a:lstStyle/>
        <a:p>
          <a:endParaRPr lang="ru-RU"/>
        </a:p>
      </dgm:t>
    </dgm:pt>
    <dgm:pt modelId="{7C1F3925-7928-4699-ADD5-F00E2E863D29}" type="sibTrans" cxnId="{D989EBE5-DC44-4A5D-B665-C426FCAC23DB}">
      <dgm:prSet/>
      <dgm:spPr/>
      <dgm:t>
        <a:bodyPr/>
        <a:lstStyle/>
        <a:p>
          <a:endParaRPr lang="ru-RU"/>
        </a:p>
      </dgm:t>
    </dgm:pt>
    <dgm:pt modelId="{29B02FD5-733C-4138-9C90-BDAA83D2A32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жилищно-коммунального хозяйства в Пестяковском городском поселении- на 2019г- 842 929,78 руб., на 2020 г- 842 929,78 руб., на 2021г- 842 929,78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680FB-2CA1-473A-AD1A-C8C1F4C198E2}" type="parTrans" cxnId="{94F13B43-A60D-428A-A215-35EFBEEA1FF8}">
      <dgm:prSet/>
      <dgm:spPr/>
      <dgm:t>
        <a:bodyPr/>
        <a:lstStyle/>
        <a:p>
          <a:endParaRPr lang="ru-RU"/>
        </a:p>
      </dgm:t>
    </dgm:pt>
    <dgm:pt modelId="{6FD060CD-ABD9-41AA-9378-D3BA0BA684BE}" type="sibTrans" cxnId="{94F13B43-A60D-428A-A215-35EFBEEA1FF8}">
      <dgm:prSet/>
      <dgm:spPr/>
      <dgm:t>
        <a:bodyPr/>
        <a:lstStyle/>
        <a:p>
          <a:endParaRPr lang="ru-RU"/>
        </a:p>
      </dgm:t>
    </dgm:pt>
    <dgm:pt modelId="{6D616F80-EC5F-428D-B8CC-2C630EE95398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A78E4-002A-45FF-B85A-C2C9352DE6C4}" type="parTrans" cxnId="{8D5D993D-98AF-419C-920F-4EE25A34F913}">
      <dgm:prSet/>
      <dgm:spPr/>
      <dgm:t>
        <a:bodyPr/>
        <a:lstStyle/>
        <a:p>
          <a:endParaRPr lang="ru-RU"/>
        </a:p>
      </dgm:t>
    </dgm:pt>
    <dgm:pt modelId="{AB2B68B1-E11F-4B4D-BC05-8B95B9909232}" type="sibTrans" cxnId="{8D5D993D-98AF-419C-920F-4EE25A34F913}">
      <dgm:prSet/>
      <dgm:spPr/>
      <dgm:t>
        <a:bodyPr/>
        <a:lstStyle/>
        <a:p>
          <a:endParaRPr lang="ru-RU"/>
        </a:p>
      </dgm:t>
    </dgm:pt>
    <dgm:pt modelId="{78AE1FD9-1358-4182-A159-0B475284567D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дорог общего пользования Пестяковского городского поселения - на 2019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- 7 266 653,21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на 2020 г.-                                                                          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2 313 753,71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на 2021 г- 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2 073 446,60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5C62F-9A17-424F-A955-F78A77399FC1}" type="parTrans" cxnId="{664C8A76-2813-48AD-AB17-241240D44E7E}">
      <dgm:prSet/>
      <dgm:spPr/>
      <dgm:t>
        <a:bodyPr/>
        <a:lstStyle/>
        <a:p>
          <a:endParaRPr lang="ru-RU"/>
        </a:p>
      </dgm:t>
    </dgm:pt>
    <dgm:pt modelId="{6AADFF3C-975E-465C-99F8-EF05D1F86379}" type="sibTrans" cxnId="{664C8A76-2813-48AD-AB17-241240D44E7E}">
      <dgm:prSet/>
      <dgm:spPr/>
      <dgm:t>
        <a:bodyPr/>
        <a:lstStyle/>
        <a:p>
          <a:endParaRPr lang="ru-RU"/>
        </a:p>
      </dgm:t>
    </dgm:pt>
    <dgm:pt modelId="{732E47BA-4702-4654-A6C5-89B443AB1AF1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E71BB-4388-40F5-8BA0-099973E3CBB9}" type="parTrans" cxnId="{8C033507-25A0-4365-8801-3B0F6C1E78BC}">
      <dgm:prSet/>
      <dgm:spPr/>
      <dgm:t>
        <a:bodyPr/>
        <a:lstStyle/>
        <a:p>
          <a:endParaRPr lang="ru-RU"/>
        </a:p>
      </dgm:t>
    </dgm:pt>
    <dgm:pt modelId="{89D8ABED-CFB9-4516-9522-3B5E09B1B95E}" type="sibTrans" cxnId="{8C033507-25A0-4365-8801-3B0F6C1E78BC}">
      <dgm:prSet/>
      <dgm:spPr/>
      <dgm:t>
        <a:bodyPr/>
        <a:lstStyle/>
        <a:p>
          <a:endParaRPr lang="ru-RU"/>
        </a:p>
      </dgm:t>
    </dgm:pt>
    <dgm:pt modelId="{88B982FC-A0AD-4043-84C2-7808AF68C7E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F7B177-06C5-4619-A11F-F4AD602A7648}" type="parTrans" cxnId="{66EC8AC1-7CAC-4BA8-AF86-3A53FEE0A3AD}">
      <dgm:prSet/>
      <dgm:spPr/>
      <dgm:t>
        <a:bodyPr/>
        <a:lstStyle/>
        <a:p>
          <a:endParaRPr lang="ru-RU"/>
        </a:p>
      </dgm:t>
    </dgm:pt>
    <dgm:pt modelId="{BFE37569-0B39-467E-B9C9-2C820002823C}" type="sibTrans" cxnId="{66EC8AC1-7CAC-4BA8-AF86-3A53FEE0A3AD}">
      <dgm:prSet/>
      <dgm:spPr/>
      <dgm:t>
        <a:bodyPr/>
        <a:lstStyle/>
        <a:p>
          <a:endParaRPr lang="ru-RU"/>
        </a:p>
      </dgm:t>
    </dgm:pt>
    <dgm:pt modelId="{AECCF84B-8454-4940-A363-75C942ED37A5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муниципального жилого фонда Пестяковского городского поселения- на 2019г- 529 547,33 руб., на 2020г- 229 547,33 руб., на 2021 г- 229 547,33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FDBB3-61ED-4592-9FCF-15098E913246}" type="parTrans" cxnId="{A20A31D9-C539-4D82-9ED8-E4531A64426C}">
      <dgm:prSet/>
      <dgm:spPr/>
      <dgm:t>
        <a:bodyPr/>
        <a:lstStyle/>
        <a:p>
          <a:endParaRPr lang="ru-RU"/>
        </a:p>
      </dgm:t>
    </dgm:pt>
    <dgm:pt modelId="{7B61FF73-DE66-4B23-A800-04464537C9B2}" type="sibTrans" cxnId="{A20A31D9-C539-4D82-9ED8-E4531A64426C}">
      <dgm:prSet/>
      <dgm:spPr/>
      <dgm:t>
        <a:bodyPr/>
        <a:lstStyle/>
        <a:p>
          <a:endParaRPr lang="ru-RU"/>
        </a:p>
      </dgm:t>
    </dgm:pt>
    <dgm:pt modelId="{0D47C847-BA58-46E5-A48F-D087CB6C2C0B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Энергоэффективность и энергосбережение в Пестяковском городском поселении- на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2019г-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325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000,00 руб., на 2020г- 133 000,00 руб., на 2021г.-133 000,00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2BC990-3044-4637-B575-05C0C64F7ED9}" type="parTrans" cxnId="{03432B66-3A78-4488-8AF8-5E86A8BEA003}">
      <dgm:prSet/>
      <dgm:spPr/>
      <dgm:t>
        <a:bodyPr/>
        <a:lstStyle/>
        <a:p>
          <a:endParaRPr lang="ru-RU"/>
        </a:p>
      </dgm:t>
    </dgm:pt>
    <dgm:pt modelId="{7E4B8DA2-7763-4348-888A-A6A40FB79C7B}" type="sibTrans" cxnId="{03432B66-3A78-4488-8AF8-5E86A8BEA003}">
      <dgm:prSet/>
      <dgm:spPr/>
      <dgm:t>
        <a:bodyPr/>
        <a:lstStyle/>
        <a:p>
          <a:endParaRPr lang="ru-RU"/>
        </a:p>
      </dgm:t>
    </dgm:pt>
    <dgm:pt modelId="{0F04B8FD-CE01-46E7-96B9-E5B28BFAF0F5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и муниципальная поддержка граждан в сфере ипотечного жилищного кредитования – на 2019г- 154 178,64 руб.,  на 2020г –0,00 руб., на 2021 г- 0,00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F0F16-AC8E-450A-B376-0963C6F7EC5C}" type="parTrans" cxnId="{A514E596-E0D3-403B-9B13-27F3A880D75E}">
      <dgm:prSet/>
      <dgm:spPr/>
      <dgm:t>
        <a:bodyPr/>
        <a:lstStyle/>
        <a:p>
          <a:endParaRPr lang="ru-RU"/>
        </a:p>
      </dgm:t>
    </dgm:pt>
    <dgm:pt modelId="{DB6CA361-B16D-4281-B9B3-8F9F34CA2478}" type="sibTrans" cxnId="{A514E596-E0D3-403B-9B13-27F3A880D75E}">
      <dgm:prSet/>
      <dgm:spPr/>
      <dgm:t>
        <a:bodyPr/>
        <a:lstStyle/>
        <a:p>
          <a:endParaRPr lang="ru-RU"/>
        </a:p>
      </dgm:t>
    </dgm:pt>
    <dgm:pt modelId="{FD90254C-1F7E-4DE5-8F72-D419383EFDA1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жильем молодых семей- на 2019г- 442 720,47 руб., на 2020г- 0,00 руб., на 2021г- 0,00руб.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1697A-25C6-4EA2-B3D0-AC39A0253AB0}" type="parTrans" cxnId="{885FA240-ECA1-40B7-96AE-07D7ACE99449}">
      <dgm:prSet/>
      <dgm:spPr/>
      <dgm:t>
        <a:bodyPr/>
        <a:lstStyle/>
        <a:p>
          <a:endParaRPr lang="ru-RU"/>
        </a:p>
      </dgm:t>
    </dgm:pt>
    <dgm:pt modelId="{323A1FEC-BBE9-482B-9E64-737EE0A8EEAC}" type="sibTrans" cxnId="{885FA240-ECA1-40B7-96AE-07D7ACE99449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6CBAC-64D7-4B42-AFD0-AD2CECF3B8D6}" type="pres">
      <dgm:prSet presAssocID="{26BEC9D2-18C1-43D8-8915-41D96E27040E}" presName="linNode" presStyleCnt="0"/>
      <dgm:spPr/>
    </dgm:pt>
    <dgm:pt modelId="{042B425D-8C8B-4B6E-B3E8-4DAB5E543347}" type="pres">
      <dgm:prSet presAssocID="{26BEC9D2-18C1-43D8-8915-41D96E27040E}" presName="parentText" presStyleLbl="node1" presStyleIdx="0" presStyleCnt="1" custScaleX="79737" custScaleY="524245" custLinFactNeighborX="425" custLinFactNeighborY="-115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1C752-AAB2-445F-8BB1-6E61B070562A}" type="pres">
      <dgm:prSet presAssocID="{26BEC9D2-18C1-43D8-8915-41D96E27040E}" presName="descendantText" presStyleLbl="alignAccFollowNode1" presStyleIdx="0" presStyleCnt="1" custScaleX="100909" custScaleY="655570" custLinFactNeighborX="8185" custLinFactNeighborY="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14E596-E0D3-403B-9B13-27F3A880D75E}" srcId="{26BEC9D2-18C1-43D8-8915-41D96E27040E}" destId="{0F04B8FD-CE01-46E7-96B9-E5B28BFAF0F5}" srcOrd="8" destOrd="0" parTransId="{F11F0F16-AC8E-450A-B376-0963C6F7EC5C}" sibTransId="{DB6CA361-B16D-4281-B9B3-8F9F34CA2478}"/>
    <dgm:cxn modelId="{66EC8AC1-7CAC-4BA8-AF86-3A53FEE0A3AD}" srcId="{26BEC9D2-18C1-43D8-8915-41D96E27040E}" destId="{88B982FC-A0AD-4043-84C2-7808AF68C7E4}" srcOrd="10" destOrd="0" parTransId="{3BF7B177-06C5-4619-A11F-F4AD602A7648}" sibTransId="{BFE37569-0B39-467E-B9C9-2C820002823C}"/>
    <dgm:cxn modelId="{03432B66-3A78-4488-8AF8-5E86A8BEA003}" srcId="{26BEC9D2-18C1-43D8-8915-41D96E27040E}" destId="{0D47C847-BA58-46E5-A48F-D087CB6C2C0B}" srcOrd="7" destOrd="0" parTransId="{702BC990-3044-4637-B575-05C0C64F7ED9}" sibTransId="{7E4B8DA2-7763-4348-888A-A6A40FB79C7B}"/>
    <dgm:cxn modelId="{81E0EBB5-6F5F-47B9-A730-8BC4C46C02F8}" type="presOf" srcId="{78AE1FD9-1358-4182-A159-0B475284567D}" destId="{BCA1C752-AAB2-445F-8BB1-6E61B070562A}" srcOrd="0" destOrd="4" presId="urn:microsoft.com/office/officeart/2005/8/layout/vList5"/>
    <dgm:cxn modelId="{34BE4ECD-FA86-4AD8-9851-3F02A6F0CE2F}" type="presOf" srcId="{FD90254C-1F7E-4DE5-8F72-D419383EFDA1}" destId="{BCA1C752-AAB2-445F-8BB1-6E61B070562A}" srcOrd="0" destOrd="9" presId="urn:microsoft.com/office/officeart/2005/8/layout/vList5"/>
    <dgm:cxn modelId="{C8C5FB4A-3441-4E16-B55F-60EB43620DC5}" type="presOf" srcId="{AC328288-AD32-4D32-ACEE-D8C52FA659B3}" destId="{BCA1C752-AAB2-445F-8BB1-6E61B070562A}" srcOrd="0" destOrd="1" presId="urn:microsoft.com/office/officeart/2005/8/layout/vList5"/>
    <dgm:cxn modelId="{68C1110F-DF3B-4CE3-9C62-22714B810B36}" type="presOf" srcId="{7FED3BEB-0D88-4851-A3A4-108C16B7E8CE}" destId="{BCA1C752-AAB2-445F-8BB1-6E61B070562A}" srcOrd="0" destOrd="3" presId="urn:microsoft.com/office/officeart/2005/8/layout/vList5"/>
    <dgm:cxn modelId="{AE1D6039-2ED1-4FF6-B9DF-7F4E0C94AC1D}" srcId="{26BEC9D2-18C1-43D8-8915-41D96E27040E}" destId="{0DAB0CBE-F4BB-49AF-8163-EB69684974AB}" srcOrd="2" destOrd="0" parTransId="{168ED89D-D266-434F-B488-2CDF0F6C4606}" sibTransId="{88960E59-1E34-4357-A65C-5AF4E09B2154}"/>
    <dgm:cxn modelId="{23A1CC8B-1100-40C8-B4B1-071FA62E1E4B}" type="presOf" srcId="{6D616F80-EC5F-428D-B8CC-2C630EE95398}" destId="{BCA1C752-AAB2-445F-8BB1-6E61B070562A}" srcOrd="0" destOrd="0" presId="urn:microsoft.com/office/officeart/2005/8/layout/vList5"/>
    <dgm:cxn modelId="{66BE7A89-E853-4949-8599-82F9320B4C70}" srcId="{26BEC9D2-18C1-43D8-8915-41D96E27040E}" destId="{AC328288-AD32-4D32-ACEE-D8C52FA659B3}" srcOrd="1" destOrd="0" parTransId="{3CD47740-FF5A-492C-BFEB-0B8072C5DDEF}" sibTransId="{5539872A-B861-4679-82D7-38DBCE3137A0}"/>
    <dgm:cxn modelId="{58CAE89C-B0E5-4EB9-8B69-29F988B3625C}" type="presOf" srcId="{88B982FC-A0AD-4043-84C2-7808AF68C7E4}" destId="{BCA1C752-AAB2-445F-8BB1-6E61B070562A}" srcOrd="0" destOrd="10" presId="urn:microsoft.com/office/officeart/2005/8/layout/vList5"/>
    <dgm:cxn modelId="{60FC1FB2-B4EA-4E2F-80B6-4973000EE9DB}" srcId="{DA7597E5-369E-4783-A14F-834A5A20C0DF}" destId="{26BEC9D2-18C1-43D8-8915-41D96E27040E}" srcOrd="0" destOrd="0" parTransId="{C6C6823D-75E0-4EBD-A022-BB1EED0E8910}" sibTransId="{2003D520-51D4-4A03-B5A0-AE8DD5A6F4DD}"/>
    <dgm:cxn modelId="{C0D70535-DBBA-45AA-8CBF-B64C732022E8}" type="presOf" srcId="{732E47BA-4702-4654-A6C5-89B443AB1AF1}" destId="{BCA1C752-AAB2-445F-8BB1-6E61B070562A}" srcOrd="0" destOrd="11" presId="urn:microsoft.com/office/officeart/2005/8/layout/vList5"/>
    <dgm:cxn modelId="{445AC754-7581-4AE5-86CD-1E3E1F1FF96F}" type="presOf" srcId="{0D47C847-BA58-46E5-A48F-D087CB6C2C0B}" destId="{BCA1C752-AAB2-445F-8BB1-6E61B070562A}" srcOrd="0" destOrd="7" presId="urn:microsoft.com/office/officeart/2005/8/layout/vList5"/>
    <dgm:cxn modelId="{5585DC2F-C472-4E70-BD82-9ECFC5E098C4}" type="presOf" srcId="{DA7597E5-369E-4783-A14F-834A5A20C0DF}" destId="{62154B96-5D4C-42D2-B8FA-8D2019C51F35}" srcOrd="0" destOrd="0" presId="urn:microsoft.com/office/officeart/2005/8/layout/vList5"/>
    <dgm:cxn modelId="{664C8A76-2813-48AD-AB17-241240D44E7E}" srcId="{26BEC9D2-18C1-43D8-8915-41D96E27040E}" destId="{78AE1FD9-1358-4182-A159-0B475284567D}" srcOrd="4" destOrd="0" parTransId="{CF65C62F-9A17-424F-A955-F78A77399FC1}" sibTransId="{6AADFF3C-975E-465C-99F8-EF05D1F86379}"/>
    <dgm:cxn modelId="{D86E9108-3815-4375-8DF5-3332712F1E9D}" type="presOf" srcId="{29B02FD5-733C-4138-9C90-BDAA83D2A324}" destId="{BCA1C752-AAB2-445F-8BB1-6E61B070562A}" srcOrd="0" destOrd="5" presId="urn:microsoft.com/office/officeart/2005/8/layout/vList5"/>
    <dgm:cxn modelId="{885FA240-ECA1-40B7-96AE-07D7ACE99449}" srcId="{26BEC9D2-18C1-43D8-8915-41D96E27040E}" destId="{FD90254C-1F7E-4DE5-8F72-D419383EFDA1}" srcOrd="9" destOrd="0" parTransId="{3D91697A-25C6-4EA2-B3D0-AC39A0253AB0}" sibTransId="{323A1FEC-BBE9-482B-9E64-737EE0A8EEAC}"/>
    <dgm:cxn modelId="{2C7BFF05-AD8A-43C6-8516-433D63B5C526}" type="presOf" srcId="{26BEC9D2-18C1-43D8-8915-41D96E27040E}" destId="{042B425D-8C8B-4B6E-B3E8-4DAB5E543347}" srcOrd="0" destOrd="0" presId="urn:microsoft.com/office/officeart/2005/8/layout/vList5"/>
    <dgm:cxn modelId="{A20A31D9-C539-4D82-9ED8-E4531A64426C}" srcId="{26BEC9D2-18C1-43D8-8915-41D96E27040E}" destId="{AECCF84B-8454-4940-A363-75C942ED37A5}" srcOrd="6" destOrd="0" parTransId="{F33FDBB3-61ED-4592-9FCF-15098E913246}" sibTransId="{7B61FF73-DE66-4B23-A800-04464537C9B2}"/>
    <dgm:cxn modelId="{24568EAC-D7F2-4889-A93B-22FFF8C3AC5B}" type="presOf" srcId="{BF5F345A-4589-40B2-9BBD-6B3A9C944814}" destId="{BCA1C752-AAB2-445F-8BB1-6E61B070562A}" srcOrd="0" destOrd="12" presId="urn:microsoft.com/office/officeart/2005/8/layout/vList5"/>
    <dgm:cxn modelId="{94F13B43-A60D-428A-A215-35EFBEEA1FF8}" srcId="{26BEC9D2-18C1-43D8-8915-41D96E27040E}" destId="{29B02FD5-733C-4138-9C90-BDAA83D2A324}" srcOrd="5" destOrd="0" parTransId="{5A3680FB-2CA1-473A-AD1A-C8C1F4C198E2}" sibTransId="{6FD060CD-ABD9-41AA-9378-D3BA0BA684BE}"/>
    <dgm:cxn modelId="{8D5D993D-98AF-419C-920F-4EE25A34F913}" srcId="{26BEC9D2-18C1-43D8-8915-41D96E27040E}" destId="{6D616F80-EC5F-428D-B8CC-2C630EE95398}" srcOrd="0" destOrd="0" parTransId="{163A78E4-002A-45FF-B85A-C2C9352DE6C4}" sibTransId="{AB2B68B1-E11F-4B4D-BC05-8B95B9909232}"/>
    <dgm:cxn modelId="{07BAB359-FDBF-4B29-B04E-144AFEBEAAA3}" type="presOf" srcId="{0F04B8FD-CE01-46E7-96B9-E5B28BFAF0F5}" destId="{BCA1C752-AAB2-445F-8BB1-6E61B070562A}" srcOrd="0" destOrd="8" presId="urn:microsoft.com/office/officeart/2005/8/layout/vList5"/>
    <dgm:cxn modelId="{9B45292F-D212-4568-863D-FA8065255A65}" type="presOf" srcId="{AECCF84B-8454-4940-A363-75C942ED37A5}" destId="{BCA1C752-AAB2-445F-8BB1-6E61B070562A}" srcOrd="0" destOrd="6" presId="urn:microsoft.com/office/officeart/2005/8/layout/vList5"/>
    <dgm:cxn modelId="{EB41357D-09B7-4771-98AE-B60DCE08AABD}" srcId="{26BEC9D2-18C1-43D8-8915-41D96E27040E}" destId="{7FED3BEB-0D88-4851-A3A4-108C16B7E8CE}" srcOrd="3" destOrd="0" parTransId="{494CCC53-6AB4-47A7-91AD-9D7ADFF27BB7}" sibTransId="{40250809-B454-479E-AA88-C3B2FF99C305}"/>
    <dgm:cxn modelId="{D989EBE5-DC44-4A5D-B665-C426FCAC23DB}" srcId="{26BEC9D2-18C1-43D8-8915-41D96E27040E}" destId="{BF5F345A-4589-40B2-9BBD-6B3A9C944814}" srcOrd="12" destOrd="0" parTransId="{527C5EF9-4037-4E49-99DF-5F4D592B15A9}" sibTransId="{7C1F3925-7928-4699-ADD5-F00E2E863D29}"/>
    <dgm:cxn modelId="{8C033507-25A0-4365-8801-3B0F6C1E78BC}" srcId="{26BEC9D2-18C1-43D8-8915-41D96E27040E}" destId="{732E47BA-4702-4654-A6C5-89B443AB1AF1}" srcOrd="11" destOrd="0" parTransId="{932E71BB-4388-40F5-8BA0-099973E3CBB9}" sibTransId="{89D8ABED-CFB9-4516-9522-3B5E09B1B95E}"/>
    <dgm:cxn modelId="{915B6D99-83ED-44E4-B78B-0FCFD0BC722E}" type="presOf" srcId="{0DAB0CBE-F4BB-49AF-8163-EB69684974AB}" destId="{BCA1C752-AAB2-445F-8BB1-6E61B070562A}" srcOrd="0" destOrd="2" presId="urn:microsoft.com/office/officeart/2005/8/layout/vList5"/>
    <dgm:cxn modelId="{046163F0-C836-40BD-8E3E-80ED6D83B481}" type="presParOf" srcId="{62154B96-5D4C-42D2-B8FA-8D2019C51F35}" destId="{D396CBAC-64D7-4B42-AFD0-AD2CECF3B8D6}" srcOrd="0" destOrd="0" presId="urn:microsoft.com/office/officeart/2005/8/layout/vList5"/>
    <dgm:cxn modelId="{442E8B6C-87BB-4959-9973-BF4880528C27}" type="presParOf" srcId="{D396CBAC-64D7-4B42-AFD0-AD2CECF3B8D6}" destId="{042B425D-8C8B-4B6E-B3E8-4DAB5E543347}" srcOrd="0" destOrd="0" presId="urn:microsoft.com/office/officeart/2005/8/layout/vList5"/>
    <dgm:cxn modelId="{89AE6741-9846-4BE2-B72C-837F4724CB58}" type="presParOf" srcId="{D396CBAC-64D7-4B42-AFD0-AD2CECF3B8D6}" destId="{BCA1C752-AAB2-445F-8BB1-6E61B07056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48065E9D-E1CA-4E30-AE8A-27CBCD6572B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решение проблемы улучшения внешнего облака Пестяковского городского поселения, обеспечения потребности населения в среде проживания, отвечающей современным требованиям, повышения уровня комфортности пребывания на территории Пестяковского городского поселения.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12E50-6D61-4957-BC29-54314ADE0B31}" type="sibTrans" cxnId="{C73CE5EF-6764-40FA-ACC6-ECFD768BBEFB}">
      <dgm:prSet/>
      <dgm:spPr/>
      <dgm:t>
        <a:bodyPr/>
        <a:lstStyle/>
        <a:p>
          <a:endParaRPr lang="ru-RU"/>
        </a:p>
      </dgm:t>
    </dgm:pt>
    <dgm:pt modelId="{A609843C-F6CD-4FB6-82AA-08356328C6F4}" type="parTrans" cxnId="{C73CE5EF-6764-40FA-ACC6-ECFD768BBEFB}">
      <dgm:prSet/>
      <dgm:spPr/>
      <dgm:t>
        <a:bodyPr/>
        <a:lstStyle/>
        <a:p>
          <a:endParaRPr lang="ru-RU"/>
        </a:p>
      </dgm:t>
    </dgm:pt>
    <dgm:pt modelId="{2E03390C-AA84-4209-BC02-55CFD287C75E}">
      <dgm:prSet phldrT="[Текст]" custT="1"/>
      <dgm:spPr>
        <a:solidFill>
          <a:srgbClr val="C53B66"/>
        </a:solidFill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Monotype Corsiva" panose="03010101010201010101" pitchFamily="66" charset="0"/>
            </a:rPr>
            <a:t>Цели программы</a:t>
          </a:r>
          <a:endParaRPr lang="ru-RU" sz="32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07C159C-D366-42CC-BF68-26700C947720}" type="sibTrans" cxnId="{27C69071-66B7-41D9-B0F6-7088B76DD761}">
      <dgm:prSet/>
      <dgm:spPr/>
      <dgm:t>
        <a:bodyPr/>
        <a:lstStyle/>
        <a:p>
          <a:endParaRPr lang="ru-RU"/>
        </a:p>
      </dgm:t>
    </dgm:pt>
    <dgm:pt modelId="{6F3C9C0C-6D23-466C-A90C-5C877B4573EF}" type="parTrans" cxnId="{27C69071-66B7-41D9-B0F6-7088B76DD761}">
      <dgm:prSet/>
      <dgm:spPr/>
      <dgm:t>
        <a:bodyPr/>
        <a:lstStyle/>
        <a:p>
          <a:endParaRPr lang="ru-RU"/>
        </a:p>
      </dgm:t>
    </dgm:pt>
    <dgm:pt modelId="{32545A3E-02FE-4BF5-9963-7B17B62AE65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Совершенствование  системы комплексного благоустройства направленной на улучшение качества жизни населения Пестяковского городского поселения;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AFED2D-ABB4-465C-AAEE-770E04BE246F}" type="parTrans" cxnId="{70EA21FC-5784-46DA-927C-483AFC8DC626}">
      <dgm:prSet/>
      <dgm:spPr/>
      <dgm:t>
        <a:bodyPr/>
        <a:lstStyle/>
        <a:p>
          <a:endParaRPr lang="ru-RU"/>
        </a:p>
      </dgm:t>
    </dgm:pt>
    <dgm:pt modelId="{E5F85CF5-03A8-4E86-92AF-FFC2A5A23FC7}" type="sibTrans" cxnId="{70EA21FC-5784-46DA-927C-483AFC8DC626}">
      <dgm:prSet/>
      <dgm:spPr/>
      <dgm:t>
        <a:bodyPr/>
        <a:lstStyle/>
        <a:p>
          <a:endParaRPr lang="ru-RU"/>
        </a:p>
      </dgm:t>
    </dgm:pt>
    <dgm:pt modelId="{0B8EF44D-E1B7-4E22-8BA6-24F07F96EAB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Обеспечение сохранности автомобильных дорог общего пользования, находящихся на территории Пестяковского городского поселения;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596B9A-874A-47E9-964B-16B83ADB7DED}" type="parTrans" cxnId="{3F547C59-BB90-4F41-B215-E17490A63707}">
      <dgm:prSet/>
      <dgm:spPr/>
      <dgm:t>
        <a:bodyPr/>
        <a:lstStyle/>
        <a:p>
          <a:endParaRPr lang="ru-RU"/>
        </a:p>
      </dgm:t>
    </dgm:pt>
    <dgm:pt modelId="{9647AAEF-5F6A-4FED-9D49-E6D231B75D7E}" type="sibTrans" cxnId="{3F547C59-BB90-4F41-B215-E17490A63707}">
      <dgm:prSet/>
      <dgm:spPr/>
      <dgm:t>
        <a:bodyPr/>
        <a:lstStyle/>
        <a:p>
          <a:endParaRPr lang="ru-RU"/>
        </a:p>
      </dgm:t>
    </dgm:pt>
    <dgm:pt modelId="{56F3EC72-51CE-428D-98A4-1127DE80D94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3DAA9-6D40-4EBD-8131-385B827266EE}" type="parTrans" cxnId="{E0166933-3ADE-4BE4-8439-C4C9CE693763}">
      <dgm:prSet/>
      <dgm:spPr/>
      <dgm:t>
        <a:bodyPr/>
        <a:lstStyle/>
        <a:p>
          <a:endParaRPr lang="ru-RU"/>
        </a:p>
      </dgm:t>
    </dgm:pt>
    <dgm:pt modelId="{B4698EFC-18F7-4AA7-85CD-F91A6354E88C}" type="sibTrans" cxnId="{E0166933-3ADE-4BE4-8439-C4C9CE693763}">
      <dgm:prSet/>
      <dgm:spPr/>
      <dgm:t>
        <a:bodyPr/>
        <a:lstStyle/>
        <a:p>
          <a:endParaRPr lang="ru-RU"/>
        </a:p>
      </dgm:t>
    </dgm:pt>
    <dgm:pt modelId="{795AD87E-9497-469D-8171-2C04D20E1EA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Содержание и ремонт автомобильных дорог общего пользования местного значения, с повышением уровня ее безопасности, доступности и качества услуг транспортного комплекса для населения;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F3BB7B-E61F-416C-A572-DEA6E210EA5C}" type="parTrans" cxnId="{16B2DBC0-4DC9-472C-9744-4DCB2DA38CE2}">
      <dgm:prSet/>
      <dgm:spPr/>
      <dgm:t>
        <a:bodyPr/>
        <a:lstStyle/>
        <a:p>
          <a:endParaRPr lang="ru-RU"/>
        </a:p>
      </dgm:t>
    </dgm:pt>
    <dgm:pt modelId="{FB920736-C927-4C1E-B6CC-9986E23060C0}" type="sibTrans" cxnId="{16B2DBC0-4DC9-472C-9744-4DCB2DA38CE2}">
      <dgm:prSet/>
      <dgm:spPr/>
      <dgm:t>
        <a:bodyPr/>
        <a:lstStyle/>
        <a:p>
          <a:endParaRPr lang="ru-RU"/>
        </a:p>
      </dgm:t>
    </dgm:pt>
    <dgm:pt modelId="{051969C6-B783-4DEC-A9AE-AB3BB7C5580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Создание условий для проведения муниципального жилищного Фонда в соответствии с санитарными, техническими и иными требованиями, обеспечивающими гражданам комфортные и безопасные условия проживания;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356134-70DC-40F5-9987-44CAB37824AA}" type="parTrans" cxnId="{10CB9EBA-8BEC-4B4D-B4BB-0121D409767F}">
      <dgm:prSet/>
      <dgm:spPr/>
      <dgm:t>
        <a:bodyPr/>
        <a:lstStyle/>
        <a:p>
          <a:endParaRPr lang="ru-RU"/>
        </a:p>
      </dgm:t>
    </dgm:pt>
    <dgm:pt modelId="{8D357DFF-3DA3-4711-9708-E148BAA7630E}" type="sibTrans" cxnId="{10CB9EBA-8BEC-4B4D-B4BB-0121D409767F}">
      <dgm:prSet/>
      <dgm:spPr/>
      <dgm:t>
        <a:bodyPr/>
        <a:lstStyle/>
        <a:p>
          <a:endParaRPr lang="ru-RU"/>
        </a:p>
      </dgm:t>
    </dgm:pt>
    <dgm:pt modelId="{F6F36A50-4460-4E5C-96C1-855BD181482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Обеспечение жителей поселения надежными и качественными услугами тепло- и водоснабжения, водоотведения и услугами общегородской бани;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8892C-2921-462A-94A8-A05DC9D8A53E}" type="parTrans" cxnId="{F3862911-8A0A-43D3-B022-4C33E58BE5C4}">
      <dgm:prSet/>
      <dgm:spPr/>
      <dgm:t>
        <a:bodyPr/>
        <a:lstStyle/>
        <a:p>
          <a:endParaRPr lang="ru-RU"/>
        </a:p>
      </dgm:t>
    </dgm:pt>
    <dgm:pt modelId="{D28809A7-A271-4057-BCBA-749FCFE941A1}" type="sibTrans" cxnId="{F3862911-8A0A-43D3-B022-4C33E58BE5C4}">
      <dgm:prSet/>
      <dgm:spPr/>
      <dgm:t>
        <a:bodyPr/>
        <a:lstStyle/>
        <a:p>
          <a:endParaRPr lang="ru-RU"/>
        </a:p>
      </dgm:t>
    </dgm:pt>
    <dgm:pt modelId="{F2A7148B-E15B-48CB-A11E-A8D7D7FD39F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Обеспечение населения питьевой водой, соответствующей требованиям безопасности и безвредности, установленным санитарно- эпидемиологическими правилами.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51EEC-2BD0-4848-BFDF-AA12D13496DD}" type="parTrans" cxnId="{DA3344B0-70BB-4F70-90E2-5CA559E4AF45}">
      <dgm:prSet/>
      <dgm:spPr/>
      <dgm:t>
        <a:bodyPr/>
        <a:lstStyle/>
        <a:p>
          <a:endParaRPr lang="ru-RU"/>
        </a:p>
      </dgm:t>
    </dgm:pt>
    <dgm:pt modelId="{1C903396-02A2-4FDF-A5D1-3B1B87192F17}" type="sibTrans" cxnId="{DA3344B0-70BB-4F70-90E2-5CA559E4AF45}">
      <dgm:prSet/>
      <dgm:spPr/>
      <dgm:t>
        <a:bodyPr/>
        <a:lstStyle/>
        <a:p>
          <a:endParaRPr lang="ru-RU"/>
        </a:p>
      </dgm:t>
    </dgm:pt>
    <dgm:pt modelId="{2E0837A6-80C0-4107-9EAF-36406876D78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Создание экономических и организационных  условий для эффективного использования энергоресурсов в муниципальных  учреждениях.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7B4F22-B330-4E78-B09F-E6A8A0AF0764}" type="parTrans" cxnId="{3D0666AF-B40D-47D3-ABAC-995CCE257797}">
      <dgm:prSet/>
      <dgm:spPr/>
      <dgm:t>
        <a:bodyPr/>
        <a:lstStyle/>
        <a:p>
          <a:endParaRPr lang="ru-RU"/>
        </a:p>
      </dgm:t>
    </dgm:pt>
    <dgm:pt modelId="{AC5DB2EA-31DE-41C1-9B8B-523D3A5FE9F2}" type="sibTrans" cxnId="{3D0666AF-B40D-47D3-ABAC-995CCE257797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4F3EB9-CE64-4164-80B5-05A788C1475B}" type="pres">
      <dgm:prSet presAssocID="{2E03390C-AA84-4209-BC02-55CFD287C75E}" presName="linNode" presStyleCnt="0"/>
      <dgm:spPr/>
    </dgm:pt>
    <dgm:pt modelId="{3029B485-0152-46B9-8623-3174A5A4FADF}" type="pres">
      <dgm:prSet presAssocID="{2E03390C-AA84-4209-BC02-55CFD287C75E}" presName="parentText" presStyleLbl="node1" presStyleIdx="0" presStyleCnt="1" custScaleX="95748" custScaleY="1433126" custLinFactNeighborX="2616" custLinFactNeighborY="-289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1CFEE-159C-4636-8D8B-DF244F2DDE42}" type="pres">
      <dgm:prSet presAssocID="{2E03390C-AA84-4209-BC02-55CFD287C75E}" presName="descendantText" presStyleLbl="alignAccFollowNode1" presStyleIdx="0" presStyleCnt="1" custScaleX="92598" custScaleY="2000000" custLinFactNeighborX="10161" custLinFactNeighborY="2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C69071-66B7-41D9-B0F6-7088B76DD761}" srcId="{DA7597E5-369E-4783-A14F-834A5A20C0DF}" destId="{2E03390C-AA84-4209-BC02-55CFD287C75E}" srcOrd="0" destOrd="0" parTransId="{6F3C9C0C-6D23-466C-A90C-5C877B4573EF}" sibTransId="{107C159C-D366-42CC-BF68-26700C947720}"/>
    <dgm:cxn modelId="{DA3344B0-70BB-4F70-90E2-5CA559E4AF45}" srcId="{2E03390C-AA84-4209-BC02-55CFD287C75E}" destId="{F2A7148B-E15B-48CB-A11E-A8D7D7FD39F1}" srcOrd="6" destOrd="0" parTransId="{A2E51EEC-2BD0-4848-BFDF-AA12D13496DD}" sibTransId="{1C903396-02A2-4FDF-A5D1-3B1B87192F17}"/>
    <dgm:cxn modelId="{70EA21FC-5784-46DA-927C-483AFC8DC626}" srcId="{2E03390C-AA84-4209-BC02-55CFD287C75E}" destId="{32545A3E-02FE-4BF5-9963-7B17B62AE65C}" srcOrd="1" destOrd="0" parTransId="{F0AFED2D-ABB4-465C-AAEE-770E04BE246F}" sibTransId="{E5F85CF5-03A8-4E86-92AF-FFC2A5A23FC7}"/>
    <dgm:cxn modelId="{155C1ED9-198D-4100-AB82-57CFE2B53050}" type="presOf" srcId="{DA7597E5-369E-4783-A14F-834A5A20C0DF}" destId="{62154B96-5D4C-42D2-B8FA-8D2019C51F35}" srcOrd="0" destOrd="0" presId="urn:microsoft.com/office/officeart/2005/8/layout/vList5"/>
    <dgm:cxn modelId="{BB224761-00F0-4BF1-A0C5-AA19E6AF168D}" type="presOf" srcId="{0B8EF44D-E1B7-4E22-8BA6-24F07F96EABC}" destId="{F1C1CFEE-159C-4636-8D8B-DF244F2DDE42}" srcOrd="0" destOrd="2" presId="urn:microsoft.com/office/officeart/2005/8/layout/vList5"/>
    <dgm:cxn modelId="{FB8485D6-C824-4A61-8286-76CC23FCD3B1}" type="presOf" srcId="{48065E9D-E1CA-4E30-AE8A-27CBCD6572B8}" destId="{F1C1CFEE-159C-4636-8D8B-DF244F2DDE42}" srcOrd="0" destOrd="0" presId="urn:microsoft.com/office/officeart/2005/8/layout/vList5"/>
    <dgm:cxn modelId="{EF9BD58F-4323-412B-AA78-54D56D6FA881}" type="presOf" srcId="{56F3EC72-51CE-428D-98A4-1127DE80D94D}" destId="{F1C1CFEE-159C-4636-8D8B-DF244F2DDE42}" srcOrd="0" destOrd="8" presId="urn:microsoft.com/office/officeart/2005/8/layout/vList5"/>
    <dgm:cxn modelId="{3F547C59-BB90-4F41-B215-E17490A63707}" srcId="{2E03390C-AA84-4209-BC02-55CFD287C75E}" destId="{0B8EF44D-E1B7-4E22-8BA6-24F07F96EABC}" srcOrd="2" destOrd="0" parTransId="{96596B9A-874A-47E9-964B-16B83ADB7DED}" sibTransId="{9647AAEF-5F6A-4FED-9D49-E6D231B75D7E}"/>
    <dgm:cxn modelId="{F2A82EFF-3B51-4D0E-BC41-216C4F0ABC99}" type="presOf" srcId="{051969C6-B783-4DEC-A9AE-AB3BB7C55808}" destId="{F1C1CFEE-159C-4636-8D8B-DF244F2DDE42}" srcOrd="0" destOrd="4" presId="urn:microsoft.com/office/officeart/2005/8/layout/vList5"/>
    <dgm:cxn modelId="{C73CE5EF-6764-40FA-ACC6-ECFD768BBEFB}" srcId="{2E03390C-AA84-4209-BC02-55CFD287C75E}" destId="{48065E9D-E1CA-4E30-AE8A-27CBCD6572B8}" srcOrd="0" destOrd="0" parTransId="{A609843C-F6CD-4FB6-82AA-08356328C6F4}" sibTransId="{D2012E50-6D61-4957-BC29-54314ADE0B31}"/>
    <dgm:cxn modelId="{3D0666AF-B40D-47D3-ABAC-995CCE257797}" srcId="{2E03390C-AA84-4209-BC02-55CFD287C75E}" destId="{2E0837A6-80C0-4107-9EAF-36406876D78B}" srcOrd="7" destOrd="0" parTransId="{B37B4F22-B330-4E78-B09F-E6A8A0AF0764}" sibTransId="{AC5DB2EA-31DE-41C1-9B8B-523D3A5FE9F2}"/>
    <dgm:cxn modelId="{CF2806F3-8EBF-4069-8510-C42865D0BD4E}" type="presOf" srcId="{795AD87E-9497-469D-8171-2C04D20E1EA3}" destId="{F1C1CFEE-159C-4636-8D8B-DF244F2DDE42}" srcOrd="0" destOrd="3" presId="urn:microsoft.com/office/officeart/2005/8/layout/vList5"/>
    <dgm:cxn modelId="{E5F724A9-8B44-43DA-975E-97710F59BD8C}" type="presOf" srcId="{32545A3E-02FE-4BF5-9963-7B17B62AE65C}" destId="{F1C1CFEE-159C-4636-8D8B-DF244F2DDE42}" srcOrd="0" destOrd="1" presId="urn:microsoft.com/office/officeart/2005/8/layout/vList5"/>
    <dgm:cxn modelId="{E0166933-3ADE-4BE4-8439-C4C9CE693763}" srcId="{2E03390C-AA84-4209-BC02-55CFD287C75E}" destId="{56F3EC72-51CE-428D-98A4-1127DE80D94D}" srcOrd="8" destOrd="0" parTransId="{5043DAA9-6D40-4EBD-8131-385B827266EE}" sibTransId="{B4698EFC-18F7-4AA7-85CD-F91A6354E88C}"/>
    <dgm:cxn modelId="{221EB9A5-343F-4DEF-BD90-56C03883E142}" type="presOf" srcId="{2E03390C-AA84-4209-BC02-55CFD287C75E}" destId="{3029B485-0152-46B9-8623-3174A5A4FADF}" srcOrd="0" destOrd="0" presId="urn:microsoft.com/office/officeart/2005/8/layout/vList5"/>
    <dgm:cxn modelId="{F7825B23-3189-4AA1-8937-B304FBA37296}" type="presOf" srcId="{F6F36A50-4460-4E5C-96C1-855BD1814829}" destId="{F1C1CFEE-159C-4636-8D8B-DF244F2DDE42}" srcOrd="0" destOrd="5" presId="urn:microsoft.com/office/officeart/2005/8/layout/vList5"/>
    <dgm:cxn modelId="{16B2DBC0-4DC9-472C-9744-4DCB2DA38CE2}" srcId="{2E03390C-AA84-4209-BC02-55CFD287C75E}" destId="{795AD87E-9497-469D-8171-2C04D20E1EA3}" srcOrd="3" destOrd="0" parTransId="{01F3BB7B-E61F-416C-A572-DEA6E210EA5C}" sibTransId="{FB920736-C927-4C1E-B6CC-9986E23060C0}"/>
    <dgm:cxn modelId="{F3862911-8A0A-43D3-B022-4C33E58BE5C4}" srcId="{2E03390C-AA84-4209-BC02-55CFD287C75E}" destId="{F6F36A50-4460-4E5C-96C1-855BD1814829}" srcOrd="5" destOrd="0" parTransId="{34E8892C-2921-462A-94A8-A05DC9D8A53E}" sibTransId="{D28809A7-A271-4057-BCBA-749FCFE941A1}"/>
    <dgm:cxn modelId="{69BEC44C-6F99-4A2E-AF7B-3B64A01A5632}" type="presOf" srcId="{F2A7148B-E15B-48CB-A11E-A8D7D7FD39F1}" destId="{F1C1CFEE-159C-4636-8D8B-DF244F2DDE42}" srcOrd="0" destOrd="6" presId="urn:microsoft.com/office/officeart/2005/8/layout/vList5"/>
    <dgm:cxn modelId="{94CE07EC-53A9-44E3-A8DF-392A6FD504F1}" type="presOf" srcId="{2E0837A6-80C0-4107-9EAF-36406876D78B}" destId="{F1C1CFEE-159C-4636-8D8B-DF244F2DDE42}" srcOrd="0" destOrd="7" presId="urn:microsoft.com/office/officeart/2005/8/layout/vList5"/>
    <dgm:cxn modelId="{10CB9EBA-8BEC-4B4D-B4BB-0121D409767F}" srcId="{2E03390C-AA84-4209-BC02-55CFD287C75E}" destId="{051969C6-B783-4DEC-A9AE-AB3BB7C55808}" srcOrd="4" destOrd="0" parTransId="{7E356134-70DC-40F5-9987-44CAB37824AA}" sibTransId="{8D357DFF-3DA3-4711-9708-E148BAA7630E}"/>
    <dgm:cxn modelId="{C4327749-9BC5-443D-8A14-92276223038A}" type="presParOf" srcId="{62154B96-5D4C-42D2-B8FA-8D2019C51F35}" destId="{524F3EB9-CE64-4164-80B5-05A788C1475B}" srcOrd="0" destOrd="0" presId="urn:microsoft.com/office/officeart/2005/8/layout/vList5"/>
    <dgm:cxn modelId="{F8637FFB-06E5-4204-83C9-567AD46EDE25}" type="presParOf" srcId="{524F3EB9-CE64-4164-80B5-05A788C1475B}" destId="{3029B485-0152-46B9-8623-3174A5A4FADF}" srcOrd="0" destOrd="0" presId="urn:microsoft.com/office/officeart/2005/8/layout/vList5"/>
    <dgm:cxn modelId="{9653F9F2-2A7D-4EC8-AA35-665ACB08171C}" type="presParOf" srcId="{524F3EB9-CE64-4164-80B5-05A788C1475B}" destId="{F1C1CFEE-159C-4636-8D8B-DF244F2DDE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rgbClr val="1CA84B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поддержание санитарных норм эстетичного вида территории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D6D8FBC2-DF55-43A9-B977-3DDE759D0F1B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-возмещение субсидий юридическим лицам и индивидуальным предпринимателям, предоставляющим коммунальные услуги по холодному водоснабжению, горячему водоснабжению, водоотведению и очистке сточных вод населению, на возмещение недополученных доходов в связи с приведением размера платы граждан за коммунальные услуги в соответствие с их предельными индексами роста.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3102F4-F230-4412-8D44-968DA26B9C51}" type="sibTrans" cxnId="{A8A3D364-6D72-478F-917D-343E01C232EF}">
      <dgm:prSet/>
      <dgm:spPr/>
      <dgm:t>
        <a:bodyPr/>
        <a:lstStyle/>
        <a:p>
          <a:endParaRPr lang="ru-RU"/>
        </a:p>
      </dgm:t>
    </dgm:pt>
    <dgm:pt modelId="{3C1E30DF-238D-4D66-A937-8B7381B65609}" type="parTrans" cxnId="{A8A3D364-6D72-478F-917D-343E01C232EF}">
      <dgm:prSet/>
      <dgm:spPr/>
      <dgm:t>
        <a:bodyPr/>
        <a:lstStyle/>
        <a:p>
          <a:endParaRPr lang="ru-RU"/>
        </a:p>
      </dgm:t>
    </dgm:pt>
    <dgm:pt modelId="{C9679683-6505-456A-AB93-661191F386A5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-способствование дальнейшей приватизации жилищного фонда, развитие форм его самоуправления.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F290F4-415A-4C96-A9B6-D8C53A8B4BBE}" type="sibTrans" cxnId="{1DFD59F9-82A0-4310-8663-DA4F6666FFF8}">
      <dgm:prSet/>
      <dgm:spPr/>
      <dgm:t>
        <a:bodyPr/>
        <a:lstStyle/>
        <a:p>
          <a:endParaRPr lang="ru-RU"/>
        </a:p>
      </dgm:t>
    </dgm:pt>
    <dgm:pt modelId="{36EFF49C-67C2-4A1C-BB2E-A57323D4706C}" type="parTrans" cxnId="{1DFD59F9-82A0-4310-8663-DA4F6666FFF8}">
      <dgm:prSet/>
      <dgm:spPr/>
      <dgm:t>
        <a:bodyPr/>
        <a:lstStyle/>
        <a:p>
          <a:endParaRPr lang="ru-RU"/>
        </a:p>
      </dgm:t>
    </dgm:pt>
    <dgm:pt modelId="{04706AE9-6187-4B6D-B641-29808AFC2039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сохранности и увеличение сроков эксплуатации жилищного фонда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1E898A-DAA7-479F-8A59-594C25372D51}" type="sibTrans" cxnId="{AB64FB2A-BF8D-4414-B5C8-54CD5A06FA5D}">
      <dgm:prSet/>
      <dgm:spPr/>
      <dgm:t>
        <a:bodyPr/>
        <a:lstStyle/>
        <a:p>
          <a:endParaRPr lang="ru-RU"/>
        </a:p>
      </dgm:t>
    </dgm:pt>
    <dgm:pt modelId="{3E871C1C-A5A2-40C9-9AB8-781DDE92D37E}" type="parTrans" cxnId="{AB64FB2A-BF8D-4414-B5C8-54CD5A06FA5D}">
      <dgm:prSet/>
      <dgm:spPr/>
      <dgm:t>
        <a:bodyPr/>
        <a:lstStyle/>
        <a:p>
          <a:endParaRPr lang="ru-RU"/>
        </a:p>
      </dgm:t>
    </dgm:pt>
    <dgm:pt modelId="{B64F499A-6E73-4157-8BB3-2A6F13356162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-приведение состояния многоквартирных домов, где имеются муниципального жилые помещения, муниципальных жилых домов, помещений в соответствие с действующими требованиями нормативно- технических документов;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3664A-2718-4250-B7D6-0F993B94DDA4}" type="sibTrans" cxnId="{95B5ACB8-E64F-46B6-A845-97ED0BD44473}">
      <dgm:prSet/>
      <dgm:spPr/>
      <dgm:t>
        <a:bodyPr/>
        <a:lstStyle/>
        <a:p>
          <a:endParaRPr lang="ru-RU"/>
        </a:p>
      </dgm:t>
    </dgm:pt>
    <dgm:pt modelId="{28083746-358E-4B3B-B712-75F79F007048}" type="parTrans" cxnId="{95B5ACB8-E64F-46B6-A845-97ED0BD44473}">
      <dgm:prSet/>
      <dgm:spPr/>
      <dgm:t>
        <a:bodyPr/>
        <a:lstStyle/>
        <a:p>
          <a:endParaRPr lang="ru-RU"/>
        </a:p>
      </dgm:t>
    </dgm:pt>
    <dgm:pt modelId="{BBF78783-B331-41B1-9B6F-E3670F8E2820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уровня общего износа муниципального жилого фонда,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68B724-FBD2-4823-BA64-90161C81030E}" type="sibTrans" cxnId="{3C174FC0-ACEF-4506-A74B-8FC735BB4F41}">
      <dgm:prSet/>
      <dgm:spPr/>
      <dgm:t>
        <a:bodyPr/>
        <a:lstStyle/>
        <a:p>
          <a:endParaRPr lang="ru-RU"/>
        </a:p>
      </dgm:t>
    </dgm:pt>
    <dgm:pt modelId="{913DD83F-2A4C-4B58-8E41-2724FBE98E6E}" type="parTrans" cxnId="{3C174FC0-ACEF-4506-A74B-8FC735BB4F41}">
      <dgm:prSet/>
      <dgm:spPr/>
      <dgm:t>
        <a:bodyPr/>
        <a:lstStyle/>
        <a:p>
          <a:endParaRPr lang="ru-RU"/>
        </a:p>
      </dgm:t>
    </dgm:pt>
    <dgm:pt modelId="{FF71B839-073D-4708-BCA4-68C7AD557CDA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возможности возникновения аварийных и чрезвычайных ситуаций на территории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480057-8D7A-493F-B2CA-0792F38AC4FD}" type="sibTrans" cxnId="{59965570-7B15-4E31-A002-80382E78D5E1}">
      <dgm:prSet/>
      <dgm:spPr/>
      <dgm:t>
        <a:bodyPr/>
        <a:lstStyle/>
        <a:p>
          <a:endParaRPr lang="ru-RU"/>
        </a:p>
      </dgm:t>
    </dgm:pt>
    <dgm:pt modelId="{CA8BBA18-6C07-464B-8327-3B397CFCB08C}" type="parTrans" cxnId="{59965570-7B15-4E31-A002-80382E78D5E1}">
      <dgm:prSet/>
      <dgm:spPr/>
      <dgm:t>
        <a:bodyPr/>
        <a:lstStyle/>
        <a:p>
          <a:endParaRPr lang="ru-RU"/>
        </a:p>
      </dgm:t>
    </dgm:pt>
    <dgm:pt modelId="{9C529DED-8712-458C-94AB-9DB1E7A8525E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-содержание территории кладбища согласно санитарными правилами;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0DFE72-4481-4E7C-B6C7-FAB335F79D79}" type="sibTrans" cxnId="{49EE4FD1-9FE6-4C74-81F2-D913A90F3961}">
      <dgm:prSet/>
      <dgm:spPr/>
      <dgm:t>
        <a:bodyPr/>
        <a:lstStyle/>
        <a:p>
          <a:endParaRPr lang="ru-RU"/>
        </a:p>
      </dgm:t>
    </dgm:pt>
    <dgm:pt modelId="{4ADF81EE-AAAB-4F39-827C-7BA15D8001BA}" type="parTrans" cxnId="{49EE4FD1-9FE6-4C74-81F2-D913A90F3961}">
      <dgm:prSet/>
      <dgm:spPr/>
      <dgm:t>
        <a:bodyPr/>
        <a:lstStyle/>
        <a:p>
          <a:endParaRPr lang="ru-RU"/>
        </a:p>
      </dgm:t>
    </dgm:pt>
    <dgm:pt modelId="{0AC7846F-85F6-49DF-BF61-E6D2F5B100B7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-улучшение внешнего вида муниципального образования, повышение уровня комфортности;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DD9D84-823F-49AE-832D-7ED32AC42585}" type="sibTrans" cxnId="{3A5D1045-D326-490F-9067-2D9B473009A7}">
      <dgm:prSet/>
      <dgm:spPr/>
      <dgm:t>
        <a:bodyPr/>
        <a:lstStyle/>
        <a:p>
          <a:endParaRPr lang="ru-RU"/>
        </a:p>
      </dgm:t>
    </dgm:pt>
    <dgm:pt modelId="{5146F35D-9828-4C0B-B50C-9EAF1BCB5059}" type="parTrans" cxnId="{3A5D1045-D326-490F-9067-2D9B473009A7}">
      <dgm:prSet/>
      <dgm:spPr/>
      <dgm:t>
        <a:bodyPr/>
        <a:lstStyle/>
        <a:p>
          <a:endParaRPr lang="ru-RU"/>
        </a:p>
      </dgm:t>
    </dgm:pt>
    <dgm:pt modelId="{B20443BF-CB66-43AB-979B-A9CC5C445635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-ликвидация стихийных (несанкционированных) свалок;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8DDEC-769F-4DDC-8420-A77962959B29}" type="sibTrans" cxnId="{A5343A96-E698-42D7-9C74-10CB39A33E97}">
      <dgm:prSet/>
      <dgm:spPr/>
      <dgm:t>
        <a:bodyPr/>
        <a:lstStyle/>
        <a:p>
          <a:endParaRPr lang="ru-RU"/>
        </a:p>
      </dgm:t>
    </dgm:pt>
    <dgm:pt modelId="{F9BCD50A-48B3-43DC-99A5-85B9E50707B2}" type="parTrans" cxnId="{A5343A96-E698-42D7-9C74-10CB39A33E97}">
      <dgm:prSet/>
      <dgm:spPr/>
      <dgm:t>
        <a:bodyPr/>
        <a:lstStyle/>
        <a:p>
          <a:endParaRPr lang="ru-RU"/>
        </a:p>
      </dgm:t>
    </dgm:pt>
    <dgm:pt modelId="{9D75047F-A7D8-4EA6-BE6F-F0F3F0C5EC0B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-освещение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E5044-06A2-4046-860F-BD92686D9872}" type="sibTrans" cxnId="{4D2B00EE-BF01-4C78-B45E-00AB6ED99212}">
      <dgm:prSet/>
      <dgm:spPr/>
      <dgm:t>
        <a:bodyPr/>
        <a:lstStyle/>
        <a:p>
          <a:endParaRPr lang="ru-RU"/>
        </a:p>
      </dgm:t>
    </dgm:pt>
    <dgm:pt modelId="{EA400754-EDBA-4CA0-A2BC-1437E35DD515}" type="parTrans" cxnId="{4D2B00EE-BF01-4C78-B45E-00AB6ED99212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0" presStyleCnt="1" custScaleX="98394" custScaleY="165099" custLinFactNeighborX="125" custLinFactNeighborY="-35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0" presStyleCnt="1" custFlipHor="0" custScaleX="90505" custScaleY="216099" custLinFactNeighborX="7694" custLinFactNeighborY="-734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59965570-7B15-4E31-A002-80382E78D5E1}" srcId="{E116AA65-1AE7-481F-B7F6-55B43CC50425}" destId="{FF71B839-073D-4708-BCA4-68C7AD557CDA}" srcOrd="5" destOrd="0" parTransId="{CA8BBA18-6C07-464B-8327-3B397CFCB08C}" sibTransId="{83480057-8D7A-493F-B2CA-0792F38AC4FD}"/>
    <dgm:cxn modelId="{D01EC5E0-1EB6-4C40-B922-41C833466343}" type="presOf" srcId="{B64F499A-6E73-4157-8BB3-2A6F13356162}" destId="{F7F6C93F-8445-4F3B-9A82-28AFBCCE48DA}" srcOrd="0" destOrd="7" presId="urn:microsoft.com/office/officeart/2005/8/layout/vList5"/>
    <dgm:cxn modelId="{4D2B00EE-BF01-4C78-B45E-00AB6ED99212}" srcId="{E116AA65-1AE7-481F-B7F6-55B43CC50425}" destId="{9D75047F-A7D8-4EA6-BE6F-F0F3F0C5EC0B}" srcOrd="1" destOrd="0" parTransId="{EA400754-EDBA-4CA0-A2BC-1437E35DD515}" sibTransId="{58FE5044-06A2-4046-860F-BD92686D9872}"/>
    <dgm:cxn modelId="{0E8C6746-44F2-4DEA-9046-372F5D978E06}" type="presOf" srcId="{BBF78783-B331-41B1-9B6F-E3670F8E2820}" destId="{F7F6C93F-8445-4F3B-9A82-28AFBCCE48DA}" srcOrd="0" destOrd="6" presId="urn:microsoft.com/office/officeart/2005/8/layout/vList5"/>
    <dgm:cxn modelId="{DEF2ECAF-6181-4135-B8F4-9D323129154C}" type="presOf" srcId="{FF71B839-073D-4708-BCA4-68C7AD557CDA}" destId="{F7F6C93F-8445-4F3B-9A82-28AFBCCE48DA}" srcOrd="0" destOrd="5" presId="urn:microsoft.com/office/officeart/2005/8/layout/vList5"/>
    <dgm:cxn modelId="{1D410BDF-29ED-43EC-A112-CC98D46A9BFF}" type="presOf" srcId="{0AC7846F-85F6-49DF-BF61-E6D2F5B100B7}" destId="{F7F6C93F-8445-4F3B-9A82-28AFBCCE48DA}" srcOrd="0" destOrd="3" presId="urn:microsoft.com/office/officeart/2005/8/layout/vList5"/>
    <dgm:cxn modelId="{95B5ACB8-E64F-46B6-A845-97ED0BD44473}" srcId="{E116AA65-1AE7-481F-B7F6-55B43CC50425}" destId="{B64F499A-6E73-4157-8BB3-2A6F13356162}" srcOrd="7" destOrd="0" parTransId="{28083746-358E-4B3B-B712-75F79F007048}" sibTransId="{EF23664A-2718-4250-B7D6-0F993B94DDA4}"/>
    <dgm:cxn modelId="{A8A3D364-6D72-478F-917D-343E01C232EF}" srcId="{E116AA65-1AE7-481F-B7F6-55B43CC50425}" destId="{D6D8FBC2-DF55-43A9-B977-3DDE759D0F1B}" srcOrd="10" destOrd="0" parTransId="{3C1E30DF-238D-4D66-A937-8B7381B65609}" sibTransId="{E13102F4-F230-4412-8D44-968DA26B9C51}"/>
    <dgm:cxn modelId="{B9D3D053-BD4B-483D-A7B1-3C36BF15004D}" type="presOf" srcId="{C9679683-6505-456A-AB93-661191F386A5}" destId="{F7F6C93F-8445-4F3B-9A82-28AFBCCE48DA}" srcOrd="0" destOrd="9" presId="urn:microsoft.com/office/officeart/2005/8/layout/vList5"/>
    <dgm:cxn modelId="{EB7622FB-6CBC-4254-AE87-0706784D2A48}" srcId="{DA7597E5-369E-4783-A14F-834A5A20C0DF}" destId="{E116AA65-1AE7-481F-B7F6-55B43CC50425}" srcOrd="0" destOrd="0" parTransId="{027911F4-D070-4D9D-9BCF-0BD41CEC2515}" sibTransId="{277B726F-3EE4-4C5B-8B38-E44B3B930308}"/>
    <dgm:cxn modelId="{EA4AE7D6-CA1A-4691-819A-44BD71C73814}" type="presOf" srcId="{9D75047F-A7D8-4EA6-BE6F-F0F3F0C5EC0B}" destId="{F7F6C93F-8445-4F3B-9A82-28AFBCCE48DA}" srcOrd="0" destOrd="1" presId="urn:microsoft.com/office/officeart/2005/8/layout/vList5"/>
    <dgm:cxn modelId="{B2987F98-18CC-4AE6-8002-394D17B6FA1B}" type="presOf" srcId="{B20443BF-CB66-43AB-979B-A9CC5C445635}" destId="{F7F6C93F-8445-4F3B-9A82-28AFBCCE48DA}" srcOrd="0" destOrd="2" presId="urn:microsoft.com/office/officeart/2005/8/layout/vList5"/>
    <dgm:cxn modelId="{CE5F7FD9-DD30-4F15-B34E-5AA113B20D05}" type="presOf" srcId="{9C529DED-8712-458C-94AB-9DB1E7A8525E}" destId="{F7F6C93F-8445-4F3B-9A82-28AFBCCE48DA}" srcOrd="0" destOrd="4" presId="urn:microsoft.com/office/officeart/2005/8/layout/vList5"/>
    <dgm:cxn modelId="{4CFACCD9-5BE8-4A44-BDC5-5E6957DCED61}" type="presOf" srcId="{DA7597E5-369E-4783-A14F-834A5A20C0DF}" destId="{62154B96-5D4C-42D2-B8FA-8D2019C51F35}" srcOrd="0" destOrd="0" presId="urn:microsoft.com/office/officeart/2005/8/layout/vList5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3A5D1045-D326-490F-9067-2D9B473009A7}" srcId="{E116AA65-1AE7-481F-B7F6-55B43CC50425}" destId="{0AC7846F-85F6-49DF-BF61-E6D2F5B100B7}" srcOrd="3" destOrd="0" parTransId="{5146F35D-9828-4C0B-B50C-9EAF1BCB5059}" sibTransId="{3DDD9D84-823F-49AE-832D-7ED32AC42585}"/>
    <dgm:cxn modelId="{49EE4FD1-9FE6-4C74-81F2-D913A90F3961}" srcId="{E116AA65-1AE7-481F-B7F6-55B43CC50425}" destId="{9C529DED-8712-458C-94AB-9DB1E7A8525E}" srcOrd="4" destOrd="0" parTransId="{4ADF81EE-AAAB-4F39-827C-7BA15D8001BA}" sibTransId="{460DFE72-4481-4E7C-B6C7-FAB335F79D79}"/>
    <dgm:cxn modelId="{3C174FC0-ACEF-4506-A74B-8FC735BB4F41}" srcId="{E116AA65-1AE7-481F-B7F6-55B43CC50425}" destId="{BBF78783-B331-41B1-9B6F-E3670F8E2820}" srcOrd="6" destOrd="0" parTransId="{913DD83F-2A4C-4B58-8E41-2724FBE98E6E}" sibTransId="{C768B724-FBD2-4823-BA64-90161C81030E}"/>
    <dgm:cxn modelId="{AB64FB2A-BF8D-4414-B5C8-54CD5A06FA5D}" srcId="{E116AA65-1AE7-481F-B7F6-55B43CC50425}" destId="{04706AE9-6187-4B6D-B641-29808AFC2039}" srcOrd="8" destOrd="0" parTransId="{3E871C1C-A5A2-40C9-9AB8-781DDE92D37E}" sibTransId="{DD1E898A-DAA7-479F-8A59-594C25372D51}"/>
    <dgm:cxn modelId="{1DFD59F9-82A0-4310-8663-DA4F6666FFF8}" srcId="{E116AA65-1AE7-481F-B7F6-55B43CC50425}" destId="{C9679683-6505-456A-AB93-661191F386A5}" srcOrd="9" destOrd="0" parTransId="{36EFF49C-67C2-4A1C-BB2E-A57323D4706C}" sibTransId="{46F290F4-415A-4C96-A9B6-D8C53A8B4BBE}"/>
    <dgm:cxn modelId="{D2292420-B3A2-41BB-ACE0-C171BD5D0254}" type="presOf" srcId="{04706AE9-6187-4B6D-B641-29808AFC2039}" destId="{F7F6C93F-8445-4F3B-9A82-28AFBCCE48DA}" srcOrd="0" destOrd="8" presId="urn:microsoft.com/office/officeart/2005/8/layout/vList5"/>
    <dgm:cxn modelId="{C232DC6B-AE2C-4ADD-B22A-4CF62FA10002}" type="presOf" srcId="{DB959C63-EC49-4953-9A98-74140361BE49}" destId="{F7F6C93F-8445-4F3B-9A82-28AFBCCE48DA}" srcOrd="0" destOrd="0" presId="urn:microsoft.com/office/officeart/2005/8/layout/vList5"/>
    <dgm:cxn modelId="{0092D2D8-F433-4CFB-B4F7-959B65A2CE49}" type="presOf" srcId="{D6D8FBC2-DF55-43A9-B977-3DDE759D0F1B}" destId="{F7F6C93F-8445-4F3B-9A82-28AFBCCE48DA}" srcOrd="0" destOrd="10" presId="urn:microsoft.com/office/officeart/2005/8/layout/vList5"/>
    <dgm:cxn modelId="{E8DFA681-7EBD-48CC-A290-6273888D2B13}" type="presOf" srcId="{E116AA65-1AE7-481F-B7F6-55B43CC50425}" destId="{763B2DCB-AEE8-45A8-8CC9-D7BAE9D908C7}" srcOrd="0" destOrd="0" presId="urn:microsoft.com/office/officeart/2005/8/layout/vList5"/>
    <dgm:cxn modelId="{A5343A96-E698-42D7-9C74-10CB39A33E97}" srcId="{E116AA65-1AE7-481F-B7F6-55B43CC50425}" destId="{B20443BF-CB66-43AB-979B-A9CC5C445635}" srcOrd="2" destOrd="0" parTransId="{F9BCD50A-48B3-43DC-99A5-85B9E50707B2}" sibTransId="{5568DDEC-769F-4DDC-8420-A77962959B29}"/>
    <dgm:cxn modelId="{DE30DF18-A63F-43B6-B84A-9736330853A7}" type="presParOf" srcId="{62154B96-5D4C-42D2-B8FA-8D2019C51F35}" destId="{DDBC94E4-44F3-48C1-BAFA-D51A32B0E88C}" srcOrd="0" destOrd="0" presId="urn:microsoft.com/office/officeart/2005/8/layout/vList5"/>
    <dgm:cxn modelId="{83B40798-E033-4875-AE95-A73FC175A376}" type="presParOf" srcId="{DDBC94E4-44F3-48C1-BAFA-D51A32B0E88C}" destId="{763B2DCB-AEE8-45A8-8CC9-D7BAE9D908C7}" srcOrd="0" destOrd="0" presId="urn:microsoft.com/office/officeart/2005/8/layout/vList5"/>
    <dgm:cxn modelId="{427004CF-50DE-4E41-9D33-4DD642838200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rgbClr val="1CA84B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-организация обеспечения теплоснабжения потребителей в условиях подготовки и прохождения отопительного периода;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7C0DD94C-A913-4F66-AAEC-21369E6F93E9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-доступность коммунальных услуг и услуг общегородской бани для всех слоев населения.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181C7-71BE-4A8C-AF19-032E738C58E5}" type="sibTrans" cxnId="{27F6AC9C-79D4-497C-A02E-785F03BF9F88}">
      <dgm:prSet/>
      <dgm:spPr/>
      <dgm:t>
        <a:bodyPr/>
        <a:lstStyle/>
        <a:p>
          <a:endParaRPr lang="ru-RU"/>
        </a:p>
      </dgm:t>
    </dgm:pt>
    <dgm:pt modelId="{0DC759FC-9A78-4750-AC27-1307083B1728}" type="parTrans" cxnId="{27F6AC9C-79D4-497C-A02E-785F03BF9F88}">
      <dgm:prSet/>
      <dgm:spPr/>
      <dgm:t>
        <a:bodyPr/>
        <a:lstStyle/>
        <a:p>
          <a:endParaRPr lang="ru-RU"/>
        </a:p>
      </dgm:t>
    </dgm:pt>
    <dgm:pt modelId="{04D05F5D-D650-486E-BF15-D8FBD1E867A5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-повышение качества и надежности работы системы холодного водоснабжения населения в соответствии с нормативными требованиями;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4F3D28-948D-43AE-970E-A8F6B59C7BAA}" type="parTrans" cxnId="{1D89DF8E-7F26-41B6-AC2B-C15E3CB437A6}">
      <dgm:prSet/>
      <dgm:spPr/>
      <dgm:t>
        <a:bodyPr/>
        <a:lstStyle/>
        <a:p>
          <a:endParaRPr lang="ru-RU"/>
        </a:p>
      </dgm:t>
    </dgm:pt>
    <dgm:pt modelId="{F7AE6A51-9287-4C58-94D0-B0AE96F7EF11}" type="sibTrans" cxnId="{1D89DF8E-7F26-41B6-AC2B-C15E3CB437A6}">
      <dgm:prSet/>
      <dgm:spPr/>
      <dgm:t>
        <a:bodyPr/>
        <a:lstStyle/>
        <a:p>
          <a:endParaRPr lang="ru-RU"/>
        </a:p>
      </dgm:t>
    </dgm:pt>
    <dgm:pt modelId="{FF527DFA-7E82-4292-B64B-3CC00F45C03E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населения чистой питьевой водой.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D33ADC-8304-4C71-9B5E-0A2B50F77792}" type="parTrans" cxnId="{CEAD5246-6F4D-499F-AD70-1F00BEBEBCEA}">
      <dgm:prSet/>
      <dgm:spPr/>
      <dgm:t>
        <a:bodyPr/>
        <a:lstStyle/>
        <a:p>
          <a:endParaRPr lang="ru-RU"/>
        </a:p>
      </dgm:t>
    </dgm:pt>
    <dgm:pt modelId="{BDA246D1-28B6-4F09-90D6-643256D7FEAF}" type="sibTrans" cxnId="{CEAD5246-6F4D-499F-AD70-1F00BEBEBCEA}">
      <dgm:prSet/>
      <dgm:spPr/>
      <dgm:t>
        <a:bodyPr/>
        <a:lstStyle/>
        <a:p>
          <a:endParaRPr lang="ru-RU"/>
        </a:p>
      </dgm:t>
    </dgm:pt>
    <dgm:pt modelId="{2EC03AD5-D6A4-4F4C-A1EC-1B20100AFBAC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доступности коммунальных услуг для потребителей;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646963-909C-4E9C-B3CB-276059BCEEDD}" type="parTrans" cxnId="{D2FE92EE-AC76-474A-8796-6B1E5648FE62}">
      <dgm:prSet/>
      <dgm:spPr/>
      <dgm:t>
        <a:bodyPr/>
        <a:lstStyle/>
        <a:p>
          <a:endParaRPr lang="ru-RU"/>
        </a:p>
      </dgm:t>
    </dgm:pt>
    <dgm:pt modelId="{83782E15-900B-421E-B765-9EB2A098F0CD}" type="sibTrans" cxnId="{D2FE92EE-AC76-474A-8796-6B1E5648FE62}">
      <dgm:prSet/>
      <dgm:spPr/>
      <dgm:t>
        <a:bodyPr/>
        <a:lstStyle/>
        <a:p>
          <a:endParaRPr lang="ru-RU"/>
        </a:p>
      </dgm:t>
    </dgm:pt>
    <dgm:pt modelId="{3A878107-0E59-407C-9C06-C3B65A2261EE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-строительство, ремонт и содержание объектов нецентрализованного водоснабжения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377ACB-ABFF-481F-9E51-F65190355EA8}" type="parTrans" cxnId="{22B74362-9C61-4CB9-9B2E-B29FDA025D1A}">
      <dgm:prSet/>
      <dgm:spPr/>
      <dgm:t>
        <a:bodyPr/>
        <a:lstStyle/>
        <a:p>
          <a:endParaRPr lang="ru-RU"/>
        </a:p>
      </dgm:t>
    </dgm:pt>
    <dgm:pt modelId="{1CFA219D-7656-459F-9D18-D6EF8913D736}" type="sibTrans" cxnId="{22B74362-9C61-4CB9-9B2E-B29FDA025D1A}">
      <dgm:prSet/>
      <dgm:spPr/>
      <dgm:t>
        <a:bodyPr/>
        <a:lstStyle/>
        <a:p>
          <a:endParaRPr lang="ru-RU"/>
        </a:p>
      </dgm:t>
    </dgm:pt>
    <dgm:pt modelId="{EF702C72-3722-4DF5-ADC6-77BB2DE37222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рационального использования топливно-энергетических ресурсов за счет реализации энергосберегающих мероприятий;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3D9313-00F1-48A9-B18D-234D9A5065D8}" type="parTrans" cxnId="{5C6A6533-AA23-43F4-96AD-B606B60EFB65}">
      <dgm:prSet/>
      <dgm:spPr/>
      <dgm:t>
        <a:bodyPr/>
        <a:lstStyle/>
        <a:p>
          <a:endParaRPr lang="ru-RU"/>
        </a:p>
      </dgm:t>
    </dgm:pt>
    <dgm:pt modelId="{D442E296-6B17-48DD-BD3A-BC83A326DAAD}" type="sibTrans" cxnId="{5C6A6533-AA23-43F4-96AD-B606B60EFB65}">
      <dgm:prSet/>
      <dgm:spPr/>
      <dgm:t>
        <a:bodyPr/>
        <a:lstStyle/>
        <a:p>
          <a:endParaRPr lang="ru-RU"/>
        </a:p>
      </dgm:t>
    </dgm:pt>
    <dgm:pt modelId="{F61751A0-9E98-4D55-9F4E-1D03A1EC0007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-повышение энергетической эффективности и снижение энергоемкости учреждений;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77B4F-CFC1-4C64-9188-C8AF3FC24301}" type="parTrans" cxnId="{8B9622FF-FE81-4A80-9163-37E4D777AC94}">
      <dgm:prSet/>
      <dgm:spPr/>
      <dgm:t>
        <a:bodyPr/>
        <a:lstStyle/>
        <a:p>
          <a:endParaRPr lang="ru-RU"/>
        </a:p>
      </dgm:t>
    </dgm:pt>
    <dgm:pt modelId="{22C6FCF7-C8AB-4628-ABF0-8283BE8B6575}" type="sibTrans" cxnId="{8B9622FF-FE81-4A80-9163-37E4D777AC94}">
      <dgm:prSet/>
      <dgm:spPr/>
      <dgm:t>
        <a:bodyPr/>
        <a:lstStyle/>
        <a:p>
          <a:endParaRPr lang="ru-RU"/>
        </a:p>
      </dgm:t>
    </dgm:pt>
    <dgm:pt modelId="{598F90F6-D498-4A19-8F9B-9A6433CC49AF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контроля расхода энергетических ресурсов(электроэнергия, тепло, вода) с использованием приборов учета;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A9587D-5D69-4E55-BB70-76EE8FF65CF0}" type="parTrans" cxnId="{A09D23B1-05B9-4EBE-AC17-ADF3E706CF5B}">
      <dgm:prSet/>
      <dgm:spPr/>
      <dgm:t>
        <a:bodyPr/>
        <a:lstStyle/>
        <a:p>
          <a:endParaRPr lang="ru-RU"/>
        </a:p>
      </dgm:t>
    </dgm:pt>
    <dgm:pt modelId="{4B07F29C-0454-4AA7-972D-CF7A412F0615}" type="sibTrans" cxnId="{A09D23B1-05B9-4EBE-AC17-ADF3E706CF5B}">
      <dgm:prSet/>
      <dgm:spPr/>
      <dgm:t>
        <a:bodyPr/>
        <a:lstStyle/>
        <a:p>
          <a:endParaRPr lang="ru-RU"/>
        </a:p>
      </dgm:t>
    </dgm:pt>
    <dgm:pt modelId="{112460BD-1A4F-420E-B5C9-B6E1B04BB93A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-перевод бюджетных учреждений на энергосберегающий путь развития. 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8F4197-CE48-49A8-B647-4D470125BBA7}" type="parTrans" cxnId="{C9332606-8828-4F4F-AD6B-5418AF951921}">
      <dgm:prSet/>
      <dgm:spPr/>
      <dgm:t>
        <a:bodyPr/>
        <a:lstStyle/>
        <a:p>
          <a:endParaRPr lang="ru-RU"/>
        </a:p>
      </dgm:t>
    </dgm:pt>
    <dgm:pt modelId="{1F3931CB-C369-4628-937C-F606928361B0}" type="sibTrans" cxnId="{C9332606-8828-4F4F-AD6B-5418AF951921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0" presStyleCnt="1" custScaleX="98394" custScaleY="165099" custLinFactNeighborX="356" custLinFactNeighborY="-39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0" presStyleCnt="1" custFlipHor="0" custScaleX="90505" custScaleY="216099" custLinFactNeighborX="6902" custLinFactNeighborY="-5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A92E746F-0298-422F-96A1-0E8DEB706CF7}" type="presOf" srcId="{598F90F6-D498-4A19-8F9B-9A6433CC49AF}" destId="{F7F6C93F-8445-4F3B-9A82-28AFBCCE48DA}" srcOrd="0" destOrd="8" presId="urn:microsoft.com/office/officeart/2005/8/layout/vList5"/>
    <dgm:cxn modelId="{279B12F6-5196-4BCC-B41D-12137C51A9E7}" type="presOf" srcId="{E116AA65-1AE7-481F-B7F6-55B43CC50425}" destId="{763B2DCB-AEE8-45A8-8CC9-D7BAE9D908C7}" srcOrd="0" destOrd="0" presId="urn:microsoft.com/office/officeart/2005/8/layout/vList5"/>
    <dgm:cxn modelId="{CDE01F50-0B07-4516-A6C1-729386AD4445}" type="presOf" srcId="{DB959C63-EC49-4953-9A98-74140361BE49}" destId="{F7F6C93F-8445-4F3B-9A82-28AFBCCE48DA}" srcOrd="0" destOrd="0" presId="urn:microsoft.com/office/officeart/2005/8/layout/vList5"/>
    <dgm:cxn modelId="{67109679-1CEF-4B00-9494-7F694014DE40}" type="presOf" srcId="{7C0DD94C-A913-4F66-AAEC-21369E6F93E9}" destId="{F7F6C93F-8445-4F3B-9A82-28AFBCCE48DA}" srcOrd="0" destOrd="1" presId="urn:microsoft.com/office/officeart/2005/8/layout/vList5"/>
    <dgm:cxn modelId="{4AE83D34-80AC-4E5D-8F60-1E54CA0F4B61}" type="presOf" srcId="{2EC03AD5-D6A4-4F4C-A1EC-1B20100AFBAC}" destId="{F7F6C93F-8445-4F3B-9A82-28AFBCCE48DA}" srcOrd="0" destOrd="4" presId="urn:microsoft.com/office/officeart/2005/8/layout/vList5"/>
    <dgm:cxn modelId="{5C6A6533-AA23-43F4-96AD-B606B60EFB65}" srcId="{E116AA65-1AE7-481F-B7F6-55B43CC50425}" destId="{EF702C72-3722-4DF5-ADC6-77BB2DE37222}" srcOrd="6" destOrd="0" parTransId="{2C3D9313-00F1-48A9-B18D-234D9A5065D8}" sibTransId="{D442E296-6B17-48DD-BD3A-BC83A326DAAD}"/>
    <dgm:cxn modelId="{27F6AC9C-79D4-497C-A02E-785F03BF9F88}" srcId="{E116AA65-1AE7-481F-B7F6-55B43CC50425}" destId="{7C0DD94C-A913-4F66-AAEC-21369E6F93E9}" srcOrd="1" destOrd="0" parTransId="{0DC759FC-9A78-4750-AC27-1307083B1728}" sibTransId="{E46181C7-71BE-4A8C-AF19-032E738C58E5}"/>
    <dgm:cxn modelId="{1D89DF8E-7F26-41B6-AC2B-C15E3CB437A6}" srcId="{E116AA65-1AE7-481F-B7F6-55B43CC50425}" destId="{04D05F5D-D650-486E-BF15-D8FBD1E867A5}" srcOrd="3" destOrd="0" parTransId="{3D4F3D28-948D-43AE-970E-A8F6B59C7BAA}" sibTransId="{F7AE6A51-9287-4C58-94D0-B0AE96F7EF11}"/>
    <dgm:cxn modelId="{282F1CF4-D389-4C11-B6EE-E366743D6E86}" type="presOf" srcId="{EF702C72-3722-4DF5-ADC6-77BB2DE37222}" destId="{F7F6C93F-8445-4F3B-9A82-28AFBCCE48DA}" srcOrd="0" destOrd="6" presId="urn:microsoft.com/office/officeart/2005/8/layout/vList5"/>
    <dgm:cxn modelId="{D2FE92EE-AC76-474A-8796-6B1E5648FE62}" srcId="{E116AA65-1AE7-481F-B7F6-55B43CC50425}" destId="{2EC03AD5-D6A4-4F4C-A1EC-1B20100AFBAC}" srcOrd="4" destOrd="0" parTransId="{E2646963-909C-4E9C-B3CB-276059BCEEDD}" sibTransId="{83782E15-900B-421E-B765-9EB2A098F0CD}"/>
    <dgm:cxn modelId="{8F158D17-DAF8-4093-A90C-3D8584CF58D7}" type="presOf" srcId="{F61751A0-9E98-4D55-9F4E-1D03A1EC0007}" destId="{F7F6C93F-8445-4F3B-9A82-28AFBCCE48DA}" srcOrd="0" destOrd="7" presId="urn:microsoft.com/office/officeart/2005/8/layout/vList5"/>
    <dgm:cxn modelId="{7B881DA8-9F75-4AAA-B935-4A3D592F848B}" type="presOf" srcId="{04D05F5D-D650-486E-BF15-D8FBD1E867A5}" destId="{F7F6C93F-8445-4F3B-9A82-28AFBCCE48DA}" srcOrd="0" destOrd="3" presId="urn:microsoft.com/office/officeart/2005/8/layout/vList5"/>
    <dgm:cxn modelId="{A09D23B1-05B9-4EBE-AC17-ADF3E706CF5B}" srcId="{E116AA65-1AE7-481F-B7F6-55B43CC50425}" destId="{598F90F6-D498-4A19-8F9B-9A6433CC49AF}" srcOrd="8" destOrd="0" parTransId="{3AA9587D-5D69-4E55-BB70-76EE8FF65CF0}" sibTransId="{4B07F29C-0454-4AA7-972D-CF7A412F0615}"/>
    <dgm:cxn modelId="{193BE588-2371-48DC-87F7-E628CB6A9A55}" type="presOf" srcId="{DA7597E5-369E-4783-A14F-834A5A20C0DF}" destId="{62154B96-5D4C-42D2-B8FA-8D2019C51F35}" srcOrd="0" destOrd="0" presId="urn:microsoft.com/office/officeart/2005/8/layout/vList5"/>
    <dgm:cxn modelId="{8B9622FF-FE81-4A80-9163-37E4D777AC94}" srcId="{E116AA65-1AE7-481F-B7F6-55B43CC50425}" destId="{F61751A0-9E98-4D55-9F4E-1D03A1EC0007}" srcOrd="7" destOrd="0" parTransId="{BD077B4F-CFC1-4C64-9188-C8AF3FC24301}" sibTransId="{22C6FCF7-C8AB-4628-ABF0-8283BE8B6575}"/>
    <dgm:cxn modelId="{EB7622FB-6CBC-4254-AE87-0706784D2A48}" srcId="{DA7597E5-369E-4783-A14F-834A5A20C0DF}" destId="{E116AA65-1AE7-481F-B7F6-55B43CC50425}" srcOrd="0" destOrd="0" parTransId="{027911F4-D070-4D9D-9BCF-0BD41CEC2515}" sibTransId="{277B726F-3EE4-4C5B-8B38-E44B3B930308}"/>
    <dgm:cxn modelId="{4B75A8E9-4072-478E-82CF-E956A2DD1091}" type="presOf" srcId="{3A878107-0E59-407C-9C06-C3B65A2261EE}" destId="{F7F6C93F-8445-4F3B-9A82-28AFBCCE48DA}" srcOrd="0" destOrd="5" presId="urn:microsoft.com/office/officeart/2005/8/layout/vList5"/>
    <dgm:cxn modelId="{CEAD5246-6F4D-499F-AD70-1F00BEBEBCEA}" srcId="{E116AA65-1AE7-481F-B7F6-55B43CC50425}" destId="{FF527DFA-7E82-4292-B64B-3CC00F45C03E}" srcOrd="2" destOrd="0" parTransId="{84D33ADC-8304-4C71-9B5E-0A2B50F77792}" sibTransId="{BDA246D1-28B6-4F09-90D6-643256D7FEAF}"/>
    <dgm:cxn modelId="{C9332606-8828-4F4F-AD6B-5418AF951921}" srcId="{E116AA65-1AE7-481F-B7F6-55B43CC50425}" destId="{112460BD-1A4F-420E-B5C9-B6E1B04BB93A}" srcOrd="9" destOrd="0" parTransId="{D08F4197-CE48-49A8-B647-4D470125BBA7}" sibTransId="{1F3931CB-C369-4628-937C-F606928361B0}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DCF23447-26CB-4D6A-BBA8-20A039AF9A1D}" type="presOf" srcId="{112460BD-1A4F-420E-B5C9-B6E1B04BB93A}" destId="{F7F6C93F-8445-4F3B-9A82-28AFBCCE48DA}" srcOrd="0" destOrd="9" presId="urn:microsoft.com/office/officeart/2005/8/layout/vList5"/>
    <dgm:cxn modelId="{22B74362-9C61-4CB9-9B2E-B29FDA025D1A}" srcId="{E116AA65-1AE7-481F-B7F6-55B43CC50425}" destId="{3A878107-0E59-407C-9C06-C3B65A2261EE}" srcOrd="5" destOrd="0" parTransId="{68377ACB-ABFF-481F-9E51-F65190355EA8}" sibTransId="{1CFA219D-7656-459F-9D18-D6EF8913D736}"/>
    <dgm:cxn modelId="{0000124E-4E23-40D3-B15E-9B2D1A4048FB}" type="presOf" srcId="{FF527DFA-7E82-4292-B64B-3CC00F45C03E}" destId="{F7F6C93F-8445-4F3B-9A82-28AFBCCE48DA}" srcOrd="0" destOrd="2" presId="urn:microsoft.com/office/officeart/2005/8/layout/vList5"/>
    <dgm:cxn modelId="{054766FE-3E9B-4447-A71E-8CDA7FDB7656}" type="presParOf" srcId="{62154B96-5D4C-42D2-B8FA-8D2019C51F35}" destId="{DDBC94E4-44F3-48C1-BAFA-D51A32B0E88C}" srcOrd="0" destOrd="0" presId="urn:microsoft.com/office/officeart/2005/8/layout/vList5"/>
    <dgm:cxn modelId="{3333A9EE-E717-4224-8F5A-5155F380C757}" type="presParOf" srcId="{DDBC94E4-44F3-48C1-BAFA-D51A32B0E88C}" destId="{763B2DCB-AEE8-45A8-8CC9-D7BAE9D908C7}" srcOrd="0" destOrd="0" presId="urn:microsoft.com/office/officeart/2005/8/layout/vList5"/>
    <dgm:cxn modelId="{F6A435BB-B25A-434E-B848-E13217A70533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6BEC9D2-18C1-43D8-8915-41D96E27040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Срок реализации программы – 2015 – 2021 годы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C6C6823D-75E0-4EBD-A022-BB1EED0E8910}" type="parTrans" cxnId="{60FC1FB2-B4EA-4E2F-80B6-4973000EE9DB}">
      <dgm:prSet/>
      <dgm:spPr/>
      <dgm:t>
        <a:bodyPr/>
        <a:lstStyle/>
        <a:p>
          <a:endParaRPr lang="ru-RU"/>
        </a:p>
      </dgm:t>
    </dgm:pt>
    <dgm:pt modelId="{2003D520-51D4-4A03-B5A0-AE8DD5A6F4DD}" type="sibTrans" cxnId="{60FC1FB2-B4EA-4E2F-80B6-4973000EE9DB}">
      <dgm:prSet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rgbClr val="99FF99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проведение культурно-массовых мероприятий на художественно-творческом уровне;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AC328288-AD32-4D32-ACEE-D8C52FA659B3}">
      <dgm:prSet phldrT="[Текст]" custT="1"/>
      <dgm:spPr>
        <a:solidFill>
          <a:srgbClr val="FFCCCC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– 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34 459 331,13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из них  2019 год – 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13 809 477,92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на 2020 г- 10 434 173,86 руб., на 2021 г- 10 215 679,35 руб.,  в том числе по подпрограммам: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9872A-B861-4679-82D7-38DBCE3137A0}" type="sibTrans" cxnId="{66BE7A89-E853-4949-8599-82F9320B4C70}">
      <dgm:prSet/>
      <dgm:spPr/>
      <dgm:t>
        <a:bodyPr/>
        <a:lstStyle/>
        <a:p>
          <a:endParaRPr lang="ru-RU"/>
        </a:p>
      </dgm:t>
    </dgm:pt>
    <dgm:pt modelId="{3CD47740-FF5A-492C-BFEB-0B8072C5DDEF}" type="parTrans" cxnId="{66BE7A89-E853-4949-8599-82F9320B4C70}">
      <dgm:prSet/>
      <dgm:spPr/>
      <dgm:t>
        <a:bodyPr/>
        <a:lstStyle/>
        <a:p>
          <a:endParaRPr lang="ru-RU"/>
        </a:p>
      </dgm:t>
    </dgm:pt>
    <dgm:pt modelId="{0DAB0CBE-F4BB-49AF-8163-EB69684974AB}">
      <dgm:prSet phldrT="[Текст]" custT="1"/>
      <dgm:spPr>
        <a:solidFill>
          <a:srgbClr val="FFCCCC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культурно- массовых мероприятий– 2019 г- 7 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618 546,00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на 2020 г –                  5 956 620,00 руб., 2021 г- 5 832 120,00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ED89D-D266-434F-B488-2CDF0F6C4606}" type="parTrans" cxnId="{AE1D6039-2ED1-4FF6-B9DF-7F4E0C94AC1D}">
      <dgm:prSet/>
      <dgm:spPr/>
      <dgm:t>
        <a:bodyPr/>
        <a:lstStyle/>
        <a:p>
          <a:endParaRPr lang="ru-RU"/>
        </a:p>
      </dgm:t>
    </dgm:pt>
    <dgm:pt modelId="{88960E59-1E34-4357-A65C-5AF4E09B2154}" type="sibTrans" cxnId="{AE1D6039-2ED1-4FF6-B9DF-7F4E0C94AC1D}">
      <dgm:prSet/>
      <dgm:spPr/>
      <dgm:t>
        <a:bodyPr/>
        <a:lstStyle/>
        <a:p>
          <a:endParaRPr lang="ru-RU"/>
        </a:p>
      </dgm:t>
    </dgm:pt>
    <dgm:pt modelId="{7FED3BEB-0D88-4851-A3A4-108C16B7E8CE}">
      <dgm:prSet phldrT="[Текст]" custT="1"/>
      <dgm:spPr>
        <a:solidFill>
          <a:srgbClr val="FFCCCC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 библиотечного дела муниципального учреждения Библиотека Пестяковского городского поселения –  на 2019 г- 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4 033 282,03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2020 г- 2 919 329,77 руб., на 2021 г -             2 858 135,26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CCC53-6AB4-47A7-91AD-9D7ADFF27BB7}" type="parTrans" cxnId="{EB41357D-09B7-4771-98AE-B60DCE08AABD}">
      <dgm:prSet/>
      <dgm:spPr/>
      <dgm:t>
        <a:bodyPr/>
        <a:lstStyle/>
        <a:p>
          <a:endParaRPr lang="ru-RU"/>
        </a:p>
      </dgm:t>
    </dgm:pt>
    <dgm:pt modelId="{40250809-B454-479E-AA88-C3B2FF99C305}" type="sibTrans" cxnId="{EB41357D-09B7-4771-98AE-B60DCE08AABD}">
      <dgm:prSet/>
      <dgm:spPr/>
      <dgm:t>
        <a:bodyPr/>
        <a:lstStyle/>
        <a:p>
          <a:endParaRPr lang="ru-RU"/>
        </a:p>
      </dgm:t>
    </dgm:pt>
    <dgm:pt modelId="{BF5F345A-4589-40B2-9BBD-6B3A9C944814}">
      <dgm:prSet phldrT="[Текст]" custT="1"/>
      <dgm:spPr>
        <a:solidFill>
          <a:srgbClr val="FFCCCC"/>
        </a:solidFill>
      </dgm:spPr>
      <dgm:t>
        <a:bodyPr/>
        <a:lstStyle/>
        <a:p>
          <a:pPr algn="l"/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C5EF9-4037-4E49-99DF-5F4D592B15A9}" type="parTrans" cxnId="{D989EBE5-DC44-4A5D-B665-C426FCAC23DB}">
      <dgm:prSet/>
      <dgm:spPr/>
      <dgm:t>
        <a:bodyPr/>
        <a:lstStyle/>
        <a:p>
          <a:endParaRPr lang="ru-RU"/>
        </a:p>
      </dgm:t>
    </dgm:pt>
    <dgm:pt modelId="{7C1F3925-7928-4699-ADD5-F00E2E863D29}" type="sibTrans" cxnId="{D989EBE5-DC44-4A5D-B665-C426FCAC23DB}">
      <dgm:prSet/>
      <dgm:spPr/>
      <dgm:t>
        <a:bodyPr/>
        <a:lstStyle/>
        <a:p>
          <a:endParaRPr lang="ru-RU"/>
        </a:p>
      </dgm:t>
    </dgm:pt>
    <dgm:pt modelId="{29B02FD5-733C-4138-9C90-BDAA83D2A324}">
      <dgm:prSet phldrT="[Текст]" custT="1"/>
      <dgm:spPr>
        <a:solidFill>
          <a:srgbClr val="FFCCCC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объектов культурного наследия- на 2019г- 0,00 руб., на 2020г-0,00 руб., на 2021г-0,00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680FB-2CA1-473A-AD1A-C8C1F4C198E2}" type="parTrans" cxnId="{94F13B43-A60D-428A-A215-35EFBEEA1FF8}">
      <dgm:prSet/>
      <dgm:spPr/>
      <dgm:t>
        <a:bodyPr/>
        <a:lstStyle/>
        <a:p>
          <a:endParaRPr lang="ru-RU"/>
        </a:p>
      </dgm:t>
    </dgm:pt>
    <dgm:pt modelId="{6FD060CD-ABD9-41AA-9378-D3BA0BA684BE}" type="sibTrans" cxnId="{94F13B43-A60D-428A-A215-35EFBEEA1FF8}">
      <dgm:prSet/>
      <dgm:spPr/>
      <dgm:t>
        <a:bodyPr/>
        <a:lstStyle/>
        <a:p>
          <a:endParaRPr lang="ru-RU"/>
        </a:p>
      </dgm:t>
    </dgm:pt>
    <dgm:pt modelId="{6D616F80-EC5F-428D-B8CC-2C630EE95398}">
      <dgm:prSet phldrT="[Текст]" custT="1"/>
      <dgm:spPr>
        <a:solidFill>
          <a:srgbClr val="FFCCCC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A78E4-002A-45FF-B85A-C2C9352DE6C4}" type="parTrans" cxnId="{8D5D993D-98AF-419C-920F-4EE25A34F913}">
      <dgm:prSet/>
      <dgm:spPr/>
      <dgm:t>
        <a:bodyPr/>
        <a:lstStyle/>
        <a:p>
          <a:endParaRPr lang="ru-RU"/>
        </a:p>
      </dgm:t>
    </dgm:pt>
    <dgm:pt modelId="{AB2B68B1-E11F-4B4D-BC05-8B95B9909232}" type="sibTrans" cxnId="{8D5D993D-98AF-419C-920F-4EE25A34F913}">
      <dgm:prSet/>
      <dgm:spPr/>
      <dgm:t>
        <a:bodyPr/>
        <a:lstStyle/>
        <a:p>
          <a:endParaRPr lang="ru-RU"/>
        </a:p>
      </dgm:t>
    </dgm:pt>
    <dgm:pt modelId="{48065E9D-E1CA-4E30-AE8A-27CBCD6572B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/>
            <a:t>Создание единого культурного пространства, условий для доступа к культурным ценностям и творческой реализации</a:t>
          </a:r>
          <a:endParaRPr lang="ru-RU" sz="1400" dirty="0">
            <a:latin typeface="Monotype Corsiva" panose="03010101010201010101" pitchFamily="66" charset="0"/>
          </a:endParaRPr>
        </a:p>
      </dgm:t>
    </dgm:pt>
    <dgm:pt modelId="{D2012E50-6D61-4957-BC29-54314ADE0B31}" type="sibTrans" cxnId="{C73CE5EF-6764-40FA-ACC6-ECFD768BBEFB}">
      <dgm:prSet/>
      <dgm:spPr/>
      <dgm:t>
        <a:bodyPr/>
        <a:lstStyle/>
        <a:p>
          <a:endParaRPr lang="ru-RU"/>
        </a:p>
      </dgm:t>
    </dgm:pt>
    <dgm:pt modelId="{A609843C-F6CD-4FB6-82AA-08356328C6F4}" type="parTrans" cxnId="{C73CE5EF-6764-40FA-ACC6-ECFD768BBEFB}">
      <dgm:prSet/>
      <dgm:spPr/>
      <dgm:t>
        <a:bodyPr/>
        <a:lstStyle/>
        <a:p>
          <a:endParaRPr lang="ru-RU"/>
        </a:p>
      </dgm:t>
    </dgm:pt>
    <dgm:pt modelId="{2E03390C-AA84-4209-BC02-55CFD287C75E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3600" dirty="0" smtClean="0">
              <a:solidFill>
                <a:schemeClr val="tx1"/>
              </a:solidFill>
              <a:latin typeface="Monotype Corsiva" panose="03010101010201010101" pitchFamily="66" charset="0"/>
            </a:rPr>
            <a:t>Цели программы</a:t>
          </a:r>
          <a:endParaRPr lang="ru-RU" sz="36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07C159C-D366-42CC-BF68-26700C947720}" type="sibTrans" cxnId="{27C69071-66B7-41D9-B0F6-7088B76DD761}">
      <dgm:prSet/>
      <dgm:spPr/>
      <dgm:t>
        <a:bodyPr/>
        <a:lstStyle/>
        <a:p>
          <a:endParaRPr lang="ru-RU"/>
        </a:p>
      </dgm:t>
    </dgm:pt>
    <dgm:pt modelId="{6F3C9C0C-6D23-466C-A90C-5C877B4573EF}" type="parTrans" cxnId="{27C69071-66B7-41D9-B0F6-7088B76DD761}">
      <dgm:prSet/>
      <dgm:spPr/>
      <dgm:t>
        <a:bodyPr/>
        <a:lstStyle/>
        <a:p>
          <a:endParaRPr lang="ru-RU"/>
        </a:p>
      </dgm:t>
    </dgm:pt>
    <dgm:pt modelId="{121ADDF3-BE5B-4A77-AEEB-A13EB1F09135}">
      <dgm:prSet custT="1"/>
      <dgm:spPr>
        <a:solidFill>
          <a:srgbClr val="FFFF00"/>
        </a:solidFill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широкого доступа населения к достижениям отечественной культуры и информации;</a:t>
          </a:r>
        </a:p>
      </dgm:t>
    </dgm:pt>
    <dgm:pt modelId="{A9864D99-D2A0-4CA0-997E-0A25D31018CB}" type="parTrans" cxnId="{142053F1-C4D1-48BE-BEC0-8A5497AC9627}">
      <dgm:prSet/>
      <dgm:spPr/>
      <dgm:t>
        <a:bodyPr/>
        <a:lstStyle/>
        <a:p>
          <a:endParaRPr lang="ru-RU"/>
        </a:p>
      </dgm:t>
    </dgm:pt>
    <dgm:pt modelId="{6B9EA7F1-B842-4AEE-AB54-84566B298C9F}" type="sibTrans" cxnId="{142053F1-C4D1-48BE-BEC0-8A5497AC9627}">
      <dgm:prSet/>
      <dgm:spPr/>
      <dgm:t>
        <a:bodyPr/>
        <a:lstStyle/>
        <a:p>
          <a:endParaRPr lang="ru-RU"/>
        </a:p>
      </dgm:t>
    </dgm:pt>
    <dgm:pt modelId="{F7AFCBBB-DE0B-443A-B465-DC30305BA780}">
      <dgm:prSet custT="1"/>
      <dgm:spPr>
        <a:solidFill>
          <a:srgbClr val="FFFF00"/>
        </a:solidFill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качества услуг культуры, комфортность их предоставления и доступность для всех слоев населения;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имиджа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городского поселения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сфере культуры.     </a:t>
          </a:r>
        </a:p>
      </dgm:t>
    </dgm:pt>
    <dgm:pt modelId="{FED3F05D-8D95-48A0-9F3B-C4D680C5FB46}" type="parTrans" cxnId="{31BF0FED-B8DD-44F7-9847-D6A4A93E59F8}">
      <dgm:prSet/>
      <dgm:spPr/>
      <dgm:t>
        <a:bodyPr/>
        <a:lstStyle/>
        <a:p>
          <a:endParaRPr lang="ru-RU"/>
        </a:p>
      </dgm:t>
    </dgm:pt>
    <dgm:pt modelId="{4E2B7E31-E3A6-4DC6-8403-70C0DE7E19A7}" type="sibTrans" cxnId="{31BF0FED-B8DD-44F7-9847-D6A4A93E59F8}">
      <dgm:prSet/>
      <dgm:spPr/>
      <dgm:t>
        <a:bodyPr/>
        <a:lstStyle/>
        <a:p>
          <a:endParaRPr lang="ru-RU"/>
        </a:p>
      </dgm:t>
    </dgm:pt>
    <dgm:pt modelId="{5F44A368-4AD0-4F0E-8B6C-FFE64C66FDF9}">
      <dgm:prSet custT="1"/>
      <dgm:spPr>
        <a:solidFill>
          <a:srgbClr val="FFFF00"/>
        </a:solidFill>
      </dgm:spPr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4DE3E5-A45A-489C-947E-E9D7024698E4}" type="parTrans" cxnId="{3B4EA1CF-3785-4A57-9A7A-EDCF4C4834AB}">
      <dgm:prSet/>
      <dgm:spPr/>
      <dgm:t>
        <a:bodyPr/>
        <a:lstStyle/>
        <a:p>
          <a:endParaRPr lang="ru-RU"/>
        </a:p>
      </dgm:t>
    </dgm:pt>
    <dgm:pt modelId="{0D631707-73F1-4C7B-A7EB-D474458CF671}" type="sibTrans" cxnId="{3B4EA1CF-3785-4A57-9A7A-EDCF4C4834AB}">
      <dgm:prSet/>
      <dgm:spPr/>
      <dgm:t>
        <a:bodyPr/>
        <a:lstStyle/>
        <a:p>
          <a:endParaRPr lang="ru-RU"/>
        </a:p>
      </dgm:t>
    </dgm:pt>
    <dgm:pt modelId="{78AE1FD9-1358-4182-A159-0B475284567D}">
      <dgm:prSet phldrT="[Текст]" custT="1"/>
      <dgm:spPr>
        <a:solidFill>
          <a:srgbClr val="FFCCCC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народных художественных промыслов и ремесел - на 2019 г-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2 157 649,89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на 2020 г-1 558 224,09 руб., на 2021 г-1 525 424,09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5C62F-9A17-424F-A955-F78A77399FC1}" type="parTrans" cxnId="{664C8A76-2813-48AD-AB17-241240D44E7E}">
      <dgm:prSet/>
      <dgm:spPr/>
      <dgm:t>
        <a:bodyPr/>
        <a:lstStyle/>
        <a:p>
          <a:endParaRPr lang="ru-RU"/>
        </a:p>
      </dgm:t>
    </dgm:pt>
    <dgm:pt modelId="{6AADFF3C-975E-465C-99F8-EF05D1F86379}" type="sibTrans" cxnId="{664C8A76-2813-48AD-AB17-241240D44E7E}">
      <dgm:prSet/>
      <dgm:spPr/>
      <dgm:t>
        <a:bodyPr/>
        <a:lstStyle/>
        <a:p>
          <a:endParaRPr lang="ru-RU"/>
        </a:p>
      </dgm:t>
    </dgm:pt>
    <dgm:pt modelId="{732E47BA-4702-4654-A6C5-89B443AB1AF1}">
      <dgm:prSet phldrT="[Текст]" custT="1"/>
      <dgm:spPr>
        <a:solidFill>
          <a:srgbClr val="FFCCCC"/>
        </a:solidFill>
      </dgm:spPr>
      <dgm:t>
        <a:bodyPr/>
        <a:lstStyle/>
        <a:p>
          <a:pPr algn="l"/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E71BB-4388-40F5-8BA0-099973E3CBB9}" type="parTrans" cxnId="{8C033507-25A0-4365-8801-3B0F6C1E78BC}">
      <dgm:prSet/>
      <dgm:spPr/>
      <dgm:t>
        <a:bodyPr/>
        <a:lstStyle/>
        <a:p>
          <a:endParaRPr lang="ru-RU"/>
        </a:p>
      </dgm:t>
    </dgm:pt>
    <dgm:pt modelId="{89D8ABED-CFB9-4516-9522-3B5E09B1B95E}" type="sibTrans" cxnId="{8C033507-25A0-4365-8801-3B0F6C1E78BC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6CBAC-64D7-4B42-AFD0-AD2CECF3B8D6}" type="pres">
      <dgm:prSet presAssocID="{26BEC9D2-18C1-43D8-8915-41D96E27040E}" presName="linNode" presStyleCnt="0"/>
      <dgm:spPr/>
    </dgm:pt>
    <dgm:pt modelId="{042B425D-8C8B-4B6E-B3E8-4DAB5E543347}" type="pres">
      <dgm:prSet presAssocID="{26BEC9D2-18C1-43D8-8915-41D96E27040E}" presName="parentText" presStyleLbl="node1" presStyleIdx="0" presStyleCnt="3" custScaleX="101144" custScaleY="254263" custLinFactNeighborX="4642" custLinFactNeighborY="-76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1C752-AAB2-445F-8BB1-6E61B070562A}" type="pres">
      <dgm:prSet presAssocID="{26BEC9D2-18C1-43D8-8915-41D96E27040E}" presName="descendantText" presStyleLbl="alignAccFollowNode1" presStyleIdx="0" presStyleCnt="3" custScaleX="90301" custScaleY="401944" custLinFactNeighborX="5259" custLinFactNeighborY="-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69DF9-D185-4EA1-BCFC-F37648059B72}" type="pres">
      <dgm:prSet presAssocID="{2003D520-51D4-4A03-B5A0-AE8DD5A6F4DD}" presName="sp" presStyleCnt="0"/>
      <dgm:spPr/>
    </dgm:pt>
    <dgm:pt modelId="{524F3EB9-CE64-4164-80B5-05A788C1475B}" type="pres">
      <dgm:prSet presAssocID="{2E03390C-AA84-4209-BC02-55CFD287C75E}" presName="linNode" presStyleCnt="0"/>
      <dgm:spPr/>
    </dgm:pt>
    <dgm:pt modelId="{3029B485-0152-46B9-8623-3174A5A4FADF}" type="pres">
      <dgm:prSet presAssocID="{2E03390C-AA84-4209-BC02-55CFD287C75E}" presName="parentText" presStyleLbl="node1" presStyleIdx="1" presStyleCnt="3" custScaleX="95748" custScaleY="93096" custLinFactNeighborX="5819" custLinFactNeighborY="-247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1CFEE-159C-4636-8D8B-DF244F2DDE42}" type="pres">
      <dgm:prSet presAssocID="{2E03390C-AA84-4209-BC02-55CFD287C75E}" presName="descendantText" presStyleLbl="alignAccFollowNode1" presStyleIdx="1" presStyleCnt="3" custScaleX="92598" custScaleY="94205" custLinFactNeighborX="13153" custLinFactNeighborY="-29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1CC1F-A40B-444B-A995-BAB2377EC0C8}" type="pres">
      <dgm:prSet presAssocID="{107C159C-D366-42CC-BF68-26700C947720}" presName="sp" presStyleCnt="0"/>
      <dgm:spPr/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2" presStyleCnt="3" custScaleX="98394" custScaleY="111594" custLinFactNeighborX="4642" custLinFactNeighborY="-359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2" presStyleCnt="3" custScaleX="92994" custScaleY="157190" custLinFactNeighborX="7166" custLinFactNeighborY="-4973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27C69071-66B7-41D9-B0F6-7088B76DD761}" srcId="{DA7597E5-369E-4783-A14F-834A5A20C0DF}" destId="{2E03390C-AA84-4209-BC02-55CFD287C75E}" srcOrd="1" destOrd="0" parTransId="{6F3C9C0C-6D23-466C-A90C-5C877B4573EF}" sibTransId="{107C159C-D366-42CC-BF68-26700C947720}"/>
    <dgm:cxn modelId="{8ABB8585-9EF6-4795-9F62-B66CAE99EC18}" type="presOf" srcId="{48065E9D-E1CA-4E30-AE8A-27CBCD6572B8}" destId="{F1C1CFEE-159C-4636-8D8B-DF244F2DDE42}" srcOrd="0" destOrd="0" presId="urn:microsoft.com/office/officeart/2005/8/layout/vList5"/>
    <dgm:cxn modelId="{EB7622FB-6CBC-4254-AE87-0706784D2A48}" srcId="{DA7597E5-369E-4783-A14F-834A5A20C0DF}" destId="{E116AA65-1AE7-481F-B7F6-55B43CC50425}" srcOrd="2" destOrd="0" parTransId="{027911F4-D070-4D9D-9BCF-0BD41CEC2515}" sibTransId="{277B726F-3EE4-4C5B-8B38-E44B3B930308}"/>
    <dgm:cxn modelId="{BAA73FD1-83CA-4437-A418-16F7D1FC0DD8}" type="presOf" srcId="{732E47BA-4702-4654-A6C5-89B443AB1AF1}" destId="{BCA1C752-AAB2-445F-8BB1-6E61B070562A}" srcOrd="0" destOrd="6" presId="urn:microsoft.com/office/officeart/2005/8/layout/vList5"/>
    <dgm:cxn modelId="{1F1F32E5-8D69-41B5-A740-FB2C36857AE5}" type="presOf" srcId="{5F44A368-4AD0-4F0E-8B6C-FFE64C66FDF9}" destId="{F7F6C93F-8445-4F3B-9A82-28AFBCCE48DA}" srcOrd="0" destOrd="3" presId="urn:microsoft.com/office/officeart/2005/8/layout/vList5"/>
    <dgm:cxn modelId="{C73CE5EF-6764-40FA-ACC6-ECFD768BBEFB}" srcId="{2E03390C-AA84-4209-BC02-55CFD287C75E}" destId="{48065E9D-E1CA-4E30-AE8A-27CBCD6572B8}" srcOrd="0" destOrd="0" parTransId="{A609843C-F6CD-4FB6-82AA-08356328C6F4}" sibTransId="{D2012E50-6D61-4957-BC29-54314ADE0B31}"/>
    <dgm:cxn modelId="{66BE7A89-E853-4949-8599-82F9320B4C70}" srcId="{26BEC9D2-18C1-43D8-8915-41D96E27040E}" destId="{AC328288-AD32-4D32-ACEE-D8C52FA659B3}" srcOrd="1" destOrd="0" parTransId="{3CD47740-FF5A-492C-BFEB-0B8072C5DDEF}" sibTransId="{5539872A-B861-4679-82D7-38DBCE3137A0}"/>
    <dgm:cxn modelId="{AE1D6039-2ED1-4FF6-B9DF-7F4E0C94AC1D}" srcId="{26BEC9D2-18C1-43D8-8915-41D96E27040E}" destId="{0DAB0CBE-F4BB-49AF-8163-EB69684974AB}" srcOrd="2" destOrd="0" parTransId="{168ED89D-D266-434F-B488-2CDF0F6C4606}" sibTransId="{88960E59-1E34-4357-A65C-5AF4E09B2154}"/>
    <dgm:cxn modelId="{142053F1-C4D1-48BE-BEC0-8A5497AC9627}" srcId="{E116AA65-1AE7-481F-B7F6-55B43CC50425}" destId="{121ADDF3-BE5B-4A77-AEEB-A13EB1F09135}" srcOrd="1" destOrd="0" parTransId="{A9864D99-D2A0-4CA0-997E-0A25D31018CB}" sibTransId="{6B9EA7F1-B842-4AEE-AB54-84566B298C9F}"/>
    <dgm:cxn modelId="{60FC1FB2-B4EA-4E2F-80B6-4973000EE9DB}" srcId="{DA7597E5-369E-4783-A14F-834A5A20C0DF}" destId="{26BEC9D2-18C1-43D8-8915-41D96E27040E}" srcOrd="0" destOrd="0" parTransId="{C6C6823D-75E0-4EBD-A022-BB1EED0E8910}" sibTransId="{2003D520-51D4-4A03-B5A0-AE8DD5A6F4DD}"/>
    <dgm:cxn modelId="{34BA308D-CE91-4ABD-9ADE-2BE7DE465451}" type="presOf" srcId="{78AE1FD9-1358-4182-A159-0B475284567D}" destId="{BCA1C752-AAB2-445F-8BB1-6E61B070562A}" srcOrd="0" destOrd="4" presId="urn:microsoft.com/office/officeart/2005/8/layout/vList5"/>
    <dgm:cxn modelId="{126CB0FD-8A3E-48FB-A6F8-F71B39758A09}" type="presOf" srcId="{DB959C63-EC49-4953-9A98-74140361BE49}" destId="{F7F6C93F-8445-4F3B-9A82-28AFBCCE48DA}" srcOrd="0" destOrd="0" presId="urn:microsoft.com/office/officeart/2005/8/layout/vList5"/>
    <dgm:cxn modelId="{AD42DAA2-21DD-494A-B5AF-48A936FD49D6}" type="presOf" srcId="{6D616F80-EC5F-428D-B8CC-2C630EE95398}" destId="{BCA1C752-AAB2-445F-8BB1-6E61B070562A}" srcOrd="0" destOrd="0" presId="urn:microsoft.com/office/officeart/2005/8/layout/vList5"/>
    <dgm:cxn modelId="{31BF0FED-B8DD-44F7-9847-D6A4A93E59F8}" srcId="{E116AA65-1AE7-481F-B7F6-55B43CC50425}" destId="{F7AFCBBB-DE0B-443A-B465-DC30305BA780}" srcOrd="2" destOrd="0" parTransId="{FED3F05D-8D95-48A0-9F3B-C4D680C5FB46}" sibTransId="{4E2B7E31-E3A6-4DC6-8403-70C0DE7E19A7}"/>
    <dgm:cxn modelId="{0346533C-8C0A-489B-A1BA-3769C945DDED}" type="presOf" srcId="{26BEC9D2-18C1-43D8-8915-41D96E27040E}" destId="{042B425D-8C8B-4B6E-B3E8-4DAB5E543347}" srcOrd="0" destOrd="0" presId="urn:microsoft.com/office/officeart/2005/8/layout/vList5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F6BBCAEF-94D9-4E72-A74F-60BB4523EA2A}" type="presOf" srcId="{AC328288-AD32-4D32-ACEE-D8C52FA659B3}" destId="{BCA1C752-AAB2-445F-8BB1-6E61B070562A}" srcOrd="0" destOrd="1" presId="urn:microsoft.com/office/officeart/2005/8/layout/vList5"/>
    <dgm:cxn modelId="{EB41357D-09B7-4771-98AE-B60DCE08AABD}" srcId="{26BEC9D2-18C1-43D8-8915-41D96E27040E}" destId="{7FED3BEB-0D88-4851-A3A4-108C16B7E8CE}" srcOrd="3" destOrd="0" parTransId="{494CCC53-6AB4-47A7-91AD-9D7ADFF27BB7}" sibTransId="{40250809-B454-479E-AA88-C3B2FF99C305}"/>
    <dgm:cxn modelId="{4C062802-4036-4831-98AB-89BD50E2F779}" type="presOf" srcId="{7FED3BEB-0D88-4851-A3A4-108C16B7E8CE}" destId="{BCA1C752-AAB2-445F-8BB1-6E61B070562A}" srcOrd="0" destOrd="3" presId="urn:microsoft.com/office/officeart/2005/8/layout/vList5"/>
    <dgm:cxn modelId="{D989EBE5-DC44-4A5D-B665-C426FCAC23DB}" srcId="{26BEC9D2-18C1-43D8-8915-41D96E27040E}" destId="{BF5F345A-4589-40B2-9BBD-6B3A9C944814}" srcOrd="7" destOrd="0" parTransId="{527C5EF9-4037-4E49-99DF-5F4D592B15A9}" sibTransId="{7C1F3925-7928-4699-ADD5-F00E2E863D29}"/>
    <dgm:cxn modelId="{8D5D993D-98AF-419C-920F-4EE25A34F913}" srcId="{26BEC9D2-18C1-43D8-8915-41D96E27040E}" destId="{6D616F80-EC5F-428D-B8CC-2C630EE95398}" srcOrd="0" destOrd="0" parTransId="{163A78E4-002A-45FF-B85A-C2C9352DE6C4}" sibTransId="{AB2B68B1-E11F-4B4D-BC05-8B95B9909232}"/>
    <dgm:cxn modelId="{8C033507-25A0-4365-8801-3B0F6C1E78BC}" srcId="{26BEC9D2-18C1-43D8-8915-41D96E27040E}" destId="{732E47BA-4702-4654-A6C5-89B443AB1AF1}" srcOrd="6" destOrd="0" parTransId="{932E71BB-4388-40F5-8BA0-099973E3CBB9}" sibTransId="{89D8ABED-CFB9-4516-9522-3B5E09B1B95E}"/>
    <dgm:cxn modelId="{933B342F-B55C-4CDA-92E5-4C10B12BD829}" type="presOf" srcId="{E116AA65-1AE7-481F-B7F6-55B43CC50425}" destId="{763B2DCB-AEE8-45A8-8CC9-D7BAE9D908C7}" srcOrd="0" destOrd="0" presId="urn:microsoft.com/office/officeart/2005/8/layout/vList5"/>
    <dgm:cxn modelId="{34ACF191-170F-4A05-9594-4592D597F8C5}" type="presOf" srcId="{29B02FD5-733C-4138-9C90-BDAA83D2A324}" destId="{BCA1C752-AAB2-445F-8BB1-6E61B070562A}" srcOrd="0" destOrd="5" presId="urn:microsoft.com/office/officeart/2005/8/layout/vList5"/>
    <dgm:cxn modelId="{94F13B43-A60D-428A-A215-35EFBEEA1FF8}" srcId="{26BEC9D2-18C1-43D8-8915-41D96E27040E}" destId="{29B02FD5-733C-4138-9C90-BDAA83D2A324}" srcOrd="5" destOrd="0" parTransId="{5A3680FB-2CA1-473A-AD1A-C8C1F4C198E2}" sibTransId="{6FD060CD-ABD9-41AA-9378-D3BA0BA684BE}"/>
    <dgm:cxn modelId="{664C8A76-2813-48AD-AB17-241240D44E7E}" srcId="{26BEC9D2-18C1-43D8-8915-41D96E27040E}" destId="{78AE1FD9-1358-4182-A159-0B475284567D}" srcOrd="4" destOrd="0" parTransId="{CF65C62F-9A17-424F-A955-F78A77399FC1}" sibTransId="{6AADFF3C-975E-465C-99F8-EF05D1F86379}"/>
    <dgm:cxn modelId="{09CB39A8-02FF-4684-A917-2496790BB8ED}" type="presOf" srcId="{0DAB0CBE-F4BB-49AF-8163-EB69684974AB}" destId="{BCA1C752-AAB2-445F-8BB1-6E61B070562A}" srcOrd="0" destOrd="2" presId="urn:microsoft.com/office/officeart/2005/8/layout/vList5"/>
    <dgm:cxn modelId="{B45C7505-2B46-4214-AB20-706A3F281C86}" type="presOf" srcId="{F7AFCBBB-DE0B-443A-B465-DC30305BA780}" destId="{F7F6C93F-8445-4F3B-9A82-28AFBCCE48DA}" srcOrd="0" destOrd="2" presId="urn:microsoft.com/office/officeart/2005/8/layout/vList5"/>
    <dgm:cxn modelId="{3B4EA1CF-3785-4A57-9A7A-EDCF4C4834AB}" srcId="{E116AA65-1AE7-481F-B7F6-55B43CC50425}" destId="{5F44A368-4AD0-4F0E-8B6C-FFE64C66FDF9}" srcOrd="3" destOrd="0" parTransId="{464DE3E5-A45A-489C-947E-E9D7024698E4}" sibTransId="{0D631707-73F1-4C7B-A7EB-D474458CF671}"/>
    <dgm:cxn modelId="{6DE4A795-B40A-484F-9E61-CBEA68C0D7DA}" type="presOf" srcId="{DA7597E5-369E-4783-A14F-834A5A20C0DF}" destId="{62154B96-5D4C-42D2-B8FA-8D2019C51F35}" srcOrd="0" destOrd="0" presId="urn:microsoft.com/office/officeart/2005/8/layout/vList5"/>
    <dgm:cxn modelId="{16EB03E4-18F9-442D-B4CC-765339D06205}" type="presOf" srcId="{2E03390C-AA84-4209-BC02-55CFD287C75E}" destId="{3029B485-0152-46B9-8623-3174A5A4FADF}" srcOrd="0" destOrd="0" presId="urn:microsoft.com/office/officeart/2005/8/layout/vList5"/>
    <dgm:cxn modelId="{8AC81F48-12B5-433B-80F4-AC77F7A5C54F}" type="presOf" srcId="{121ADDF3-BE5B-4A77-AEEB-A13EB1F09135}" destId="{F7F6C93F-8445-4F3B-9A82-28AFBCCE48DA}" srcOrd="0" destOrd="1" presId="urn:microsoft.com/office/officeart/2005/8/layout/vList5"/>
    <dgm:cxn modelId="{0666AD00-9494-45FD-9E22-C7CA527D018F}" type="presOf" srcId="{BF5F345A-4589-40B2-9BBD-6B3A9C944814}" destId="{BCA1C752-AAB2-445F-8BB1-6E61B070562A}" srcOrd="0" destOrd="7" presId="urn:microsoft.com/office/officeart/2005/8/layout/vList5"/>
    <dgm:cxn modelId="{6163863A-6A9B-4941-AB56-9901EB484E5E}" type="presParOf" srcId="{62154B96-5D4C-42D2-B8FA-8D2019C51F35}" destId="{D396CBAC-64D7-4B42-AFD0-AD2CECF3B8D6}" srcOrd="0" destOrd="0" presId="urn:microsoft.com/office/officeart/2005/8/layout/vList5"/>
    <dgm:cxn modelId="{6E17BAE8-FBFA-4C72-B557-FD3C820EB311}" type="presParOf" srcId="{D396CBAC-64D7-4B42-AFD0-AD2CECF3B8D6}" destId="{042B425D-8C8B-4B6E-B3E8-4DAB5E543347}" srcOrd="0" destOrd="0" presId="urn:microsoft.com/office/officeart/2005/8/layout/vList5"/>
    <dgm:cxn modelId="{833977BB-2F60-4AC9-992E-9B2B1D3365B0}" type="presParOf" srcId="{D396CBAC-64D7-4B42-AFD0-AD2CECF3B8D6}" destId="{BCA1C752-AAB2-445F-8BB1-6E61B070562A}" srcOrd="1" destOrd="0" presId="urn:microsoft.com/office/officeart/2005/8/layout/vList5"/>
    <dgm:cxn modelId="{7EC5D9E7-2988-4569-BD38-FD103809ABC3}" type="presParOf" srcId="{62154B96-5D4C-42D2-B8FA-8D2019C51F35}" destId="{C1769DF9-D185-4EA1-BCFC-F37648059B72}" srcOrd="1" destOrd="0" presId="urn:microsoft.com/office/officeart/2005/8/layout/vList5"/>
    <dgm:cxn modelId="{C1A0BF26-EC3D-4FE4-8ACD-ADD03C155872}" type="presParOf" srcId="{62154B96-5D4C-42D2-B8FA-8D2019C51F35}" destId="{524F3EB9-CE64-4164-80B5-05A788C1475B}" srcOrd="2" destOrd="0" presId="urn:microsoft.com/office/officeart/2005/8/layout/vList5"/>
    <dgm:cxn modelId="{3788734B-7749-4F07-8D99-36C7F9EC41B0}" type="presParOf" srcId="{524F3EB9-CE64-4164-80B5-05A788C1475B}" destId="{3029B485-0152-46B9-8623-3174A5A4FADF}" srcOrd="0" destOrd="0" presId="urn:microsoft.com/office/officeart/2005/8/layout/vList5"/>
    <dgm:cxn modelId="{675B8EE8-3144-45C0-BD52-F181293226D4}" type="presParOf" srcId="{524F3EB9-CE64-4164-80B5-05A788C1475B}" destId="{F1C1CFEE-159C-4636-8D8B-DF244F2DDE42}" srcOrd="1" destOrd="0" presId="urn:microsoft.com/office/officeart/2005/8/layout/vList5"/>
    <dgm:cxn modelId="{EE7067BD-98CD-49EB-AEC4-C7A4E9C032E3}" type="presParOf" srcId="{62154B96-5D4C-42D2-B8FA-8D2019C51F35}" destId="{49D1CC1F-A40B-444B-A995-BAB2377EC0C8}" srcOrd="3" destOrd="0" presId="urn:microsoft.com/office/officeart/2005/8/layout/vList5"/>
    <dgm:cxn modelId="{9CFB4300-4BD7-4C39-AFAB-E08991572E40}" type="presParOf" srcId="{62154B96-5D4C-42D2-B8FA-8D2019C51F35}" destId="{DDBC94E4-44F3-48C1-BAFA-D51A32B0E88C}" srcOrd="4" destOrd="0" presId="urn:microsoft.com/office/officeart/2005/8/layout/vList5"/>
    <dgm:cxn modelId="{924F1105-FFA7-4C6B-B1BF-794BFAC2809D}" type="presParOf" srcId="{DDBC94E4-44F3-48C1-BAFA-D51A32B0E88C}" destId="{763B2DCB-AEE8-45A8-8CC9-D7BAE9D908C7}" srcOrd="0" destOrd="0" presId="urn:microsoft.com/office/officeart/2005/8/layout/vList5"/>
    <dgm:cxn modelId="{BF675BE3-3CF6-4F8A-B538-45416104AB79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CBD59-4B6A-4578-BB15-4EA4DBEB3184}">
      <dsp:nvSpPr>
        <dsp:cNvPr id="0" name=""/>
        <dsp:cNvSpPr/>
      </dsp:nvSpPr>
      <dsp:spPr>
        <a:xfrm rot="5400000">
          <a:off x="-269964" y="275274"/>
          <a:ext cx="1799760" cy="125983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0" y="635226"/>
        <a:ext cx="1259832" cy="539928"/>
      </dsp:txXfrm>
    </dsp:sp>
    <dsp:sp modelId="{43E358FC-D354-4057-A7BD-B8E48079DEF6}">
      <dsp:nvSpPr>
        <dsp:cNvPr id="0" name=""/>
        <dsp:cNvSpPr/>
      </dsp:nvSpPr>
      <dsp:spPr>
        <a:xfrm rot="5400000">
          <a:off x="4408713" y="-2745478"/>
          <a:ext cx="986330" cy="7284092"/>
        </a:xfrm>
        <a:prstGeom prst="round2SameRect">
          <a:avLst/>
        </a:prstGeom>
        <a:solidFill>
          <a:srgbClr val="FFFF00">
            <a:alpha val="90000"/>
          </a:srgb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Разработка бюджетного прогноза Пестяковского городского поселения на 2017-2021 годы позволит:</a:t>
          </a:r>
          <a:endParaRPr lang="ru-RU" sz="2100" b="1" kern="1200" dirty="0"/>
        </a:p>
      </dsp:txBody>
      <dsp:txXfrm rot="-5400000">
        <a:off x="1259833" y="451551"/>
        <a:ext cx="7235943" cy="890032"/>
      </dsp:txXfrm>
    </dsp:sp>
    <dsp:sp modelId="{D5D6C875-39C3-4267-B015-C60E43C50AC1}">
      <dsp:nvSpPr>
        <dsp:cNvPr id="0" name=""/>
        <dsp:cNvSpPr/>
      </dsp:nvSpPr>
      <dsp:spPr>
        <a:xfrm rot="5400000">
          <a:off x="-269964" y="2054224"/>
          <a:ext cx="1799760" cy="125983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0" y="2414176"/>
        <a:ext cx="1259832" cy="539928"/>
      </dsp:txXfrm>
    </dsp:sp>
    <dsp:sp modelId="{96CF813F-DCBB-4C8D-B0A0-74FAE53E8A04}">
      <dsp:nvSpPr>
        <dsp:cNvPr id="0" name=""/>
        <dsp:cNvSpPr/>
      </dsp:nvSpPr>
      <dsp:spPr>
        <a:xfrm rot="5400000">
          <a:off x="4152499" y="-1272863"/>
          <a:ext cx="1498757" cy="7284092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Значительно расширить период бюджетного планирования;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Осуществить стратегические  бюджетные показатели Пестяковского городского поселения</a:t>
          </a:r>
          <a:endParaRPr lang="ru-RU" sz="1600" b="1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/>
            <a:t>Обозначить объем финансового обеспечения муниципальных программ Пестяковского городского поселения на весь период их действия.</a:t>
          </a:r>
          <a:endParaRPr lang="ru-RU" sz="1600" b="1" i="1" kern="1200" dirty="0"/>
        </a:p>
      </dsp:txBody>
      <dsp:txXfrm rot="-5400000">
        <a:off x="1259832" y="1692967"/>
        <a:ext cx="7210929" cy="1352431"/>
      </dsp:txXfrm>
    </dsp:sp>
    <dsp:sp modelId="{BD9BC969-B8A3-4943-8E7A-B886774A76C8}">
      <dsp:nvSpPr>
        <dsp:cNvPr id="0" name=""/>
        <dsp:cNvSpPr/>
      </dsp:nvSpPr>
      <dsp:spPr>
        <a:xfrm rot="5400000">
          <a:off x="-269964" y="3668718"/>
          <a:ext cx="1799760" cy="125983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0" y="4028670"/>
        <a:ext cx="1259832" cy="539928"/>
      </dsp:txXfrm>
    </dsp:sp>
    <dsp:sp modelId="{48B4C4D0-5253-49A3-80A9-39E5D47FA896}">
      <dsp:nvSpPr>
        <dsp:cNvPr id="0" name=""/>
        <dsp:cNvSpPr/>
      </dsp:nvSpPr>
      <dsp:spPr>
        <a:xfrm rot="5400000">
          <a:off x="4316956" y="311155"/>
          <a:ext cx="1169844" cy="7284092"/>
        </a:xfrm>
        <a:prstGeom prst="round2SameRect">
          <a:avLst/>
        </a:prstGeom>
        <a:solidFill>
          <a:srgbClr val="99FF99">
            <a:alpha val="90000"/>
          </a:srgb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Бюджетный прогноз на долгосрочный период послужит основой устойчивости  бюджета Пестяковского городского поселения</a:t>
          </a:r>
          <a:endParaRPr lang="ru-RU" sz="2100" b="1" kern="1200" dirty="0"/>
        </a:p>
      </dsp:txBody>
      <dsp:txXfrm rot="-5400000">
        <a:off x="1259833" y="3425386"/>
        <a:ext cx="7226985" cy="1055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1C752-AAB2-445F-8BB1-6E61B070562A}">
      <dsp:nvSpPr>
        <dsp:cNvPr id="0" name=""/>
        <dsp:cNvSpPr/>
      </dsp:nvSpPr>
      <dsp:spPr>
        <a:xfrm rot="5400000">
          <a:off x="3465864" y="-118117"/>
          <a:ext cx="5901853" cy="6153216"/>
        </a:xfrm>
        <a:prstGeom prst="round2SameRect">
          <a:avLst/>
        </a:prstGeom>
        <a:solidFill>
          <a:srgbClr val="CCCC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– </a:t>
          </a:r>
          <a:r>
            <a:rPr lang="en-U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25 183 951,34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из них  2019 год –           </a:t>
          </a:r>
          <a:r>
            <a:rPr lang="en-U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13 134 910,90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на 2020 г.- </a:t>
          </a:r>
          <a:r>
            <a:rPr lang="en-U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6 100 434,62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на 2021 г.- </a:t>
          </a:r>
          <a:r>
            <a:rPr lang="en-U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5 948 605,82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 в том числе по подпрограммам: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 населения Пестяковского городского поселения чистой питьевой водой – 2019 г- 125 861</a:t>
          </a:r>
          <a:r>
            <a:rPr lang="en-U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,00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руб., на 2020 г – 125 861,00 руб., 2021 г- 125 861,00руб.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территории Пестяковского городского поселения –  на 2019 г.- 3 </a:t>
          </a:r>
          <a:r>
            <a:rPr lang="en-U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448 020,47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2020 г.- </a:t>
          </a:r>
          <a:r>
            <a:rPr lang="en-U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2 455 342,80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на 2021г -</a:t>
          </a:r>
          <a:r>
            <a:rPr lang="en-U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2 543 821,11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дорог общего пользования Пестяковского городского поселения - на 2019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</a:t>
          </a:r>
          <a:r>
            <a:rPr lang="en-U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- 7 266 653,21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на 2020 г.-                                                                          </a:t>
          </a:r>
          <a:r>
            <a:rPr lang="en-U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2 313 753,71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на 2021 г- </a:t>
          </a:r>
          <a:r>
            <a:rPr lang="en-U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2 073 446,60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 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жилищно-коммунального хозяйства в Пестяковском городском поселении- на 2019г- 842 929,78 руб., на 2020 г- 842 929,78 руб., на 2021г- 842 929,78 руб.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муниципального жилого фонда Пестяковского городского поселения- на 2019г- 529 547,33 руб., на 2020г- 229 547,33 руб., на 2021 г- 229 547,33 руб.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Энергоэффективность и энергосбережение в Пестяковском городском поселении- на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2019г-</a:t>
          </a:r>
          <a:r>
            <a:rPr lang="en-U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325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000,00 руб., на 2020г- 133 000,00 руб., на 2021г.-133 000,00 руб.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и муниципальная поддержка граждан в сфере ипотечного жилищного кредитования – на 2019г- 154 178,64 руб.,  на 2020г –0,00 руб., на 2021 г- 0,00 руб.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жильем молодых семей- на 2019г- 442 720,47 руб., на 2020г- 0,00 руб., на 2021г- 0,00руб. 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340183" y="295670"/>
        <a:ext cx="5865111" cy="5325643"/>
      </dsp:txXfrm>
    </dsp:sp>
    <dsp:sp modelId="{042B425D-8C8B-4B6E-B3E8-4DAB5E543347}">
      <dsp:nvSpPr>
        <dsp:cNvPr id="0" name=""/>
        <dsp:cNvSpPr/>
      </dsp:nvSpPr>
      <dsp:spPr>
        <a:xfrm>
          <a:off x="350368" y="0"/>
          <a:ext cx="2734983" cy="589947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Срок реализации программы – 2017 – 2021 годы</a:t>
          </a:r>
          <a:endParaRPr lang="ru-RU" sz="2800" kern="1200" dirty="0">
            <a:solidFill>
              <a:schemeClr val="tx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sp:txBody>
      <dsp:txXfrm>
        <a:off x="483879" y="133511"/>
        <a:ext cx="2467961" cy="56324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1CFEE-159C-4636-8D8B-DF244F2DDE42}">
      <dsp:nvSpPr>
        <dsp:cNvPr id="0" name=""/>
        <dsp:cNvSpPr/>
      </dsp:nvSpPr>
      <dsp:spPr>
        <a:xfrm rot="5400000">
          <a:off x="2898539" y="773199"/>
          <a:ext cx="6875090" cy="5328690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решение проблемы улучшения внешнего облака Пестяковского городского поселения, обеспечения потребности населения в среде проживания, отвечающей современным требованиям, повышения уровня комфортности пребывания на территории Пестяковского городского поселения.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Совершенствование  системы комплексного благоустройства направленной на улучшение качества жизни населения Пестяковского городского поселения;</a:t>
          </a: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Обеспечение сохранности автомобильных дорог общего пользования, находящихся на территории Пестяковского городского поселения;</a:t>
          </a: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Содержание и ремонт автомобильных дорог общего пользования местного значения, с повышением уровня ее безопасности, доступности и качества услуг транспортного комплекса для населения;</a:t>
          </a: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Создание условий для проведения муниципального жилищного Фонда в соответствии с санитарными, техническими и иными требованиями, обеспечивающими гражданам комфортные и безопасные условия проживания;</a:t>
          </a: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Обеспечение жителей поселения надежными и качественными услугами тепло- и водоснабжения, водоотведения и услугами общегородской бани;</a:t>
          </a: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Обеспечение населения питьевой водой, соответствующей требованиям безопасности и безвредности, установленным санитарно- эпидемиологическими правилами.</a:t>
          </a: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Создание экономических и организационных  условий для эффективного использования энергоресурсов в муниципальных  учреждениях.</a:t>
          </a: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671739" y="260125"/>
        <a:ext cx="5068565" cy="6354840"/>
      </dsp:txXfrm>
    </dsp:sp>
    <dsp:sp modelId="{3029B485-0152-46B9-8623-3174A5A4FADF}">
      <dsp:nvSpPr>
        <dsp:cNvPr id="0" name=""/>
        <dsp:cNvSpPr/>
      </dsp:nvSpPr>
      <dsp:spPr>
        <a:xfrm>
          <a:off x="436734" y="234212"/>
          <a:ext cx="3099353" cy="6158043"/>
        </a:xfrm>
        <a:prstGeom prst="roundRect">
          <a:avLst/>
        </a:prstGeom>
        <a:solidFill>
          <a:srgbClr val="C53B66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Monotype Corsiva" panose="03010101010201010101" pitchFamily="66" charset="0"/>
            </a:rPr>
            <a:t>Цели программы</a:t>
          </a:r>
          <a:endParaRPr lang="ru-RU" sz="3200" kern="1200" dirty="0">
            <a:solidFill>
              <a:schemeClr val="tx1"/>
            </a:solidFill>
            <a:latin typeface="Monotype Corsiva" panose="03010101010201010101" pitchFamily="66" charset="0"/>
          </a:endParaRPr>
        </a:p>
      </dsp:txBody>
      <dsp:txXfrm>
        <a:off x="588032" y="385510"/>
        <a:ext cx="2796757" cy="5855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6C93F-8445-4F3B-9A82-28AFBCCE48DA}">
      <dsp:nvSpPr>
        <dsp:cNvPr id="0" name=""/>
        <dsp:cNvSpPr/>
      </dsp:nvSpPr>
      <dsp:spPr>
        <a:xfrm rot="5400000">
          <a:off x="3090364" y="647283"/>
          <a:ext cx="6502812" cy="5208245"/>
        </a:xfrm>
        <a:prstGeom prst="rect">
          <a:avLst/>
        </a:prstGeom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поддержание санитарных норм эстетичного вида территории Пестяковского городского поселения;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-освещение Пестяковского городского поселения;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-ликвидация стихийных (несанкционированных) свалок;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-улучшение внешнего вида муниципального образования, повышение уровня комфортности;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-содержание территории кладбища согласно санитарными правилами;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возможности возникновения аварийных и чрезвычайных ситуаций на территории поселения;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уровня общего износа муниципального жилого фонда,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-приведение состояния многоквартирных домов, где имеются муниципального жилые помещения, муниципальных жилых домов, помещений в соответствие с действующими требованиями нормативно- технических документов;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сохранности и увеличение сроков эксплуатации жилищного фонда Пестяковского городского поселения;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-способствование дальнейшей приватизации жилищного фонда, развитие форм его самоуправления.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-возмещение субсидий юридическим лицам и индивидуальным предпринимателям, предоставляющим коммунальные услуги по холодному водоснабжению, горячему водоснабжению, водоотведению и очистке сточных вод населению, на возмещение недополученных доходов в связи с приведением размера платы граждан за коммунальные услуги в соответствие с их предельными индексами роста.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737647" y="0"/>
        <a:ext cx="5208245" cy="6502812"/>
      </dsp:txXfrm>
    </dsp:sp>
    <dsp:sp modelId="{763B2DCB-AEE8-45A8-8CC9-D7BAE9D908C7}">
      <dsp:nvSpPr>
        <dsp:cNvPr id="0" name=""/>
        <dsp:cNvSpPr/>
      </dsp:nvSpPr>
      <dsp:spPr>
        <a:xfrm>
          <a:off x="310783" y="15797"/>
          <a:ext cx="3185004" cy="6210162"/>
        </a:xfrm>
        <a:prstGeom prst="roundRect">
          <a:avLst/>
        </a:prstGeom>
        <a:solidFill>
          <a:srgbClr val="1CA84B"/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kern="1200" dirty="0">
            <a:solidFill>
              <a:srgbClr val="304A1E"/>
            </a:solidFill>
            <a:latin typeface="Monotype Corsiva" panose="03010101010201010101" pitchFamily="66" charset="0"/>
          </a:endParaRPr>
        </a:p>
      </dsp:txBody>
      <dsp:txXfrm>
        <a:off x="466262" y="171276"/>
        <a:ext cx="2874046" cy="58992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6C93F-8445-4F3B-9A82-28AFBCCE48DA}">
      <dsp:nvSpPr>
        <dsp:cNvPr id="0" name=""/>
        <dsp:cNvSpPr/>
      </dsp:nvSpPr>
      <dsp:spPr>
        <a:xfrm rot="5400000">
          <a:off x="3064727" y="647283"/>
          <a:ext cx="6502812" cy="5208245"/>
        </a:xfrm>
        <a:prstGeom prst="rect">
          <a:avLst/>
        </a:prstGeom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-организация обеспечения теплоснабжения потребителей в условиях подготовки и прохождения отопительного периода;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-доступность коммунальных услуг и услуг общегородской бани для всех слоев населения.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населения чистой питьевой водой.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-повышение качества и надежности работы системы холодного водоснабжения населения в соответствии с нормативными требованиями;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доступности коммунальных услуг для потребителей;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-строительство, ремонт и содержание объектов нецентрализованного водоснабжения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рационального использования топливно-энергетических ресурсов за счет реализации энергосберегающих мероприятий;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-повышение энергетической эффективности и снижение энергоемкости учреждений;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контроля расхода энергетических ресурсов(электроэнергия, тепло, вода) с использованием приборов учета;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-перевод бюджетных учреждений на энергосберегающий путь развития. 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712010" y="0"/>
        <a:ext cx="5208245" cy="6502812"/>
      </dsp:txXfrm>
    </dsp:sp>
    <dsp:sp modelId="{763B2DCB-AEE8-45A8-8CC9-D7BAE9D908C7}">
      <dsp:nvSpPr>
        <dsp:cNvPr id="0" name=""/>
        <dsp:cNvSpPr/>
      </dsp:nvSpPr>
      <dsp:spPr>
        <a:xfrm>
          <a:off x="324076" y="0"/>
          <a:ext cx="3185004" cy="6210162"/>
        </a:xfrm>
        <a:prstGeom prst="roundRect">
          <a:avLst/>
        </a:prstGeom>
        <a:solidFill>
          <a:srgbClr val="1CA84B"/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kern="1200" dirty="0">
            <a:solidFill>
              <a:srgbClr val="304A1E"/>
            </a:solidFill>
            <a:latin typeface="Monotype Corsiva" panose="03010101010201010101" pitchFamily="66" charset="0"/>
          </a:endParaRPr>
        </a:p>
      </dsp:txBody>
      <dsp:txXfrm>
        <a:off x="479555" y="155479"/>
        <a:ext cx="2874046" cy="58992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1C752-AAB2-445F-8BB1-6E61B070562A}">
      <dsp:nvSpPr>
        <dsp:cNvPr id="0" name=""/>
        <dsp:cNvSpPr/>
      </dsp:nvSpPr>
      <dsp:spPr>
        <a:xfrm rot="5400000">
          <a:off x="4374386" y="-698157"/>
          <a:ext cx="3800190" cy="5196506"/>
        </a:xfrm>
        <a:prstGeom prst="round2SameRect">
          <a:avLst/>
        </a:prstGeom>
        <a:solidFill>
          <a:srgbClr val="FFCC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– </a:t>
          </a:r>
          <a:r>
            <a:rPr lang="en-U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34 459 331,13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из них  2019 год – </a:t>
          </a:r>
          <a:r>
            <a:rPr lang="en-U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13 809 477,92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на 2020 г- 10 434 173,86 руб., на 2021 г- 10 215 679,35 руб.,  в том числе по подпрограммам: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культурно- массовых мероприятий– 2019 г- 7 </a:t>
          </a:r>
          <a:r>
            <a:rPr lang="en-U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618 546,00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на 2020 г –                  5 956 620,00 руб., 2021 г- 5 832 120,00 руб.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 библиотечного дела муниципального учреждения Библиотека Пестяковского городского поселения –  на 2019 г- </a:t>
          </a:r>
          <a:r>
            <a:rPr lang="en-U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4 033 282,03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2020 г- 2 919 329,77 руб., на 2021 г -             2 858 135,26 руб.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народных художественных промыслов и ремесел - на 2019 г-</a:t>
          </a:r>
          <a:r>
            <a:rPr lang="en-U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2 157 649,89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руб., на 2020 г-1 558 224,09 руб., на 2021 г-1 525 424,09 руб. 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объектов культурного наследия- на 2019г- 0,00 руб., на 2020г-0,00 руб., на 2021г-0,00 руб.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676228" y="185511"/>
        <a:ext cx="5010996" cy="3429170"/>
      </dsp:txXfrm>
    </dsp:sp>
    <dsp:sp modelId="{042B425D-8C8B-4B6E-B3E8-4DAB5E543347}">
      <dsp:nvSpPr>
        <dsp:cNvPr id="0" name=""/>
        <dsp:cNvSpPr/>
      </dsp:nvSpPr>
      <dsp:spPr>
        <a:xfrm>
          <a:off x="499104" y="307654"/>
          <a:ext cx="3274021" cy="300492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Срок реализации программы – 2015 – 2021 годы</a:t>
          </a:r>
          <a:endParaRPr lang="ru-RU" sz="2800" kern="1200" dirty="0">
            <a:solidFill>
              <a:schemeClr val="tx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sp:txBody>
      <dsp:txXfrm>
        <a:off x="645792" y="454342"/>
        <a:ext cx="2980645" cy="2711544"/>
      </dsp:txXfrm>
    </dsp:sp>
    <dsp:sp modelId="{F1C1CFEE-159C-4636-8D8B-DF244F2DDE42}">
      <dsp:nvSpPr>
        <dsp:cNvPr id="0" name=""/>
        <dsp:cNvSpPr/>
      </dsp:nvSpPr>
      <dsp:spPr>
        <a:xfrm rot="5400000">
          <a:off x="5888148" y="1463232"/>
          <a:ext cx="890663" cy="5333899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Создание единого культурного пространства, условий для доступа к культурным ценностям и творческой реализации</a:t>
          </a:r>
          <a:endParaRPr lang="ru-RU" sz="1400" kern="1200" dirty="0">
            <a:latin typeface="Monotype Corsiva" panose="03010101010201010101" pitchFamily="66" charset="0"/>
          </a:endParaRPr>
        </a:p>
      </dsp:txBody>
      <dsp:txXfrm rot="-5400000">
        <a:off x="3666531" y="3728329"/>
        <a:ext cx="5290420" cy="803705"/>
      </dsp:txXfrm>
    </dsp:sp>
    <dsp:sp modelId="{3029B485-0152-46B9-8623-3174A5A4FADF}">
      <dsp:nvSpPr>
        <dsp:cNvPr id="0" name=""/>
        <dsp:cNvSpPr/>
      </dsp:nvSpPr>
      <dsp:spPr>
        <a:xfrm>
          <a:off x="567163" y="3567138"/>
          <a:ext cx="3102383" cy="110022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latin typeface="Monotype Corsiva" panose="03010101010201010101" pitchFamily="66" charset="0"/>
            </a:rPr>
            <a:t>Цели программы</a:t>
          </a:r>
          <a:endParaRPr lang="ru-RU" sz="3600" kern="1200" dirty="0">
            <a:solidFill>
              <a:schemeClr val="tx1"/>
            </a:solidFill>
            <a:latin typeface="Monotype Corsiva" panose="03010101010201010101" pitchFamily="66" charset="0"/>
          </a:endParaRPr>
        </a:p>
      </dsp:txBody>
      <dsp:txXfrm>
        <a:off x="620871" y="3620846"/>
        <a:ext cx="2994967" cy="992807"/>
      </dsp:txXfrm>
    </dsp:sp>
    <dsp:sp modelId="{F7F6C93F-8445-4F3B-9A82-28AFBCCE48DA}">
      <dsp:nvSpPr>
        <dsp:cNvPr id="0" name=""/>
        <dsp:cNvSpPr/>
      </dsp:nvSpPr>
      <dsp:spPr>
        <a:xfrm rot="5400000">
          <a:off x="5581601" y="2616479"/>
          <a:ext cx="1486157" cy="5351479"/>
        </a:xfrm>
        <a:prstGeom prst="rect">
          <a:avLst/>
        </a:prstGeom>
        <a:solidFill>
          <a:srgbClr val="FFFF00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проведение культурно-массовых мероприятий на художественно-творческом уровне;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широкого доступа населения к достижениям отечественной культуры и информации;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качества услуг культуры, комфортность их предоставления и доступность для всех слоев населения;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имиджа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городского поселения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сфере культуры.    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648940" y="4549140"/>
        <a:ext cx="5351479" cy="1486157"/>
      </dsp:txXfrm>
    </dsp:sp>
    <dsp:sp modelId="{763B2DCB-AEE8-45A8-8CC9-D7BAE9D908C7}">
      <dsp:nvSpPr>
        <dsp:cNvPr id="0" name=""/>
        <dsp:cNvSpPr/>
      </dsp:nvSpPr>
      <dsp:spPr>
        <a:xfrm>
          <a:off x="499104" y="4678412"/>
          <a:ext cx="3185004" cy="1318835"/>
        </a:xfrm>
        <a:prstGeom prst="roundRect">
          <a:avLst/>
        </a:prstGeom>
        <a:solidFill>
          <a:srgbClr val="99FF99"/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kern="1200" dirty="0">
            <a:solidFill>
              <a:srgbClr val="304A1E"/>
            </a:solidFill>
            <a:latin typeface="Monotype Corsiva" panose="03010101010201010101" pitchFamily="66" charset="0"/>
          </a:endParaRPr>
        </a:p>
      </dsp:txBody>
      <dsp:txXfrm>
        <a:off x="563484" y="4742792"/>
        <a:ext cx="3056244" cy="1190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0.49041</cdr:x>
      <cdr:y>0.42757</cdr:y>
    </cdr:from>
    <cdr:to>
      <cdr:x>0.50959</cdr:x>
      <cdr:y>0.57243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723311" y="2725424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 w="12700">
              <a:solidFill>
                <a:schemeClr val="accent1"/>
              </a:solidFill>
              <a:prstDash val="solid"/>
            </a:ln>
            <a:pattFill prst="pct50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accent1"/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BFD3F-2503-4B59-9F74-922A2A13CF96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2EA16-430B-43FF-A85F-AE7B91819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403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05490-82B0-45BB-B44E-90AC066E844A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1235075"/>
            <a:ext cx="481330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579"/>
            <a:ext cx="5438775" cy="38877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CFDD6-4051-4057-9CCE-ED427855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22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00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36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9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7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6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708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198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752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55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52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C7F08-2FAB-4556-896A-9EF80C7F3DF7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3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CC33D-8E8B-45C9-AE36-4392F8C80C18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9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60418C-7B8D-4678-A8C9-B600B6A995E6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3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10982-8146-49D9-9C1D-74AD36E1E6D4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639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95AE2-D7B2-4FDE-B565-67740BD2E7D2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38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42ED7C-83F1-447F-85B1-D916649DA8FB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11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C1DBC-E9BC-4B8F-9318-CF62B8441272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D662B-CD34-4CE4-A8F0-8D1E4AEF7B99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0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5017-082B-4F52-9381-469A6F6C5D61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44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F152A-6A27-409A-8894-DE66AFCC6B8D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71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211EE-BEB2-44BD-AEFD-44D631FB29CC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8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5EF8A-43E6-4F2A-A48E-FE4B198F485D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524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A747A-2F05-48D2-9263-8CC1F8F1BC27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58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39989-872A-4EC0-A8FE-D13E4B64ADAF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51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E144A-F43F-4DDB-8F65-6004F90747C1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74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5592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10982-8146-49D9-9C1D-74AD36E1E6D4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264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95AE2-D7B2-4FDE-B565-67740BD2E7D2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983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42ED7C-83F1-447F-85B1-D916649DA8FB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14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C1DBC-E9BC-4B8F-9318-CF62B8441272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40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D662B-CD34-4CE4-A8F0-8D1E4AEF7B99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599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5017-082B-4F52-9381-469A6F6C5D61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90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F152A-6A27-409A-8894-DE66AFCC6B8D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97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691F2-644A-4B42-A423-4AB589F8D1AD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63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211EE-BEB2-44BD-AEFD-44D631FB29CC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605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A747A-2F05-48D2-9263-8CC1F8F1BC27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0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24356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2497652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7387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410231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662872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39989-872A-4EC0-A8FE-D13E4B64ADAF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183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E144A-F43F-4DDB-8F65-6004F90747C1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9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55D0A-CE85-4B9D-B37C-E9F37A62D665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3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46DC0E-3CB7-4BC4-B73D-2EDF17E4D180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9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4C8488-D407-4112-BB9B-86F0BF8DE075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1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FF014-AA17-42A7-87B7-6B9DF3CDB5AD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3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2F3D5-8792-4A6F-A539-7DAFD07CCFD7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55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020984-26D9-493E-8501-C7C3F2F9C95C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1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1E1E6B20-C2D9-4790-961D-2F89FDF8C237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8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AF2DA724-51E2-4EA0-9B69-2DBA85CC924A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1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5593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1E6B20-C2D9-4790-961D-2F89FDF8C237}" type="datetime1">
              <a:rPr lang="ru-RU" smtClean="0"/>
              <a:t>31.10.2019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42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444097" y="538384"/>
            <a:ext cx="6862273" cy="1836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</a:t>
            </a:r>
            <a:r>
              <a:rPr lang="ru-RU" sz="54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9885" y="2529556"/>
            <a:ext cx="8726485" cy="3751604"/>
          </a:xfrm>
          <a:prstGeom prst="rect">
            <a:avLst/>
          </a:prstGeom>
          <a:solidFill>
            <a:srgbClr val="CCCC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0"/>
                <a:solidFill>
                  <a:srgbClr val="D626D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200" b="1" i="1" dirty="0" smtClean="0">
                <a:ln w="0"/>
                <a:solidFill>
                  <a:srgbClr val="D626D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</a:t>
            </a:r>
            <a:r>
              <a:rPr lang="ru-RU" sz="3200" b="1" i="1" dirty="0">
                <a:ln w="0"/>
                <a:solidFill>
                  <a:srgbClr val="D626D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ПЕСТЯКОВСКОГО </a:t>
            </a:r>
            <a:r>
              <a:rPr lang="ru-RU" sz="3200" b="1" i="1" dirty="0" smtClean="0">
                <a:ln w="0"/>
                <a:solidFill>
                  <a:srgbClr val="D626D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3200" b="1" i="1" dirty="0">
              <a:ln w="0"/>
              <a:solidFill>
                <a:srgbClr val="D626D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0"/>
                <a:solidFill>
                  <a:srgbClr val="D626D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«О БЮДЖЕТЕ ПЕСТЯКОВСКОГО </a:t>
            </a:r>
            <a:r>
              <a:rPr lang="ru-RU" sz="3200" b="1" i="1" dirty="0" smtClean="0">
                <a:ln w="0"/>
                <a:solidFill>
                  <a:srgbClr val="D626D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2019 ГОД и ПЛАНОВЫЙ ПЕРИОД  2020 и 2021 годов 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0"/>
                <a:solidFill>
                  <a:srgbClr val="D626D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АКТУАЛИЗИРОВАННАЯ ВЕРСИЯ НА </a:t>
            </a:r>
            <a:r>
              <a:rPr lang="ru-RU" sz="3200" b="1" i="1" dirty="0" smtClean="0">
                <a:ln w="0"/>
                <a:solidFill>
                  <a:srgbClr val="D626D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01.</a:t>
            </a:r>
            <a:r>
              <a:rPr lang="en-US" sz="3200" b="1" i="1" dirty="0" smtClean="0">
                <a:ln w="0"/>
                <a:solidFill>
                  <a:srgbClr val="D626D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3200" b="1" i="1" dirty="0" smtClean="0">
                <a:ln w="0"/>
                <a:solidFill>
                  <a:srgbClr val="D626D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.2019 г.</a:t>
            </a:r>
            <a:endParaRPr lang="ru-RU" sz="3200" b="1" i="1" dirty="0">
              <a:ln w="0"/>
              <a:solidFill>
                <a:srgbClr val="D626D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ln w="0"/>
                <a:solidFill>
                  <a:srgbClr val="D626D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 Пестяки</a:t>
            </a:r>
            <a:endParaRPr lang="ru-RU" sz="3200" b="1" i="1" dirty="0">
              <a:ln w="0"/>
              <a:solidFill>
                <a:srgbClr val="D626D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85" y="538384"/>
            <a:ext cx="1753883" cy="1836325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988690"/>
              </p:ext>
            </p:extLst>
          </p:nvPr>
        </p:nvGraphicFramePr>
        <p:xfrm>
          <a:off x="0" y="0"/>
          <a:ext cx="9578768" cy="645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295495"/>
              </p:ext>
            </p:extLst>
          </p:nvPr>
        </p:nvGraphicFramePr>
        <p:xfrm>
          <a:off x="760576" y="1350225"/>
          <a:ext cx="8494519" cy="3440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8390"/>
                <a:gridCol w="1433213"/>
                <a:gridCol w="1433213"/>
                <a:gridCol w="1419703"/>
              </a:tblGrid>
              <a:tr h="667027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Пестяковского городского поселения </a:t>
                      </a:r>
                      <a:r>
                        <a:rPr lang="ru-RU" sz="1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</a:t>
                      </a:r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и плановый период </a:t>
                      </a:r>
                      <a:r>
                        <a:rPr lang="ru-RU" sz="1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2020-2021годов</a:t>
                      </a:r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</a:tr>
              <a:tr h="219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- ИТОГО</a:t>
                      </a:r>
                      <a:endParaRPr lang="ru-RU" sz="14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27 384 328,91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18 561</a:t>
                      </a:r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737,81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18 660 411,63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</a:tr>
              <a:tr h="18710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НАЛОГОВЫЕ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НЕНАЛОГОВЫЕ ДОХОДЫ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249,91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13 158 637,81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13 257 311,63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740 242,91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12 691 637,81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12 789 211,63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910 007,00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468 100,00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Безвозмездные поступления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13 734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5 403 100,00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5 403 100,00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090658"/>
              </p:ext>
            </p:extLst>
          </p:nvPr>
        </p:nvGraphicFramePr>
        <p:xfrm>
          <a:off x="136733" y="188007"/>
          <a:ext cx="9578768" cy="645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49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182079"/>
              </p:ext>
            </p:extLst>
          </p:nvPr>
        </p:nvGraphicFramePr>
        <p:xfrm>
          <a:off x="471488" y="1298960"/>
          <a:ext cx="4476527" cy="2549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038346"/>
              </p:ext>
            </p:extLst>
          </p:nvPr>
        </p:nvGraphicFramePr>
        <p:xfrm>
          <a:off x="5460763" y="1273322"/>
          <a:ext cx="3768696" cy="2571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553728"/>
              </p:ext>
            </p:extLst>
          </p:nvPr>
        </p:nvGraphicFramePr>
        <p:xfrm>
          <a:off x="2171700" y="3930555"/>
          <a:ext cx="5272088" cy="2222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1115" y="546930"/>
            <a:ext cx="8733802" cy="606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на 2019  плановый период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и 2021 годов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91580346"/>
              </p:ext>
            </p:extLst>
          </p:nvPr>
        </p:nvGraphicFramePr>
        <p:xfrm>
          <a:off x="745754" y="534514"/>
          <a:ext cx="8372475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77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49189701"/>
              </p:ext>
            </p:extLst>
          </p:nvPr>
        </p:nvGraphicFramePr>
        <p:xfrm>
          <a:off x="333285" y="418744"/>
          <a:ext cx="9053869" cy="624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652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81317045"/>
              </p:ext>
            </p:extLst>
          </p:nvPr>
        </p:nvGraphicFramePr>
        <p:xfrm>
          <a:off x="948583" y="982766"/>
          <a:ext cx="8451790" cy="558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1038" y="555477"/>
            <a:ext cx="8543925" cy="1135211"/>
          </a:xfrm>
        </p:spPr>
        <p:txBody>
          <a:bodyPr>
            <a:noAutofit/>
          </a:bodyPr>
          <a:lstStyle/>
          <a:p>
            <a:pPr algn="ctr">
              <a:defRPr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Структура неналоговых доходов бюджета Пестяковского </a:t>
            </a:r>
            <a:r>
              <a:rPr lang="ru-RU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городского поселения на 2019 год и плановый период 2020 и 2021 годов</a:t>
            </a:r>
            <a:endParaRPr lang="ru-RU" sz="2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576705"/>
              </p:ext>
            </p:extLst>
          </p:nvPr>
        </p:nvGraphicFramePr>
        <p:xfrm>
          <a:off x="606752" y="1690689"/>
          <a:ext cx="8682528" cy="4624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1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551960114"/>
              </p:ext>
            </p:extLst>
          </p:nvPr>
        </p:nvGraphicFramePr>
        <p:xfrm>
          <a:off x="598206" y="957130"/>
          <a:ext cx="4211564" cy="3238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590218658"/>
              </p:ext>
            </p:extLst>
          </p:nvPr>
        </p:nvGraphicFramePr>
        <p:xfrm>
          <a:off x="5059110" y="1025495"/>
          <a:ext cx="4247260" cy="3204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128339003"/>
              </p:ext>
            </p:extLst>
          </p:nvPr>
        </p:nvGraphicFramePr>
        <p:xfrm>
          <a:off x="1914258" y="4289989"/>
          <a:ext cx="5571858" cy="2025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52927" y="435835"/>
            <a:ext cx="8990176" cy="589659"/>
          </a:xfrm>
          <a:solidFill>
            <a:schemeClr val="bg1">
              <a:alpha val="58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Пестяковского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2019 и плановый период 2020 и 2021 годов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1049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29531579"/>
              </p:ext>
            </p:extLst>
          </p:nvPr>
        </p:nvGraphicFramePr>
        <p:xfrm>
          <a:off x="623843" y="615297"/>
          <a:ext cx="8648344" cy="56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05691" y="495686"/>
            <a:ext cx="8072846" cy="567464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5024" algn="ctr" defTabSz="742946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Пестяковского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поселения   по разделам классификации расходов  2019 и плановый период 2020 и 2021 годов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9860283" y="6857999"/>
            <a:ext cx="45719" cy="45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62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09900" y="2134969"/>
            <a:ext cx="15772588" cy="53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164299" y="2046236"/>
            <a:ext cx="15426002" cy="56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127866"/>
              </p:ext>
            </p:extLst>
          </p:nvPr>
        </p:nvGraphicFramePr>
        <p:xfrm>
          <a:off x="677009" y="1178168"/>
          <a:ext cx="8301530" cy="53136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29370"/>
                <a:gridCol w="533376"/>
                <a:gridCol w="547053"/>
                <a:gridCol w="1130577"/>
                <a:gridCol w="1130577"/>
                <a:gridCol w="1130577"/>
              </a:tblGrid>
              <a:tr h="359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Документ, учреждение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2019 год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2020 год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2021 год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 anchor="ctr"/>
                </a:tc>
              </a:tr>
              <a:tr h="1646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ОБЩЕГОСУДАРСТВЕННЫЕ ВОПРОСЫ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909 636,00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899 636,00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899 636,00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44408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649 564,00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649 564,00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649 564,00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55510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128 072,00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128 072,00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128 072,00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1646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Судебная система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1646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Резервные фонды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52 000,00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92 000,00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92 000,00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22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Другие общегосударственные вопросы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80 000,00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30 000,00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30 000,00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3241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Национальная безопасность и правоохранительная деятельность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125 820,00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94 020,00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94 020,00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44408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125 820,00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94 020,00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94 020,00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1646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НАЦИОНАЛЬНАЯ ЭКОНОМИКА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8 222 653,21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2 763 753,71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2 523 446,60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22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Дорожное хозяйство (дорожные фонды)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7 266 653,21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2 313 753,71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2 073 446,60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22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Другие вопросы в области национальной экономики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956 000,00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450 000,00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450 000,00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22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ЖИЛИЩНО-КОММУНАЛЬНОЕ ХОЗЯЙСТВО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5 263 358,58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3 778 680,91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3 867 159,22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1646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Жилищное хозяйство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529 547,33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229 547,33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229 547,33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1646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Коммунальное хозяйство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968 790,78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968 790,78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968 790,78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1646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Благоустройство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3 765 020,47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2 580 342,80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2 668 821,11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21551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КУЛЬТУРА, КИНЕМАТОГРАФИЯ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13 871 087,80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10 495 783,74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10 277 289,23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21551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Культура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13 871 087,80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10 495 783,74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10 277 289,23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1646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СОЦИАЛЬНАЯ ПОЛИТИКА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662 699,11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65 800,00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65 800,00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1646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Пенсионное обеспечение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36 000,00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36 000,00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36 000,00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1646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Социальное обеспечение населения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626 699,11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29 800,00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29 800,00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  <a:tr h="215511"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расходов:   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29 055 254,70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18 097 674,36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17 727 351,05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0" marR="5210" marT="521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0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728" y="365125"/>
            <a:ext cx="9089409" cy="806449"/>
          </a:xfrm>
          <a:gradFill>
            <a:gsLst>
              <a:gs pos="34000">
                <a:srgbClr val="FFFF00"/>
              </a:gs>
              <a:gs pos="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Пестяковского городского поселения!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7546" y="818866"/>
            <a:ext cx="9062113" cy="6039134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  Вашему вниманию информационный материал – «Бюджет для граждан» - аналитический документ, подготовленный в целях предоставления гражданам информации о бюджета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естяковского городского поселения на 2019 год и плановый период 2020 и 2021 годов.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Предоставленная информация обеспечивает реализацию принципов прозрачности и открытости бюджетного процесса Пестяковского городского поселения. 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нацелен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обратной связи от граждан, которым интересны современные проблемы финансов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поселении.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ачальник Финансового отдела администрации Пестяковского муниципального района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Л.Е.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Репкина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25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193466288"/>
              </p:ext>
            </p:extLst>
          </p:nvPr>
        </p:nvGraphicFramePr>
        <p:xfrm>
          <a:off x="786213" y="1025494"/>
          <a:ext cx="3862699" cy="3170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848803586"/>
              </p:ext>
            </p:extLst>
          </p:nvPr>
        </p:nvGraphicFramePr>
        <p:xfrm>
          <a:off x="2683379" y="4161803"/>
          <a:ext cx="3461048" cy="215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52927" y="435835"/>
            <a:ext cx="8990176" cy="589659"/>
          </a:xfrm>
          <a:solidFill>
            <a:schemeClr val="bg1">
              <a:alpha val="58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2019 и плановый период 2020 и 2021 годов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20</a:t>
            </a:fld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52159441"/>
              </p:ext>
            </p:extLst>
          </p:nvPr>
        </p:nvGraphicFramePr>
        <p:xfrm>
          <a:off x="5218632" y="1025494"/>
          <a:ext cx="3862699" cy="3136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021773285"/>
              </p:ext>
            </p:extLst>
          </p:nvPr>
        </p:nvGraphicFramePr>
        <p:xfrm>
          <a:off x="3273039" y="4025070"/>
          <a:ext cx="3593508" cy="2683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9642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/>
            </a:gs>
            <a:gs pos="86855">
              <a:schemeClr val="accent1">
                <a:lumMod val="60000"/>
                <a:lumOff val="40000"/>
              </a:schemeClr>
            </a:gs>
            <a:gs pos="98000">
              <a:srgbClr val="00B0F0"/>
            </a:gs>
            <a:gs pos="96721">
              <a:schemeClr val="accent1">
                <a:lumMod val="20000"/>
                <a:lumOff val="80000"/>
              </a:schemeClr>
            </a:gs>
            <a:gs pos="95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135" y="224208"/>
            <a:ext cx="9009358" cy="1130300"/>
          </a:xfrm>
          <a:prstGeom prst="rect">
            <a:avLst/>
          </a:prstGeom>
          <a:gradFill>
            <a:gsLst>
              <a:gs pos="0">
                <a:srgbClr val="FFFF00"/>
              </a:gs>
              <a:gs pos="0">
                <a:schemeClr val="accent5">
                  <a:lumMod val="40000"/>
                  <a:lumOff val="60000"/>
                </a:schemeClr>
              </a:gs>
              <a:gs pos="96721">
                <a:schemeClr val="accent1">
                  <a:lumMod val="20000"/>
                  <a:lumOff val="80000"/>
                </a:schemeClr>
              </a:gs>
              <a:gs pos="18568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  <a:gs pos="0">
                <a:srgbClr val="EFEF59"/>
              </a:gs>
              <a:gs pos="44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4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400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  <a:r>
              <a:rPr lang="ru-RU" sz="24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и ПЛАНОВЫЙ ПЕРИОД 2020 И 2021 ГОДОВ </a:t>
            </a:r>
            <a:r>
              <a:rPr lang="ru-RU" sz="24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ПРОГРАММНЫЙ БЮДЖЕТ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2135" y="1527342"/>
            <a:ext cx="9009358" cy="50927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Пестяковского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2019 год  и плановый период 2020 и 2021 годов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на основе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8-и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 которые включают в себя 26 подпрограммы и 26 основных мероприятия.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поселения–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 мероприятий, увязанных по ресурсам, срокам и исполнителям, направленных на достижение целей социального и экономического развития Пестяковского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определенной сфере.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имеет цель, мероприятия и показатели эффективности, направленные на достижение заданного результата.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на 2019 год и плановый период 2020 и 2021 годов не планируется, т.к. муниципальный долг в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 отсутствует.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347084"/>
              </p:ext>
            </p:extLst>
          </p:nvPr>
        </p:nvGraphicFramePr>
        <p:xfrm>
          <a:off x="367469" y="282010"/>
          <a:ext cx="9238004" cy="62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64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783324"/>
              </p:ext>
            </p:extLst>
          </p:nvPr>
        </p:nvGraphicFramePr>
        <p:xfrm>
          <a:off x="136478" y="324740"/>
          <a:ext cx="9631365" cy="6374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12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385632"/>
              </p:ext>
            </p:extLst>
          </p:nvPr>
        </p:nvGraphicFramePr>
        <p:xfrm>
          <a:off x="274636" y="170916"/>
          <a:ext cx="9330838" cy="628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77" y="0"/>
            <a:ext cx="9331785" cy="880217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«Комплексное развитие систем коммунальной инфраструктуры в Пестяковского городского поселения»</a:t>
            </a:r>
            <a:endParaRPr lang="ru-RU" sz="2000" b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25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15628551"/>
              </p:ext>
            </p:extLst>
          </p:nvPr>
        </p:nvGraphicFramePr>
        <p:xfrm>
          <a:off x="282010" y="948583"/>
          <a:ext cx="9537107" cy="590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188610" y="880217"/>
            <a:ext cx="310960" cy="367469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939943"/>
              </p:ext>
            </p:extLst>
          </p:nvPr>
        </p:nvGraphicFramePr>
        <p:xfrm>
          <a:off x="510817" y="0"/>
          <a:ext cx="9000430" cy="6875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077515" y="0"/>
            <a:ext cx="310960" cy="452927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124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3978646"/>
              </p:ext>
            </p:extLst>
          </p:nvPr>
        </p:nvGraphicFramePr>
        <p:xfrm>
          <a:off x="510817" y="368750"/>
          <a:ext cx="9000430" cy="650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103152" y="0"/>
            <a:ext cx="310960" cy="384561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52978610"/>
              </p:ext>
            </p:extLst>
          </p:nvPr>
        </p:nvGraphicFramePr>
        <p:xfrm>
          <a:off x="510817" y="368750"/>
          <a:ext cx="9000430" cy="650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051878" y="0"/>
            <a:ext cx="310960" cy="367469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49687" y="127000"/>
            <a:ext cx="5768083" cy="1076101"/>
          </a:xfrm>
          <a:prstGeom prst="roundRect">
            <a:avLst/>
          </a:prstGeom>
          <a:solidFill>
            <a:schemeClr val="bg1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</a:t>
            </a:r>
            <a:r>
              <a:rPr lang="ru-RU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молодежной политики, спорта, физической культуры в </a:t>
            </a:r>
            <a:r>
              <a:rPr lang="ru-RU" b="1" i="1" dirty="0" err="1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поселении»</a:t>
            </a:r>
            <a:endParaRPr lang="ru-RU" b="1" i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97300" y="1203101"/>
            <a:ext cx="2899812" cy="1286099"/>
          </a:xfrm>
          <a:prstGeom prst="rect">
            <a:avLst/>
          </a:prstGeom>
          <a:solidFill>
            <a:schemeClr val="bg1"/>
          </a:solidFill>
          <a:ln>
            <a:solidFill>
              <a:srgbClr val="1CA84B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2021годы</a:t>
            </a:r>
            <a:endParaRPr lang="ru-RU" b="1" i="1" dirty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67660" y="1203101"/>
            <a:ext cx="2910850" cy="1286099"/>
          </a:xfrm>
          <a:prstGeom prst="roundRect">
            <a:avLst>
              <a:gd name="adj" fmla="val 15786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             0,00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- </a:t>
            </a:r>
            <a:r>
              <a:rPr lang="ru-RU" sz="1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0,00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2021год-               0,00 руб.  </a:t>
            </a:r>
            <a:endParaRPr lang="ru-RU" sz="11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65571" y="4384958"/>
            <a:ext cx="3453850" cy="18962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условий, обеспечивающих удовлетворение потребностей населения Пестяковского городского поселения в качественных услугах в сфере молодежной политики, физической культуры и спорта.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4561" y="2742307"/>
            <a:ext cx="4136164" cy="755269"/>
          </a:xfrm>
          <a:prstGeom prst="rect">
            <a:avLst/>
          </a:prstGeom>
          <a:solidFill>
            <a:schemeClr val="bg1"/>
          </a:solidFill>
          <a:ln>
            <a:solidFill>
              <a:srgbClr val="1CA84B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245100" y="2744788"/>
            <a:ext cx="986267" cy="311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520725" y="2744788"/>
            <a:ext cx="216375" cy="311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698732" y="2742308"/>
            <a:ext cx="2464097" cy="153059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политика в </a:t>
            </a:r>
            <a:r>
              <a:rPr lang="ru-RU" sz="1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</a:t>
            </a:r>
            <a:endParaRPr lang="ru-RU" sz="1400" i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2019г-0,00руб.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2020г-0,00 руб.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2021г-0,00 руб.</a:t>
            </a:r>
            <a:endParaRPr lang="ru-RU" sz="14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261010"/>
              </p:ext>
            </p:extLst>
          </p:nvPr>
        </p:nvGraphicFramePr>
        <p:xfrm>
          <a:off x="400051" y="3565301"/>
          <a:ext cx="4120674" cy="2715859"/>
        </p:xfrm>
        <a:graphic>
          <a:graphicData uri="http://schemas.openxmlformats.org/drawingml/2006/table">
            <a:tbl>
              <a:tblPr/>
              <a:tblGrid>
                <a:gridCol w="4120674"/>
              </a:tblGrid>
              <a:tr h="2715859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системы физического воспитания;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числа жителей занимающихся физической культурой и спортом, в том числе учащихся и молодежи;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сети спортивных сооружений, доступной для различных категорий и групп населения;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количества участников массовых спортивных и физкультурных мероприятий.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спортивной материальной базы.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1" y="127000"/>
            <a:ext cx="3067939" cy="23622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292496" y="2731822"/>
            <a:ext cx="2495373" cy="1541076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и физическая культура в </a:t>
            </a:r>
            <a:r>
              <a:rPr lang="ru-RU" sz="1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2019г- 0,00 руб.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2020г.-0,00 руб.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2021г- 0,00 руб.</a:t>
            </a:r>
            <a:endParaRPr lang="ru-RU" sz="14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 flipH="1">
            <a:off x="6875118" y="2489200"/>
            <a:ext cx="243734" cy="356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7379204" y="2489200"/>
            <a:ext cx="226553" cy="356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CCCCFF"/>
            </a:gs>
            <a:gs pos="10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885825" y="192088"/>
            <a:ext cx="7959072" cy="584775"/>
          </a:xfrm>
          <a:prstGeom prst="rect">
            <a:avLst/>
          </a:prstGeom>
          <a:solidFill>
            <a:srgbClr val="CC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 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2563" y="4404014"/>
            <a:ext cx="9528175" cy="2010433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расходы бюджета превышают доходы, то бюджет формируется с дефицитом. При дефицитном бюджете растет долг и (или) снижаются остатки.  Превышение доходов над расходами образует профицит. При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профицитном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бюджете снижается долг и (или) растут остатки. Сбалансированность бюджета по доходам и расходам – основополагающее требование, предъявляемое к органам, составляющим и утверждающим бюджет. </a:t>
            </a: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602479" y="913826"/>
            <a:ext cx="3725966" cy="1880394"/>
          </a:xfrm>
          <a:prstGeom prst="downArrowCallout">
            <a:avLst>
              <a:gd name="adj1" fmla="val 24091"/>
              <a:gd name="adj2" fmla="val 25000"/>
              <a:gd name="adj3" fmla="val 25000"/>
              <a:gd name="adj4" fmla="val 6497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4967785" y="957129"/>
            <a:ext cx="4080681" cy="1793789"/>
          </a:xfrm>
          <a:prstGeom prst="downArrowCallou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59109" y="957129"/>
            <a:ext cx="3922521" cy="923330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       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БЮДЖЕТА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выплачиваемые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	денежные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60311" y="2837523"/>
            <a:ext cx="6509982" cy="13932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23195" y="2809305"/>
            <a:ext cx="6646459" cy="15081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БЮДЖЕТ</a:t>
            </a:r>
            <a:endParaRPr lang="ru-RU" sz="2000" b="1" i="1" dirty="0">
              <a:solidFill>
                <a:srgbClr val="FF0000"/>
              </a:solidFill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2480" y="913826"/>
            <a:ext cx="3725966" cy="1205531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             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    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733" y="-1"/>
            <a:ext cx="8872734" cy="85458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«Развитие культуры на территории Пестяковского городского поселения»</a:t>
            </a:r>
            <a:endParaRPr lang="ru-RU" b="1" i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30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06050484"/>
              </p:ext>
            </p:extLst>
          </p:nvPr>
        </p:nvGraphicFramePr>
        <p:xfrm>
          <a:off x="681733" y="854578"/>
          <a:ext cx="9000430" cy="6506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гнутая влево стрелка 3"/>
          <p:cNvSpPr/>
          <p:nvPr/>
        </p:nvSpPr>
        <p:spPr>
          <a:xfrm>
            <a:off x="123825" y="762000"/>
            <a:ext cx="558800" cy="5384800"/>
          </a:xfrm>
          <a:prstGeom prst="curved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094607" y="854580"/>
            <a:ext cx="310960" cy="444382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rot="5400000">
            <a:off x="-398411" y="1934722"/>
            <a:ext cx="2659379" cy="499092"/>
          </a:xfrm>
          <a:prstGeom prst="bentConnector4">
            <a:avLst>
              <a:gd name="adj1" fmla="val 224143"/>
              <a:gd name="adj2" fmla="val 174911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27910" y="2542903"/>
            <a:ext cx="1132113" cy="581296"/>
          </a:xfrm>
        </p:spPr>
        <p:txBody>
          <a:bodyPr>
            <a:normAutofit/>
          </a:bodyPr>
          <a:lstStyle/>
          <a:p>
            <a:pPr lvl="0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741680"/>
            <a:ext cx="3932237" cy="711200"/>
          </a:xfrm>
        </p:spPr>
        <p:txBody>
          <a:bodyPr>
            <a:normAutofit/>
          </a:bodyPr>
          <a:lstStyle/>
          <a:p>
            <a:pPr lvl="0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215453" y="3651794"/>
            <a:ext cx="1814013" cy="2397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63042" y="2082819"/>
            <a:ext cx="3217435" cy="17932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культуры работает 10 кружков художественной самодеятельности , в том числе детских кружков-4, их посещает более 100 чел., работает на базе Дома культуры работают два коллектива: народный театр «Диалог» и народный хор «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Россияночка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которые посещают более 30 человек.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8183" y="4312557"/>
            <a:ext cx="3233492" cy="194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Библиотечные фонды муниципального учреждения «Библиотека» составляют около 56 500 экземпляров и являются частью культурного наследия и информационного ресурса. В настоящее время библиотеками  обслуживается  более 2300  читателей, в год их по посещение составляет более 18500, книговыдача более 46 600 экземпляров печатных материалов.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87680" y="1628683"/>
            <a:ext cx="1933303" cy="14955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72548" y="4033520"/>
            <a:ext cx="1407929" cy="2661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42" y="3876040"/>
            <a:ext cx="3217435" cy="2819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42" y="80665"/>
            <a:ext cx="3217435" cy="20021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0" y="4312557"/>
            <a:ext cx="2525486" cy="19463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289851"/>
            <a:ext cx="2857500" cy="305206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100253" y="289851"/>
            <a:ext cx="2616883" cy="3052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ремесел работает 3 студии, где проходит обучение 49 детей и подростков, работают любительское объединение «Играем в лоскутки» его посещают 12 человек взрослого населения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1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683" y="219075"/>
            <a:ext cx="9039323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безопасности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в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032" y="1225310"/>
            <a:ext cx="2733675" cy="66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-1" y="1978589"/>
            <a:ext cx="675119" cy="110490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6403" y="1901677"/>
            <a:ext cx="2379232" cy="16043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827 442,35 руб</a:t>
            </a: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числе:</a:t>
            </a:r>
            <a:endParaRPr lang="ru-RU" sz="1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2019г- 231 429,88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2020г- 239 629,88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2021г.- 239 629,88 руб.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37826" y="1410553"/>
            <a:ext cx="3270945" cy="192221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целями программы являются: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жизнедеятельности населения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территории Пестяковского городского поселения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62" y="3724273"/>
            <a:ext cx="2815457" cy="2242432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14300" y="3724273"/>
            <a:ext cx="2268137" cy="1499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2019 г –104 429,88 руб. 2020г-  112 629,88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2021г- 112 629,88 руб. 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37007" y="3783140"/>
            <a:ext cx="2268137" cy="1499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и ликвидация последствий ЧС и 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2019 г – 127 000,00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г- 127 000,00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г- 127 000,00 руб. 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233924" y="3483990"/>
            <a:ext cx="223519" cy="2402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745057" y="3467250"/>
            <a:ext cx="309293" cy="315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465" y="218109"/>
            <a:ext cx="7546974" cy="739020"/>
          </a:xfrm>
          <a:solidFill>
            <a:srgbClr val="FFFF00"/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99857" y="1059679"/>
            <a:ext cx="8007409" cy="4990744"/>
          </a:xfrm>
          <a:solidFill>
            <a:srgbClr val="FFCCCC"/>
          </a:solidFill>
        </p:spPr>
        <p:txBody>
          <a:bodyPr rtlCol="0">
            <a:norm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пожаров и смягчение возможных их последствий, а также повышение безопасности населения и защищенности объектов инфраструктуры от пожаров;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гибели, травматизма людей, а также различных материальных потерь во время пожаров;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готовности сил и средств, предназначенных для предупреждения и ликвидации чрезвычайных ситуаций, связанных с пожарами;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более эффективной противопожарной защиты муниципальных учреждений культуры Пестяковского городского поселения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возникновения ДТП, обусловленного дорожными условиями;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возникновение аварийных ситуаций в процессе дорожного движения, а следовательно, и общее количество ДТП;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затрат на мероприятия по предупреждению чрезвычайных ситуаций 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установленного значения соотношения размера затрат на мероприятия по снижению рисков чрезвычайных ситуаций и размера предотвращающего ущерба;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условий для повышения защищенности личности, имущества и муниципального образования в целом от ликвидации чрезвычайных ситуаций связанные с природными пожарами, паводками и другими чрезвычайных ситуациями;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оперативности в ликвидации последствий чрезвычайных ситуаций на территории муниципального образования.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3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36575" y="0"/>
            <a:ext cx="5273675" cy="1800224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имуществом, земельными ресурсами и градостроительной деятельностью на территории Пестяковского городского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46825" y="355600"/>
            <a:ext cx="3322638" cy="2984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2293" y="1881186"/>
            <a:ext cx="5273675" cy="40005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/>
              <a:t>Срок реализации программы – </a:t>
            </a:r>
            <a:r>
              <a:rPr lang="ru-RU" b="1" i="1" dirty="0" smtClean="0"/>
              <a:t>2016 </a:t>
            </a:r>
            <a:r>
              <a:rPr lang="ru-RU" b="1" i="1" dirty="0"/>
              <a:t>– </a:t>
            </a:r>
            <a:r>
              <a:rPr lang="ru-RU" b="1" i="1" dirty="0" smtClean="0"/>
              <a:t>2021годы</a:t>
            </a:r>
            <a:endParaRPr lang="ru-RU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5943" y="2362199"/>
            <a:ext cx="5097463" cy="7112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Ресурсное обеспечение программы </a:t>
            </a:r>
            <a:endParaRPr lang="ru-RU" sz="2000" b="1" i="1" dirty="0" smtClean="0">
              <a:solidFill>
                <a:schemeClr val="tx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+mj-lt"/>
              </a:rPr>
              <a:t>–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1 972 000,00 </a:t>
            </a:r>
            <a:r>
              <a:rPr lang="ru-RU" sz="2000" b="1" i="1" dirty="0" smtClean="0">
                <a:solidFill>
                  <a:schemeClr val="tx1"/>
                </a:solidFill>
                <a:latin typeface="+mj-lt"/>
              </a:rPr>
              <a:t>руб</a:t>
            </a:r>
            <a:r>
              <a:rPr lang="ru-RU" sz="2000" b="1" i="1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146175" y="3962400"/>
            <a:ext cx="525463" cy="800100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716463" y="3962400"/>
            <a:ext cx="515937" cy="800100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23131" y="3261482"/>
            <a:ext cx="4572000" cy="102718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b="1" i="1" dirty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1 028 000,00руб.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2020 год – 472 000,00руб.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2021 год – 472 000,00руб.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536575" y="4762500"/>
            <a:ext cx="3230563" cy="1897606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Управление муниципальным имуществом в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Пестяковском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городском поселении </a:t>
            </a:r>
            <a:r>
              <a:rPr lang="ru-RU" sz="16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– </a:t>
            </a:r>
            <a:endParaRPr lang="ru-RU" sz="1600" b="1" i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2019г- </a:t>
            </a:r>
            <a:r>
              <a:rPr lang="en-US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7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2020г-22 000,00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2021г- 22 000,00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903260" y="4762499"/>
            <a:ext cx="2920621" cy="1897607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Развитие градостроительной деятельности в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Пестяковском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городском поселении– 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2019г- </a:t>
            </a:r>
            <a:r>
              <a:rPr lang="en-US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956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2020г- 450 000,00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2021г- 450 000,00 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09" y="236388"/>
            <a:ext cx="3351554" cy="3127672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54842"/>
            <a:ext cx="4240213" cy="632583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программы: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2" b="10902"/>
          <a:stretch>
            <a:fillRect/>
          </a:stretch>
        </p:blipFill>
        <p:spPr>
          <a:xfrm>
            <a:off x="5045488" y="1905602"/>
            <a:ext cx="4799267" cy="38457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4" y="1158363"/>
            <a:ext cx="4240213" cy="4592957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сохранность и контроль объектов муниципальной собственности;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муниципальных объектов недвижимости, право муниципальной собственности, на которые зарегистрировано;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ведение реестра муниципальной собственности, эффективное управление имуществом;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документов градостроительного зонирования (проект планировки территорий и проект красных линий) М 1:2000. в объеме 100%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Правила землепользования и застройки городского поселения- 100%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подготовительной работы: создание цифровой топографической основы градостроительного зонирования-60%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координатного описания границ п. Пестяки и внесение сведений в государственный кадастр недвижимости-100%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47671" y="633921"/>
            <a:ext cx="5273675" cy="100438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«Забота и внимание на территории Пестяковского городского поселения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4407" y="1771244"/>
            <a:ext cx="5273675" cy="40005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/>
              <a:t>Срок реализации программы – </a:t>
            </a:r>
            <a:r>
              <a:rPr lang="ru-RU" b="1" i="1" dirty="0" smtClean="0"/>
              <a:t>2018 </a:t>
            </a:r>
            <a:r>
              <a:rPr lang="ru-RU" b="1" i="1" dirty="0"/>
              <a:t>– </a:t>
            </a:r>
            <a:r>
              <a:rPr lang="ru-RU" b="1" i="1" dirty="0" smtClean="0"/>
              <a:t>2021годы</a:t>
            </a:r>
            <a:endParaRPr lang="ru-RU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5776" y="2274936"/>
            <a:ext cx="5097463" cy="7112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+mj-lt"/>
              </a:rPr>
              <a:t>Ресурсное обеспечение программы </a:t>
            </a:r>
            <a:endParaRPr lang="ru-RU" sz="2000" b="1" i="1" dirty="0" smtClean="0">
              <a:solidFill>
                <a:schemeClr val="tx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+mj-lt"/>
              </a:rPr>
              <a:t>–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89 400,00 руб</a:t>
            </a:r>
            <a:r>
              <a:rPr lang="ru-RU" sz="2000" b="1" i="1" dirty="0" smtClean="0">
                <a:solidFill>
                  <a:schemeClr val="tx1"/>
                </a:solidFill>
                <a:latin typeface="+mj-lt"/>
              </a:rPr>
              <a:t>.</a:t>
            </a:r>
            <a:endParaRPr lang="ru-RU" sz="20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146175" y="3962400"/>
            <a:ext cx="525463" cy="549779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716463" y="3962400"/>
            <a:ext cx="515937" cy="549779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04485" y="3022323"/>
            <a:ext cx="3999617" cy="102718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sz="1400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b="1" i="1" dirty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29 800,00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2020 год – 29 800,00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2021 год – 29 800,00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569098" y="4512179"/>
            <a:ext cx="3097019" cy="1230595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Повышение качества жизни граждан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2019г-  29 800,00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2020г- 29 800,00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2021г- 29 800,00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861763" y="4512178"/>
            <a:ext cx="2641587" cy="946092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Старшее поколение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2019г- 0,00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2020г- 0,00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2021г- 0,00 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6550299" y="2362199"/>
            <a:ext cx="2598828" cy="3918960"/>
          </a:xfrm>
          <a:prstGeom prst="flowChartAlternateProcess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C00CC"/>
                </a:solidFill>
                <a:latin typeface="Monotype Corsiva" panose="03010101010201010101" pitchFamily="66" charset="0"/>
              </a:rPr>
              <a:t>ЦЕЛЬ ПРОГРАММЫ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Формирование организованных, правовых, социально- экономических условий для осуществления мер по улучшению положения и качества жизни граждан на территории Пестяковского городского поселения, повышение степени их социальной защищенности, активизации участия пожилых людей в жизни общества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Рисунок 2"/>
          <p:cNvSpPr>
            <a:spLocks noGrp="1"/>
          </p:cNvSpPr>
          <p:nvPr/>
        </p:nvSpPr>
        <p:spPr>
          <a:xfrm>
            <a:off x="1382342" y="1501515"/>
            <a:ext cx="7141317" cy="3854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48" y="414005"/>
            <a:ext cx="2486826" cy="1860931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48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823" y="598205"/>
            <a:ext cx="7264964" cy="606751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программы: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6232" y="1281869"/>
            <a:ext cx="6793906" cy="4187440"/>
          </a:xfrm>
          <a:solidFill>
            <a:srgbClr val="FFCCCC"/>
          </a:solidFill>
        </p:spPr>
        <p:txBody>
          <a:bodyPr rtlCol="0">
            <a:normAutofit lnSpcReduction="10000"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существующих социальных услуг граждан различных категорий населения Пестяковского городского поселения 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удовлетворения культурных запросов граждан старших возрастных групп через любительские объединения в учреждениях культуры;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социально незащищенных категорий граждан, попавших в трудную жизненную ситуацию.</a:t>
            </a:r>
            <a:endParaRPr lang="ru-RU" sz="2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27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1601" y="127000"/>
            <a:ext cx="9516170" cy="1264410"/>
          </a:xfrm>
          <a:prstGeom prst="roundRect">
            <a:avLst/>
          </a:prstGeom>
          <a:solidFill>
            <a:schemeClr val="bg1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C00CC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C00CC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C00CC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solidFill>
                  <a:prstClr val="black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Организация </a:t>
            </a:r>
            <a:r>
              <a:rPr lang="ru-RU" sz="2400" dirty="0">
                <a:solidFill>
                  <a:prstClr val="black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деятельности органов местного самоуправления Пестяковского </a:t>
            </a:r>
            <a:r>
              <a:rPr lang="ru-RU" sz="2400" dirty="0" smtClean="0">
                <a:solidFill>
                  <a:prstClr val="black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городского поселения на </a:t>
            </a:r>
            <a:r>
              <a:rPr lang="ru-RU" sz="2400" dirty="0">
                <a:solidFill>
                  <a:prstClr val="black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решение </a:t>
            </a:r>
            <a:r>
              <a:rPr lang="ru-RU" sz="2400" dirty="0" smtClean="0">
                <a:solidFill>
                  <a:prstClr val="black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вопросов местного значения </a:t>
            </a:r>
            <a:r>
              <a:rPr lang="ru-RU" sz="2400" b="1" i="1" dirty="0" smtClean="0">
                <a:solidFill>
                  <a:srgbClr val="CC00CC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endParaRPr lang="ru-RU" sz="2400" b="1" i="1" dirty="0">
              <a:solidFill>
                <a:srgbClr val="CC00CC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59" y="1595120"/>
            <a:ext cx="4686301" cy="945958"/>
          </a:xfrm>
          <a:prstGeom prst="rect">
            <a:avLst/>
          </a:prstGeom>
          <a:solidFill>
            <a:schemeClr val="bg1"/>
          </a:solidFill>
          <a:ln>
            <a:solidFill>
              <a:srgbClr val="1CA84B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4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4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45101" y="1595120"/>
            <a:ext cx="4433410" cy="1076960"/>
          </a:xfrm>
          <a:prstGeom prst="roundRect">
            <a:avLst>
              <a:gd name="adj" fmla="val 15786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</a:t>
            </a:r>
            <a:r>
              <a:rPr lang="en-US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821 636,00</a:t>
            </a: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</a:t>
            </a:r>
            <a:r>
              <a:rPr lang="en-US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821 636,00</a:t>
            </a: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</a:t>
            </a:r>
            <a:r>
              <a:rPr lang="en-US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821 636,00</a:t>
            </a: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5101" y="2744788"/>
            <a:ext cx="4433410" cy="411321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Реализация вопросов местного значения,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потребностей, повышение уровня и качества жизни населения Пестяковского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эффективности и результативности деятельности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 Пестяковского городского поселения.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 иных мероприятий в области муниципального управления.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797300" y="2744788"/>
            <a:ext cx="939800" cy="6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94519" y="2744788"/>
            <a:ext cx="4543241" cy="4113212"/>
          </a:xfrm>
          <a:prstGeom prst="rect">
            <a:avLst/>
          </a:prstGeom>
          <a:solidFill>
            <a:srgbClr val="FFCCCC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</a:pP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3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400" b="1" i="1" u="sng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 </a:t>
            </a:r>
            <a:endParaRPr lang="ru-RU" sz="2400" b="1" i="1" u="sng" dirty="0" smtClean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и результативная деятельность органа местного самоуправления;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и качества жизни на территории городского поселения.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позволит обеспечить достаточное финансирование иных мероприятий в области муниципального управления.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3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1601" y="127000"/>
            <a:ext cx="9516170" cy="1264410"/>
          </a:xfrm>
          <a:prstGeom prst="roundRect">
            <a:avLst/>
          </a:prstGeom>
          <a:solidFill>
            <a:schemeClr val="bg1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Формирование современной городской среды на территории Пестяковского городского поселения</a:t>
            </a:r>
            <a:r>
              <a:rPr lang="ru-RU" sz="2400" b="1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endParaRPr lang="ru-RU" sz="2400" b="1" i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59" y="1595120"/>
            <a:ext cx="4686301" cy="945958"/>
          </a:xfrm>
          <a:prstGeom prst="rect">
            <a:avLst/>
          </a:prstGeom>
          <a:solidFill>
            <a:schemeClr val="bg1"/>
          </a:solidFill>
          <a:ln>
            <a:solidFill>
              <a:srgbClr val="1CA84B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4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6508" y="2719407"/>
            <a:ext cx="4433410" cy="1076960"/>
          </a:xfrm>
          <a:prstGeom prst="roundRect">
            <a:avLst>
              <a:gd name="adj" fmla="val 15786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0,00 руб.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53348" y="1482281"/>
            <a:ext cx="4433410" cy="137428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благоустройства территории Пестяковского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Пестяковского муниципального района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53348" y="5473582"/>
            <a:ext cx="4440798" cy="1311780"/>
          </a:xfrm>
          <a:prstGeom prst="rect">
            <a:avLst/>
          </a:prstGeom>
          <a:solidFill>
            <a:srgbClr val="FFCCCC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</a:pP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1600" b="1" i="1" u="sng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1600" b="1" i="1" u="sng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endParaRPr lang="ru-RU" sz="1600" b="1" i="1" u="sng" dirty="0" smtClean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1600" b="1" i="1" u="sng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</a:p>
          <a:p>
            <a:pPr indent="450215" algn="ctr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благоустроенных территорий для обеспечения комфортной городской среды в Пестяковском городском поселении.</a:t>
            </a:r>
            <a:endParaRPr lang="ru-RU" sz="14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53348" y="2922825"/>
            <a:ext cx="4433410" cy="2550756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hangingPunct="0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Повышение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благоустройства дворовых территорий Пестяковского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</a:p>
          <a:p>
            <a:pPr lvl="0" hangingPunct="0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благоустройства муниципальных территорий общего пользования Пестяковского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Принятие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благоустройства территории Пестяковского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поселения, отвечающих современным требованиям к созданию комфортной среды проживания граждан и предполагающих масштабное вовлечение граждан в реализацию мероприятий по благоустройству.</a:t>
            </a:r>
            <a:endParaRPr lang="ru-RU" sz="1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461" y="4450084"/>
            <a:ext cx="2333003" cy="1694342"/>
          </a:xfrm>
          <a:prstGeom prst="rect">
            <a:avLst/>
          </a:prstGeom>
          <a:solidFill>
            <a:srgbClr val="FFCCCC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дворовых территорий Пестяковского городского поселения Пестяковского муниципального района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0,00 </a:t>
            </a:r>
            <a:r>
              <a:rPr lang="ru-RU" sz="1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90539" y="4450084"/>
            <a:ext cx="2485663" cy="1694342"/>
          </a:xfrm>
          <a:prstGeom prst="rect">
            <a:avLst/>
          </a:prstGeom>
          <a:solidFill>
            <a:srgbClr val="FFCCCC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территорий общего пользования Пестяковского городского поселения Пестяковского муниципального района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0,00 </a:t>
            </a:r>
            <a:r>
              <a:rPr lang="ru-RU" sz="1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317126" y="3796367"/>
            <a:ext cx="421532" cy="667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381257" y="3782551"/>
            <a:ext cx="421532" cy="667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rgbClr val="CCCCFF"/>
            </a:gs>
            <a:gs pos="95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371" y="99586"/>
            <a:ext cx="8359399" cy="584775"/>
          </a:xfrm>
          <a:prstGeom prst="rect">
            <a:avLst/>
          </a:prstGeom>
          <a:gradFill>
            <a:gsLst>
              <a:gs pos="0">
                <a:srgbClr val="FFFF00"/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ЭТАПЫ ПРОХОДИТ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БЮДЖЕТ?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76925" y="982639"/>
            <a:ext cx="2520866" cy="2056971"/>
          </a:xfrm>
          <a:prstGeom prst="homePlat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16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</a:t>
            </a:r>
            <a:r>
              <a:rPr lang="ru-RU" sz="1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6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60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78010" y="3071224"/>
            <a:ext cx="2519781" cy="2056971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sz="16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</a:t>
            </a:r>
            <a:endParaRPr lang="ru-RU" sz="16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276925" y="5177169"/>
            <a:ext cx="2425332" cy="1510233"/>
          </a:xfrm>
          <a:prstGeom prst="homePlate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517654" y="982639"/>
            <a:ext cx="6958020" cy="2429301"/>
          </a:xfrm>
          <a:prstGeom prst="horizontalScroll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Пестяковского муниципального района от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15.08.2016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436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Порядок составления проекта  бюджета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финансовый год и плановый период, в котором определены ответственные исполнители, порядок и сроки работы над документами и материалами, необходимыми для составления проекта  бюджета. Непосредственное составление бюджета осуществляет Финансовый отдел администрации Пестяковского муниципального района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517356" y="2939888"/>
            <a:ext cx="6958020" cy="2319641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текущего года рассматривается и одобряется Советом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публичные слушания. Для этого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размещается на официальном сайте и в средствах массовой информации. Совет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рассматривает бюджет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двух чтениях. 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517356" y="4972584"/>
            <a:ext cx="6958318" cy="1714818"/>
          </a:xfrm>
          <a:prstGeom prst="horizontalScroll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утверждается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Совета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823" y="598205"/>
            <a:ext cx="7264964" cy="11195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об объеме муниципального долга по состоянию на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01.</a:t>
            </a:r>
            <a:r>
              <a:rPr lang="en-US" alt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.201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по бюджету Пестяковского городского поселения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9215" y="4119072"/>
            <a:ext cx="51275" cy="45719"/>
          </a:xfrm>
          <a:solidFill>
            <a:srgbClr val="FFCCCC"/>
          </a:solidFill>
        </p:spPr>
        <p:txBody>
          <a:bodyPr rtlCol="0">
            <a:normAutofit fontScale="25000" lnSpcReduction="20000"/>
          </a:bodyPr>
          <a:lstStyle/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40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716024"/>
              </p:ext>
            </p:extLst>
          </p:nvPr>
        </p:nvGraphicFramePr>
        <p:xfrm>
          <a:off x="660400" y="2160588"/>
          <a:ext cx="7562208" cy="3200915"/>
        </p:xfrm>
        <a:graphic>
          <a:graphicData uri="http://schemas.openxmlformats.org/drawingml/2006/table">
            <a:tbl>
              <a:tblPr firstRow="1" firstCol="1" bandRow="1"/>
              <a:tblGrid>
                <a:gridCol w="3455676"/>
                <a:gridCol w="1575153"/>
                <a:gridCol w="1491647"/>
                <a:gridCol w="1039732"/>
              </a:tblGrid>
              <a:tr h="91829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Виды заимствований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 Утверждено </a:t>
                      </a:r>
                      <a:r>
                        <a:rPr lang="ru-RU" sz="1400">
                          <a:effectLst/>
                        </a:rPr>
                        <a:t>на </a:t>
                      </a:r>
                      <a:r>
                        <a:rPr lang="ru-RU" sz="1400" smtClean="0">
                          <a:effectLst/>
                        </a:rPr>
                        <a:t>01.01.2019</a:t>
                      </a:r>
                      <a:r>
                        <a:rPr lang="ru-RU" sz="1400" baseline="0" smtClean="0">
                          <a:effectLst/>
                        </a:rPr>
                        <a:t> </a:t>
                      </a:r>
                      <a:r>
                        <a:rPr lang="ru-RU" sz="1400" smtClean="0">
                          <a:effectLst/>
                        </a:rPr>
                        <a:t>г</a:t>
                      </a:r>
                      <a:r>
                        <a:rPr lang="ru-RU" sz="1400" dirty="0">
                          <a:effectLst/>
                        </a:rPr>
                        <a:t>.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  Утверждено </a:t>
                      </a:r>
                      <a:r>
                        <a:rPr lang="ru-RU" sz="1400" dirty="0" smtClean="0">
                          <a:effectLst/>
                        </a:rPr>
                        <a:t>на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baseline="0" dirty="0" smtClean="0">
                          <a:effectLst/>
                        </a:rPr>
                        <a:t>0</a:t>
                      </a:r>
                      <a:r>
                        <a:rPr lang="ru-RU" sz="1400" dirty="0" smtClean="0">
                          <a:effectLst/>
                        </a:rPr>
                        <a:t>1.</a:t>
                      </a:r>
                      <a:r>
                        <a:rPr lang="en-US" sz="1400" dirty="0" smtClean="0">
                          <a:effectLst/>
                        </a:rPr>
                        <a:t>10</a:t>
                      </a:r>
                      <a:r>
                        <a:rPr lang="ru-RU" sz="1400" dirty="0" smtClean="0">
                          <a:effectLst/>
                        </a:rPr>
                        <a:t>.2019г</a:t>
                      </a:r>
                      <a:r>
                        <a:rPr lang="ru-RU" sz="1400" dirty="0">
                          <a:effectLst/>
                        </a:rPr>
                        <a:t>.     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 исполнение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/>
                    </a:solidFill>
                  </a:tcPr>
                </a:tc>
              </a:tr>
              <a:tr h="45099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Муниципальные внутренние заимствования, всего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>
                        <a:tint val="40000"/>
                      </a:srgbClr>
                    </a:solidFill>
                  </a:tcPr>
                </a:tc>
              </a:tr>
              <a:tr h="6846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Бюджетные кредиты от других бюджетов бюджетной системы Российской Федерации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>
                        <a:tint val="20000"/>
                      </a:srgbClr>
                    </a:solidFill>
                  </a:tcPr>
                </a:tc>
              </a:tr>
              <a:tr h="22337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Получение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>
                        <a:tint val="40000"/>
                      </a:srgbClr>
                    </a:solidFill>
                  </a:tcPr>
                </a:tc>
              </a:tr>
              <a:tr h="22337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Погашение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>
                        <a:tint val="20000"/>
                      </a:srgbClr>
                    </a:solidFill>
                  </a:tcPr>
                </a:tc>
              </a:tr>
              <a:tr h="6846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Общий объем заимствований, направленных на погашение долга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1513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381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7876849" cy="13208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подготовлены Финансовым отделом администрации Пестяковского муниципального района Ивановской области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692397"/>
            <a:ext cx="3344863" cy="281781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6006" y="2686794"/>
            <a:ext cx="3313632" cy="3490169"/>
          </a:xfrm>
          <a:solidFill>
            <a:srgbClr val="CCCCFF"/>
          </a:solidFill>
        </p:spPr>
        <p:txBody>
          <a:bodyPr>
            <a:normAutofit fontScale="92500" lnSpcReduction="20000"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дрес:Россия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Ивановская область, п. Пестяки, ул. Ленина,  д.4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Тел.(849346 )2-15-79;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Факс 849346 2-15-90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</a:p>
          <a:p>
            <a:r>
              <a:rPr lang="en-US" sz="2400" dirty="0" smtClean="0"/>
              <a:t>rayfo03318@mail</a:t>
            </a:r>
            <a:r>
              <a:rPr lang="ru-RU" sz="2400" dirty="0" smtClean="0"/>
              <a:t>.</a:t>
            </a:r>
            <a:r>
              <a:rPr lang="en-US" sz="2400" dirty="0" err="1" smtClean="0"/>
              <a:t>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8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208088" y="627062"/>
            <a:ext cx="7275512" cy="5678203"/>
          </a:xfrm>
          <a:prstGeom prst="horizontalScroll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предложения и замечания по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Вы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направить в Совет Пестяковского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3600" dirty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участие.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CCCFF"/>
            </a:gs>
            <a:gs pos="100000">
              <a:schemeClr val="accent5">
                <a:lumMod val="40000"/>
                <a:lumOff val="60000"/>
              </a:schemeClr>
            </a:gs>
            <a:gs pos="67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669" y="97024"/>
            <a:ext cx="9503106" cy="954107"/>
          </a:xfrm>
          <a:prstGeom prst="rect">
            <a:avLst/>
          </a:prstGeom>
          <a:gradFill>
            <a:gsLst>
              <a:gs pos="0">
                <a:srgbClr val="00B0F0"/>
              </a:gs>
              <a:gs pos="6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ЧЕМ ОСНОВЫВАЕТСЯ СОСТАВЛЕНИЕ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ПОСЕЛЕНИЯ?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701168" y="1893570"/>
            <a:ext cx="2729944" cy="3565534"/>
          </a:xfrm>
          <a:prstGeom prst="ellipse">
            <a:avLst/>
          </a:prstGeom>
          <a:gradFill>
            <a:gsLst>
              <a:gs pos="99000">
                <a:srgbClr val="00B0F0"/>
              </a:gs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-1" y="1501370"/>
            <a:ext cx="4546364" cy="3809841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Ивановской области,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муниципального района и  городского поселения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5802795" y="1819738"/>
            <a:ext cx="3903259" cy="317310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Пестяковского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48157" y="3253385"/>
            <a:ext cx="25660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3377384" y="3906914"/>
            <a:ext cx="3203835" cy="2898005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послание Президента  Российской Федерации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102550"/>
            <a:ext cx="8543925" cy="1223013"/>
          </a:xfrm>
          <a:solidFill>
            <a:srgbClr val="CCCCFF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прогноз Пестяковского городского поселения на 2018 -2021 годы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951102"/>
              </p:ext>
            </p:extLst>
          </p:nvPr>
        </p:nvGraphicFramePr>
        <p:xfrm>
          <a:off x="681038" y="1325562"/>
          <a:ext cx="8543925" cy="520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5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237744"/>
              </p:ext>
            </p:extLst>
          </p:nvPr>
        </p:nvGraphicFramePr>
        <p:xfrm>
          <a:off x="1478420" y="2008261"/>
          <a:ext cx="7229743" cy="2529556"/>
        </p:xfrm>
        <a:graphic>
          <a:graphicData uri="http://schemas.openxmlformats.org/drawingml/2006/table">
            <a:tbl>
              <a:tblPr firstRow="1" firstCol="1" bandRow="1"/>
              <a:tblGrid>
                <a:gridCol w="1822123"/>
                <a:gridCol w="1341039"/>
                <a:gridCol w="1341039"/>
                <a:gridCol w="1320544"/>
                <a:gridCol w="1404998"/>
              </a:tblGrid>
              <a:tr h="470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 год (оценка)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</a:tr>
              <a:tr h="649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– 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795 323,05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384 328,91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18 561 737,81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18 660 411,63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693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Расходы – 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27 723 826,88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29 055 254,70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18 561 737,81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18 660 411,63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715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Дефицит (-), профицит (+)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-928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503,83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1 670 925,79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82766" y="870372"/>
            <a:ext cx="7733944" cy="72571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5024" algn="ctr" defTabSz="742946"/>
            <a:r>
              <a:rPr lang="ru-RU" sz="2114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характеристики бюджета </a:t>
            </a:r>
            <a:r>
              <a:rPr lang="ru-RU" sz="2114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Пестяковского </a:t>
            </a:r>
            <a:r>
              <a:rPr lang="ru-RU" sz="2114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поселения в 2019 год и на плановый период 2020-2021 годов</a:t>
            </a:r>
            <a:endParaRPr lang="ru-RU" sz="1462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9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751" y="521293"/>
            <a:ext cx="8708165" cy="1538244"/>
          </a:xfrm>
          <a:solidFill>
            <a:srgbClr val="FFCCCC"/>
          </a:solidFill>
          <a:effectLst>
            <a:glow rad="25400">
              <a:schemeClr val="accent1">
                <a:alpha val="23000"/>
              </a:schemeClr>
            </a:glow>
          </a:effectLst>
          <a:scene3d>
            <a:camera prst="orthographicFront"/>
            <a:lightRig rig="threePt" dir="t"/>
          </a:scene3d>
          <a:sp3d>
            <a:bevelT w="6350"/>
          </a:sp3d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Пестяковского городского поселения  на 2019 и плановый период 2020-2021 годов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93722"/>
              </p:ext>
            </p:extLst>
          </p:nvPr>
        </p:nvGraphicFramePr>
        <p:xfrm>
          <a:off x="786213" y="2170632"/>
          <a:ext cx="8289422" cy="4136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27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496" y="452927"/>
            <a:ext cx="7742490" cy="1432992"/>
          </a:xfrm>
          <a:solidFill>
            <a:srgbClr val="99FF99"/>
          </a:solidFill>
          <a:effectLst>
            <a:glow rad="25400">
              <a:schemeClr val="accent1">
                <a:alpha val="23000"/>
              </a:schemeClr>
            </a:glow>
          </a:effectLst>
          <a:scene3d>
            <a:camera prst="orthographicFront"/>
            <a:lightRig rig="threePt" dir="t"/>
          </a:scene3d>
          <a:sp3d>
            <a:bevelT w="635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расходы, дефицит бюджета Пестяковского городского поселения на 2019 и плановый период 2020 и 2021 годов из расчета на одного жителя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412948"/>
              </p:ext>
            </p:extLst>
          </p:nvPr>
        </p:nvGraphicFramePr>
        <p:xfrm>
          <a:off x="786213" y="2153540"/>
          <a:ext cx="8340695" cy="415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15867</TotalTime>
  <Words>3862</Words>
  <Application>Microsoft Office PowerPoint</Application>
  <PresentationFormat>Лист A4 (210x297 мм)</PresentationFormat>
  <Paragraphs>629</Paragraphs>
  <Slides>42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42</vt:i4>
      </vt:variant>
    </vt:vector>
  </HeadingPairs>
  <TitlesOfParts>
    <vt:vector size="54" baseType="lpstr">
      <vt:lpstr>Arial</vt:lpstr>
      <vt:lpstr>Calibri</vt:lpstr>
      <vt:lpstr>Calibri Light</vt:lpstr>
      <vt:lpstr>Century Gothic</vt:lpstr>
      <vt:lpstr>Monotype Corsiva</vt:lpstr>
      <vt:lpstr>Times New Roman</vt:lpstr>
      <vt:lpstr>Trebuchet MS</vt:lpstr>
      <vt:lpstr>Wingdings 2</vt:lpstr>
      <vt:lpstr>Wingdings 3</vt:lpstr>
      <vt:lpstr>HDOfficeLightV0</vt:lpstr>
      <vt:lpstr>1_HDOfficeLightV0</vt:lpstr>
      <vt:lpstr>Грань</vt:lpstr>
      <vt:lpstr>Презентация PowerPoint</vt:lpstr>
      <vt:lpstr>Уважаемые жители Пестяковского городского поселения!</vt:lpstr>
      <vt:lpstr>Презентация PowerPoint</vt:lpstr>
      <vt:lpstr>Презентация PowerPoint</vt:lpstr>
      <vt:lpstr>Презентация PowerPoint</vt:lpstr>
      <vt:lpstr>Бюджетный прогноз Пестяковского городского поселения на 2018 -2021 годы</vt:lpstr>
      <vt:lpstr>Презентация PowerPoint</vt:lpstr>
      <vt:lpstr>Основные характеристики бюджета Пестяковского городского поселения  на 2019 и плановый период 2020-2021 годов</vt:lpstr>
      <vt:lpstr>Доходы, расходы, дефицит бюджета Пестяковского городского поселения на 2019 и плановый период 2020 и 2021 годов из расчета на одного жителя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неналоговых доходов бюджета Пестяковского городского поселения на 2019 год и плановый период 2020 и 2021 годов</vt:lpstr>
      <vt:lpstr>Структура безвозмездных поступлений в бюджет Пестяковского городского поселения в 2019 и плановый период 2020 и 2021 годов</vt:lpstr>
      <vt:lpstr>Презентация PowerPoint</vt:lpstr>
      <vt:lpstr>Презентация PowerPoint</vt:lpstr>
      <vt:lpstr>Структура расходов бюджета Пестяковского городского поселения в 2019 и плановый период 2020 и 2021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 «Комплексное развитие систем коммунальной инфраструктуры в Пестяковского городского поселения»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 «Развитие культуры на территории Пестяковского городского поселения»</vt:lpstr>
      <vt:lpstr>Презентация PowerPoint</vt:lpstr>
      <vt:lpstr>Презентация PowerPoint</vt:lpstr>
      <vt:lpstr>Ожидаемые результаты реализации программы:</vt:lpstr>
      <vt:lpstr>Презентация PowerPoint</vt:lpstr>
      <vt:lpstr>Ожидаемые результаты реализации программы:</vt:lpstr>
      <vt:lpstr>Презентация PowerPoint</vt:lpstr>
      <vt:lpstr>Ожидаемые результаты реализации программы:</vt:lpstr>
      <vt:lpstr>Презентация PowerPoint</vt:lpstr>
      <vt:lpstr>Презентация PowerPoint</vt:lpstr>
      <vt:lpstr>Сведения об объеме муниципального долга по состоянию на 01.10.2019г. по бюджету Пестяковского городского поселения</vt:lpstr>
      <vt:lpstr>Материалы подготовлены Финансовым отделом администрации Пестяковского муниципального района Ивановской области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ПЕСТЯКОВСКОГО МУНИЦИПАЛЬНОГО РАЙОНА  НА 2014-2016 ГОДЫ – ПРОГРАММНЫЙ БЮДЖЕТ</dc:title>
  <dc:creator>ИРИНА</dc:creator>
  <cp:lastModifiedBy>Kozlova</cp:lastModifiedBy>
  <cp:revision>1009</cp:revision>
  <cp:lastPrinted>2019-10-31T05:26:17Z</cp:lastPrinted>
  <dcterms:created xsi:type="dcterms:W3CDTF">2013-12-31T04:29:18Z</dcterms:created>
  <dcterms:modified xsi:type="dcterms:W3CDTF">2019-10-31T07:20:38Z</dcterms:modified>
</cp:coreProperties>
</file>