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6"/>
  </p:notesMasterIdLst>
  <p:handoutMasterIdLst>
    <p:handoutMasterId r:id="rId47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2" r:id="rId11"/>
    <p:sldId id="324" r:id="rId12"/>
    <p:sldId id="359" r:id="rId13"/>
    <p:sldId id="358" r:id="rId14"/>
    <p:sldId id="299" r:id="rId15"/>
    <p:sldId id="328" r:id="rId16"/>
    <p:sldId id="330" r:id="rId17"/>
    <p:sldId id="309" r:id="rId18"/>
    <p:sldId id="303" r:id="rId19"/>
    <p:sldId id="308" r:id="rId20"/>
    <p:sldId id="333" r:id="rId21"/>
    <p:sldId id="337" r:id="rId22"/>
    <p:sldId id="355" r:id="rId23"/>
    <p:sldId id="283" r:id="rId24"/>
    <p:sldId id="346" r:id="rId25"/>
    <p:sldId id="347" r:id="rId26"/>
    <p:sldId id="348" r:id="rId27"/>
    <p:sldId id="352" r:id="rId28"/>
    <p:sldId id="353" r:id="rId29"/>
    <p:sldId id="313" r:id="rId30"/>
    <p:sldId id="354" r:id="rId31"/>
    <p:sldId id="277" r:id="rId32"/>
    <p:sldId id="351" r:id="rId33"/>
    <p:sldId id="295" r:id="rId34"/>
    <p:sldId id="280" r:id="rId35"/>
    <p:sldId id="350" r:id="rId36"/>
    <p:sldId id="268" r:id="rId37"/>
    <p:sldId id="269" r:id="rId38"/>
    <p:sldId id="356" r:id="rId39"/>
    <p:sldId id="357" r:id="rId40"/>
    <p:sldId id="297" r:id="rId41"/>
    <p:sldId id="360" r:id="rId42"/>
    <p:sldId id="361" r:id="rId43"/>
    <p:sldId id="338" r:id="rId44"/>
    <p:sldId id="293" r:id="rId45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6DA"/>
    <a:srgbClr val="CCCCFF"/>
    <a:srgbClr val="FFCCCC"/>
    <a:srgbClr val="20D024"/>
    <a:srgbClr val="53DFCE"/>
    <a:srgbClr val="CC00CC"/>
    <a:srgbClr val="99FF99"/>
    <a:srgbClr val="FF99FF"/>
    <a:srgbClr val="FF99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972" autoAdjust="0"/>
  </p:normalViewPr>
  <p:slideViewPr>
    <p:cSldViewPr snapToGrid="0">
      <p:cViewPr varScale="1">
        <p:scale>
          <a:sx n="112" d="100"/>
          <a:sy n="112" d="100"/>
        </p:scale>
        <p:origin x="1068" y="96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96514872481715E-2"/>
          <c:y val="4.4266861758866426E-2"/>
          <c:w val="0.70371106694773167"/>
          <c:h val="0.86952185648344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043840671513021E-17"/>
                  <c:y val="-8.5845967422955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80958847424007E-3"/>
                  <c:y val="-5.8211721883320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942876542272015E-3"/>
                  <c:y val="-7.5332816554885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320730444173308E-3"/>
                  <c:y val="-5.52686015351422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26795323.050000001</c:v>
                </c:pt>
                <c:pt idx="1">
                  <c:v>27295332.48</c:v>
                </c:pt>
                <c:pt idx="2">
                  <c:v>18561737.809999999</c:v>
                </c:pt>
                <c:pt idx="3">
                  <c:v>18660411.629999999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2565843553386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788657399755978E-2"/>
                  <c:y val="6.14095572612691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320730444173196E-2"/>
                  <c:y val="3.0704778630634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20730444173196E-2"/>
                  <c:y val="-6.1409557261269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15000"/>
                          <a:lumOff val="8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27723826.879999999</c:v>
                </c:pt>
                <c:pt idx="1">
                  <c:v>28723758.27</c:v>
                </c:pt>
                <c:pt idx="2">
                  <c:v>18561737.809999999</c:v>
                </c:pt>
                <c:pt idx="3">
                  <c:v>18660411.629999999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52803488590612E-2"/>
                  <c:y val="0.162736052052094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641460888346562E-2"/>
                  <c:y val="-3.0704778630634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-928503.82999999821</c:v>
                </c:pt>
                <c:pt idx="1">
                  <c:v>-1428425.7899999991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28805216"/>
        <c:axId val="226987360"/>
      </c:barChart>
      <c:catAx>
        <c:axId val="2288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987360"/>
        <c:crosses val="autoZero"/>
        <c:auto val="1"/>
        <c:lblAlgn val="ctr"/>
        <c:lblOffset val="100"/>
        <c:noMultiLvlLbl val="0"/>
      </c:catAx>
      <c:valAx>
        <c:axId val="22698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805216"/>
        <c:crosses val="autoZero"/>
        <c:crossBetween val="between"/>
      </c:valAx>
      <c:spPr>
        <a:solidFill>
          <a:schemeClr val="accent6">
            <a:lumMod val="20000"/>
            <a:lumOff val="80000"/>
            <a:alpha val="39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9479259229414"/>
          <c:y val="0.80092061146511595"/>
          <c:w val="0.1834558549438067"/>
          <c:h val="0.17805991251797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FF0000"/>
                </a:solidFill>
              </a:rPr>
              <a:t>Структура налоговых доходов бюджета Пестяковского городского поселения на 2019год и плановый период</a:t>
            </a:r>
            <a:r>
              <a:rPr lang="ru-RU" sz="2000" b="1" baseline="0" dirty="0" smtClean="0">
                <a:solidFill>
                  <a:srgbClr val="FF0000"/>
                </a:solidFill>
              </a:rPr>
              <a:t> 2020 и 2021 годов</a:t>
            </a:r>
            <a:endParaRPr lang="ru-RU" sz="20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05745584643058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FFFF00"/>
        </a:solidFill>
        <a:ln>
          <a:noFill/>
        </a:ln>
        <a:effectLst/>
        <a:sp3d/>
      </c:spPr>
    </c:sideWall>
    <c:backWall>
      <c:thickness val="0"/>
      <c:spPr>
        <a:solidFill>
          <a:srgbClr val="FFFF00"/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300567098803922"/>
          <c:y val="0.2188446846008642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024445709134E-3"/>
                  <c:y val="-7.308438973331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10605000</c:v>
                </c:pt>
                <c:pt idx="1">
                  <c:v>735476.48</c:v>
                </c:pt>
                <c:pt idx="2">
                  <c:v>1310000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Lbls>
            <c:dLbl>
              <c:idx val="0"/>
              <c:layout>
                <c:manualLayout>
                  <c:x val="3.9123630672926448E-3"/>
                  <c:y val="-7.383858524495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10605000</c:v>
                </c:pt>
                <c:pt idx="1">
                  <c:v>776637.81</c:v>
                </c:pt>
                <c:pt idx="2">
                  <c:v>1310000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86541471048513E-2"/>
                  <c:y val="-7.5731882302517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10605000</c:v>
                </c:pt>
                <c:pt idx="1">
                  <c:v>874211.63</c:v>
                </c:pt>
                <c:pt idx="2">
                  <c:v>1310000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229705944"/>
        <c:axId val="229701632"/>
        <c:axId val="0"/>
      </c:bar3DChart>
      <c:catAx>
        <c:axId val="22970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701632"/>
        <c:crosses val="autoZero"/>
        <c:auto val="1"/>
        <c:lblAlgn val="ctr"/>
        <c:lblOffset val="100"/>
        <c:noMultiLvlLbl val="0"/>
      </c:catAx>
      <c:valAx>
        <c:axId val="22970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705944"/>
        <c:crosses val="autoZero"/>
        <c:crossBetween val="between"/>
      </c:valAx>
      <c:spPr>
        <a:solidFill>
          <a:srgbClr val="FFCCCC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FF99FF"/>
        </a:solidFill>
        <a:ln>
          <a:noFill/>
        </a:ln>
        <a:effectLst/>
        <a:sp3d/>
      </c:spPr>
    </c:sideWall>
    <c:backWall>
      <c:thickness val="0"/>
      <c:spPr>
        <a:solidFill>
          <a:srgbClr val="FF99FF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231587146102081E-2"/>
          <c:y val="3.8479957159585493E-2"/>
          <c:w val="0.88305509764420143"/>
          <c:h val="0.60995762481180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5400000" algn="ctr" rotWithShape="0">
                <a:srgbClr val="000000"/>
              </a:outerShdw>
              <a:softEdge rad="0"/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000000"/>
                </a:outerShdw>
                <a:softEdge rad="0"/>
              </a:effectLst>
              <a:sp3d/>
            </c:spPr>
          </c:dPt>
          <c:dLbls>
            <c:dLbl>
              <c:idx val="0"/>
              <c:layout>
                <c:manualLayout>
                  <c:x val="-6.7854110030301654E-3"/>
                  <c:y val="-8.045445681858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14164401212056E-3"/>
                  <c:y val="-2.26278159802268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540 007,00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5369246165099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141644012119567E-3"/>
                  <c:y val="-4.5255631960453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145900</c:v>
                </c:pt>
                <c:pt idx="2">
                  <c:v>120000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14164401212056E-3"/>
                  <c:y val="-3.017042130696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7082200606023E-2"/>
                  <c:y val="7.039764971626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28328802424112E-3"/>
                  <c:y val="-2.011361420464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424932036361676E-3"/>
                  <c:y val="-2.262781598022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147000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год2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759105867450601E-17"/>
                  <c:y val="-9.051126392090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927055015150601E-2"/>
                  <c:y val="-1.759941242906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57082200606028E-3"/>
                  <c:y val="-7.039764971626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56657604848224E-2"/>
                  <c:y val="-6.5369246165099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148100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gapDepth val="200"/>
        <c:shape val="box"/>
        <c:axId val="169864904"/>
        <c:axId val="169870392"/>
        <c:axId val="0"/>
      </c:bar3DChart>
      <c:catAx>
        <c:axId val="16986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870392"/>
        <c:crosses val="autoZero"/>
        <c:auto val="1"/>
        <c:lblAlgn val="ctr"/>
        <c:lblOffset val="100"/>
        <c:noMultiLvlLbl val="0"/>
      </c:catAx>
      <c:valAx>
        <c:axId val="16987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86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18828709795104"/>
          <c:y val="0.79530057816217181"/>
          <c:w val="0.10802026782983022"/>
          <c:h val="0.14423302493118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2019год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5465201428456785"/>
                  <c:y val="-0.30241362737706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1010C74-D593-49B6-8B5F-67448487CD5B}" type="VALU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1478351587384"/>
                      <c:h val="0.177516452745070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414406144605661"/>
                  <c:y val="9.05208505719303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6 692 085,00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77931333822775"/>
                      <c:h val="7.842275173703307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3159111436986241E-2"/>
                  <c:y val="-1.2834933075135176E-2"/>
                </c:manualLayout>
              </c:layout>
              <c:tx>
                <c:rich>
                  <a:bodyPr/>
                  <a:lstStyle/>
                  <a:p>
                    <a:fld id="{C62C9C0F-EB0B-42A7-A4B5-D52EA37B9332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5324663236744"/>
                      <c:h val="0.138024043057178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7042770</c:v>
                </c:pt>
                <c:pt idx="1">
                  <c:v>2618485</c:v>
                </c:pt>
                <c:pt idx="2">
                  <c:v>770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2020год</a:t>
            </a:r>
            <a:endParaRPr lang="ru-RU" dirty="0"/>
          </a:p>
        </c:rich>
      </c:tx>
      <c:layout>
        <c:manualLayout>
          <c:xMode val="edge"/>
          <c:yMode val="edge"/>
          <c:x val="0.40571606925572906"/>
          <c:y val="3.9909291351539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23626747469057E-2"/>
          <c:y val="0.19075241441213928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54"/>
          <c:dPt>
            <c:idx val="0"/>
            <c:bubble3D val="0"/>
            <c:explosion val="4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1573202488192441E-2"/>
                  <c:y val="-0.300519272949221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D4CBC49-EF5E-46BC-B62E-7B2B53D378F9}" type="VALUE">
                      <a:rPr lang="en-US" sz="1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22901994940425"/>
                      <c:h val="0.128689324021736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8854743999660989E-2"/>
                  <c:y val="-1.1490875980170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79827C3-8CE6-4083-B1A6-68DE6CEFAFBB}" type="VALUE">
                      <a:rPr lang="en-US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1559546625355"/>
                      <c:h val="0.100166834782513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4668857098458771"/>
                  <c:y val="0.134740736418349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/>
                      <a:t> </a:t>
                    </a:r>
                    <a:fld id="{F9E579EC-B59B-4DB9-995A-649709F2E2B1}" type="VALUE">
                      <a:rPr lang="en-US" baseline="0" dirty="0"/>
                      <a:pPr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10190569920367"/>
                      <c:h val="0.1759555499110205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5403100</c:v>
                </c:pt>
                <c:pt idx="1">
                  <c:v>0</c:v>
                </c:pt>
                <c:pt idx="2">
                  <c:v>800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64499558188724"/>
          <c:y val="0.76577959672475271"/>
          <c:w val="0.86110806812585095"/>
          <c:h val="0.1177829745877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580692831726869E-2"/>
                  <c:y val="1.6962968924429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38506150013155E-2"/>
                  <c:y val="4.2045016350236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5403100</c:v>
                </c:pt>
                <c:pt idx="1">
                  <c:v>0</c:v>
                </c:pt>
                <c:pt idx="2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dirty="0"/>
              <a:t>Динамика безвозмездных поступлений бюджета Пестяковского городского поселения на </a:t>
            </a:r>
            <a:r>
              <a:rPr lang="ru-RU" sz="1800" dirty="0" smtClean="0"/>
              <a:t>2019 </a:t>
            </a:r>
            <a:r>
              <a:rPr lang="ru-RU" sz="1800" dirty="0"/>
              <a:t>и плановый период </a:t>
            </a:r>
            <a:r>
              <a:rPr lang="ru-RU" sz="1800" dirty="0" smtClean="0"/>
              <a:t>2020 </a:t>
            </a:r>
            <a:r>
              <a:rPr lang="ru-RU" sz="1800" dirty="0"/>
              <a:t>и </a:t>
            </a:r>
            <a:r>
              <a:rPr lang="ru-RU" sz="1800" dirty="0" smtClean="0"/>
              <a:t>2021 </a:t>
            </a:r>
            <a:r>
              <a:rPr lang="ru-RU" sz="1800" dirty="0"/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29700848"/>
        <c:axId val="229698888"/>
      </c:barChart>
      <c:catAx>
        <c:axId val="22970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698888"/>
        <c:crosses val="autoZero"/>
        <c:auto val="1"/>
        <c:lblAlgn val="ctr"/>
        <c:lblOffset val="100"/>
        <c:noMultiLvlLbl val="0"/>
      </c:catAx>
      <c:valAx>
        <c:axId val="22969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700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2019год</a:t>
            </a:r>
            <a:endParaRPr lang="ru-RU" dirty="0"/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98040382476059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C00CC"/>
            </a:solidFill>
          </c:spPr>
          <c:explosion val="4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5347838389685552E-2"/>
                  <c:y val="2.7042805974593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452925532121453"/>
                  <c:y val="-0.224331113278317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1344557264234154"/>
                  <c:y val="-3.22959338802936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910406</c:v>
                </c:pt>
                <c:pt idx="1">
                  <c:v>125820</c:v>
                </c:pt>
                <c:pt idx="2">
                  <c:v>8082386.7800000003</c:v>
                </c:pt>
                <c:pt idx="3">
                  <c:v>5071358.58</c:v>
                </c:pt>
                <c:pt idx="4">
                  <c:v>13871087.800000001</c:v>
                </c:pt>
                <c:pt idx="5">
                  <c:v>662699.11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2020год</a:t>
            </a:r>
            <a:endParaRPr lang="ru-RU" dirty="0"/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98040382476059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4.4696467418248224E-2"/>
                  <c:y val="-5.04972725892992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1592479766091E-2"/>
                  <c:y val="-1.2332972399394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342474523642664E-2"/>
                  <c:y val="2.7721607699243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8740782028317504"/>
                  <c:y val="-0.1868231691530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3644604459213622"/>
                  <c:y val="-1.9320168809951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900436</c:v>
                </c:pt>
                <c:pt idx="1">
                  <c:v>94020</c:v>
                </c:pt>
                <c:pt idx="2">
                  <c:v>2763753.71</c:v>
                </c:pt>
                <c:pt idx="3">
                  <c:v>3778680.91</c:v>
                </c:pt>
                <c:pt idx="4">
                  <c:v>10495783.74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2021год</a:t>
            </a:r>
            <a:endParaRPr lang="ru-RU" dirty="0"/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078096807292106E-2"/>
          <c:w val="1"/>
          <c:h val="0.882176053453815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3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4.9477836142287707E-2"/>
                  <c:y val="-3.9448537626141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749494922510261"/>
                      <c:h val="0.1048099717000432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7750254069282719E-2"/>
                  <c:y val="-1.58870099414397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5.1722161186228056E-2"/>
                  <c:y val="2.4386035522363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4111414250366"/>
                      <c:h val="0.10307187204197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076358811501185"/>
                  <c:y val="-0.213669974676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4556427869"/>
                      <c:h val="0.139883540985460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538179405750591E-2"/>
                  <c:y val="1.653996079571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16991307658142"/>
                      <c:h val="0.1205718735262484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9437830665745012"/>
                  <c:y val="-2.7023448948819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900481</c:v>
                </c:pt>
                <c:pt idx="1">
                  <c:v>94020</c:v>
                </c:pt>
                <c:pt idx="2">
                  <c:v>2523446.6</c:v>
                </c:pt>
                <c:pt idx="3">
                  <c:v>3867159.22</c:v>
                </c:pt>
                <c:pt idx="4">
                  <c:v>10277289.23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6.7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7.1</c:v>
                </c:pt>
                <c:pt idx="1">
                  <c:v>5.2</c:v>
                </c:pt>
                <c:pt idx="2">
                  <c:v>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26988928"/>
        <c:axId val="226989320"/>
      </c:barChart>
      <c:catAx>
        <c:axId val="2269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989320"/>
        <c:crosses val="autoZero"/>
        <c:auto val="1"/>
        <c:lblAlgn val="ctr"/>
        <c:lblOffset val="100"/>
        <c:noMultiLvlLbl val="0"/>
      </c:catAx>
      <c:valAx>
        <c:axId val="22698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988928"/>
        <c:crosses val="autoZero"/>
        <c:crossBetween val="between"/>
      </c:valAx>
      <c:spPr>
        <a:solidFill>
          <a:srgbClr val="FF99FF"/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на реализацию муниципальных программ Пестяковского </a:t>
            </a:r>
            <a:r>
              <a:rPr lang="ru-RU" dirty="0" smtClean="0"/>
              <a:t>городского поселения на 2019год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174575373641319"/>
                  <c:y val="3.38788329943035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12802644.470000001</c:v>
                </c:pt>
                <c:pt idx="1">
                  <c:v>13809477.92</c:v>
                </c:pt>
                <c:pt idx="2">
                  <c:v>231429.88</c:v>
                </c:pt>
                <c:pt idx="3">
                  <c:v>1028000</c:v>
                </c:pt>
                <c:pt idx="4">
                  <c:v>822406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12802644.470000001</c:v>
                </c:pt>
                <c:pt idx="1">
                  <c:v>13809477.92</c:v>
                </c:pt>
                <c:pt idx="2">
                  <c:v>231429.88</c:v>
                </c:pt>
                <c:pt idx="3">
                  <c:v>1028000</c:v>
                </c:pt>
                <c:pt idx="4">
                  <c:v>822406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231429.88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1028000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822406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1604335492356818"/>
          <c:w val="0.33347412334596394"/>
          <c:h val="0.883956645076431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CCCC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на реализацию муниципальных программ Пестяковского </a:t>
            </a:r>
            <a:r>
              <a:rPr lang="ru-RU" dirty="0" smtClean="0"/>
              <a:t>городского поселения на 2020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31358068146E-2"/>
          <c:y val="0.14510074867692743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223355152670463"/>
                  <c:y val="2.1845954097924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31905394510539E-2"/>
                  <c:y val="-5.59256424906866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070487412739523E-2"/>
                  <c:y val="-8.4652797584253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6100434.6200000001</c:v>
                </c:pt>
                <c:pt idx="1">
                  <c:v>10434173.859999999</c:v>
                </c:pt>
                <c:pt idx="2">
                  <c:v>239629.88</c:v>
                </c:pt>
                <c:pt idx="3">
                  <c:v>472000</c:v>
                </c:pt>
                <c:pt idx="4">
                  <c:v>822436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6100434.6200000001</c:v>
                </c:pt>
                <c:pt idx="1">
                  <c:v>10434173.859999999</c:v>
                </c:pt>
                <c:pt idx="2">
                  <c:v>239629.88</c:v>
                </c:pt>
                <c:pt idx="3">
                  <c:v>472000</c:v>
                </c:pt>
                <c:pt idx="4">
                  <c:v>822436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239629.88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472000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822436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6388865960328569"/>
          <c:y val="0.15788404402889283"/>
          <c:w val="0.30973916988921096"/>
          <c:h val="0.7649245126195095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88DA73"/>
        </a:gs>
        <a:gs pos="95500">
          <a:srgbClr val="99FF99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/>
              <a:t>2021год</a:t>
            </a:r>
            <a:endParaRPr lang="ru-RU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spPr>
            <a:solidFill>
              <a:srgbClr val="D626DA"/>
            </a:solidFill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9567901330704424"/>
                  <c:y val="1.99956763052427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85003061890048"/>
                  <c:y val="2.9684260072001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3669696119469654E-3"/>
                  <c:y val="-3.34998219033443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5948605.8200000003</c:v>
                </c:pt>
                <c:pt idx="1">
                  <c:v>10215679.35</c:v>
                </c:pt>
                <c:pt idx="2">
                  <c:v>239629.88</c:v>
                </c:pt>
                <c:pt idx="3">
                  <c:v>472000</c:v>
                </c:pt>
                <c:pt idx="4">
                  <c:v>822481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5948605.8200000003</c:v>
                </c:pt>
                <c:pt idx="1">
                  <c:v>10215679.35</c:v>
                </c:pt>
                <c:pt idx="2">
                  <c:v>239629.88</c:v>
                </c:pt>
                <c:pt idx="3">
                  <c:v>472000</c:v>
                </c:pt>
                <c:pt idx="4">
                  <c:v>822481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239629.88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472000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822481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0626916129196402"/>
          <c:w val="0.27207308701796884"/>
          <c:h val="0.88581873576816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6990104"/>
        <c:axId val="226989712"/>
        <c:axId val="0"/>
      </c:bar3DChart>
      <c:catAx>
        <c:axId val="226990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989712"/>
        <c:crosses val="autoZero"/>
        <c:auto val="1"/>
        <c:lblAlgn val="ctr"/>
        <c:lblOffset val="100"/>
        <c:noMultiLvlLbl val="0"/>
      </c:catAx>
      <c:valAx>
        <c:axId val="22698971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699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2019-2021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12650476.48</c:v>
                </c:pt>
                <c:pt idx="1">
                  <c:v>12691637.810000001</c:v>
                </c:pt>
                <c:pt idx="2">
                  <c:v>12789211.630000001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910007</c:v>
                </c:pt>
                <c:pt idx="1">
                  <c:v>467000</c:v>
                </c:pt>
                <c:pt idx="2">
                  <c:v>468100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13734849</c:v>
                </c:pt>
                <c:pt idx="1">
                  <c:v>5403900</c:v>
                </c:pt>
                <c:pt idx="2">
                  <c:v>5403945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6990888"/>
        <c:axId val="226984224"/>
        <c:axId val="0"/>
      </c:bar3DChart>
      <c:catAx>
        <c:axId val="226990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984224"/>
        <c:crosses val="autoZero"/>
        <c:auto val="1"/>
        <c:lblAlgn val="ctr"/>
        <c:lblOffset val="100"/>
        <c:noMultiLvlLbl val="0"/>
      </c:catAx>
      <c:valAx>
        <c:axId val="22698422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2699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7502740408570006"/>
          <c:w val="0.60800885907294799"/>
          <c:h val="5.2476960559302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год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901743729206E-2"/>
          <c:y val="0.1460337121383935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CC00CC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53DFCE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671382078115477"/>
                  <c:y val="-0.21747560211773187"/>
                </c:manualLayout>
              </c:layout>
              <c:tx>
                <c:rich>
                  <a:bodyPr/>
                  <a:lstStyle/>
                  <a:p>
                    <a:fld id="{18EA9D96-CF4F-4CCF-B3D5-E9518E5985D5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1338548835"/>
                      <c:h val="0.155978827855954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smtClean="0"/>
                      <a:pPr>
                        <a:defRPr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13560483.48</c:v>
                </c:pt>
                <c:pt idx="1">
                  <c:v>13734849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2662347931486115"/>
          <c:y val="1.97519266876913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9913647531534052E-2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2019</c:v>
                </c:pt>
              </c:strCache>
            </c:strRef>
          </c:tx>
          <c:explosion val="72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20D02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219195180508059"/>
                  <c:y val="-0.33047422898470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13 158 637,81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8634180101"/>
                      <c:h val="7.0366238824900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543573692332839"/>
                  <c:y val="9.07618528084867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en-US" baseline="0" dirty="0" smtClean="0"/>
                      <a:t> 403 900,00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0458153164915"/>
                      <c:h val="0.135843875794597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12860078.199999999</c:v>
                </c:pt>
                <c:pt idx="1">
                  <c:v>7327082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8046619990427315"/>
          <c:w val="0.82394892026313626"/>
          <c:h val="0.15085339598997005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  <a:endParaRPr lang="en-US" dirty="0"/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0789671785268032E-4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explosion val="47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13 257 311,63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en-US" baseline="0" dirty="0" smtClean="0"/>
                      <a:t> 403 945,00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12878583.460000001</c:v>
                </c:pt>
                <c:pt idx="1">
                  <c:v>5266289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77330951750286403"/>
          <c:w val="0.89999996206436617"/>
          <c:h val="0.1953003830663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Динамика налоговых и неналоговых доходов Пестяковского городского поселения на </a:t>
            </a:r>
            <a:r>
              <a:rPr lang="ru-RU" sz="2000" dirty="0" smtClean="0"/>
              <a:t>2019 </a:t>
            </a:r>
            <a:r>
              <a:rPr lang="ru-RU" sz="2000" dirty="0"/>
              <a:t>и плановый период </a:t>
            </a:r>
            <a:r>
              <a:rPr lang="ru-RU" sz="2000" dirty="0" smtClean="0"/>
              <a:t>2020 </a:t>
            </a:r>
            <a:r>
              <a:rPr lang="ru-RU" sz="2000" dirty="0"/>
              <a:t>и </a:t>
            </a:r>
            <a:r>
              <a:rPr lang="ru-RU" sz="2000" dirty="0" smtClean="0"/>
              <a:t>2021 </a:t>
            </a:r>
            <a:r>
              <a:rPr lang="ru-RU" sz="2000" dirty="0"/>
              <a:t>годов</a:t>
            </a:r>
          </a:p>
        </c:rich>
      </c:tx>
      <c:overlay val="0"/>
      <c:spPr>
        <a:solidFill>
          <a:srgbClr val="FF99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128877661623356"/>
          <c:y val="0.17813734067555281"/>
          <c:w val="0.8687112233837665"/>
          <c:h val="0.63848438062889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0D02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13560483.48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13158637.810000001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13257311.630000001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374384"/>
        <c:axId val="352372032"/>
      </c:barChart>
      <c:catAx>
        <c:axId val="35237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372032"/>
        <c:crosses val="autoZero"/>
        <c:auto val="1"/>
        <c:lblAlgn val="ctr"/>
        <c:lblOffset val="100"/>
        <c:noMultiLvlLbl val="0"/>
      </c:catAx>
      <c:valAx>
        <c:axId val="35237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37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Пестяковского городского поселения на 2019 и плановый период 2020 и 2021 годов в расчете на одного жителя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solidFill>
          <a:srgbClr val="99FF99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979976"/>
        <c:axId val="225982328"/>
      </c:barChart>
      <c:catAx>
        <c:axId val="22597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82328"/>
        <c:crosses val="autoZero"/>
        <c:auto val="1"/>
        <c:lblAlgn val="ctr"/>
        <c:lblOffset val="100"/>
        <c:noMultiLvlLbl val="0"/>
      </c:catAx>
      <c:valAx>
        <c:axId val="22598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79976"/>
        <c:crosses val="autoZero"/>
        <c:crossBetween val="between"/>
      </c:valAx>
      <c:spPr>
        <a:solidFill>
          <a:srgbClr val="FFCCCC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35403366601352"/>
          <c:y val="0.90519149031477453"/>
          <c:w val="0.25190529942849194"/>
          <c:h val="4.04294202401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Разработка бюджетного прогноза Пестяковского городского поселения на 2017-2021 годы позволит:</a:t>
          </a:r>
          <a:endParaRPr lang="ru-RU" b="1" dirty="0"/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/>
            <a:t>Значительно расширить период бюджетного планирования;</a:t>
          </a:r>
          <a:endParaRPr lang="ru-RU" sz="1600" b="1" i="1" dirty="0"/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/>
            <a:t>Осуществить стратегические  бюджетные показатели Пестяковского городского поселения</a:t>
          </a:r>
          <a:endParaRPr lang="ru-RU" sz="1600" b="1" i="1" dirty="0"/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b="1" dirty="0" smtClean="0"/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b="1" dirty="0"/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/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/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Y="84313" custLinFactNeighborX="0" custLinFactNeighborY="26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Y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2017 – 2021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24 851 684,91руб., из них  2019 год –           12 802 644,47руб., на 2020 г.-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6 100 434,62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2021 г.-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5 948 605,82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2019 г- 125 861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,00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руб., на 2020 г – 125 861,00 руб., 2021 г- 125 861,00руб.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2019 г.- 3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448 020,47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2020 г.-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2 455 342,80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2021г -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2 543 821,11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2019г- 842 929,78 руб., на 2020 г- 842 929,78 руб., на 2021г- 842 929,78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2019 г.- 7 126 386,78руб., на 2020 г.-                                                                         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2 313 753,71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2021 г-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2 073 446,60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2019г- 529 547,33 руб., на 2020г- 229 547,33 руб., на 2021 г- 229 547,33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2019г- 133 000,00 руб., на 2020г- 133 000,00 руб., на 2021г.-133 000,00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2019г- 154 178,64 руб.,  на 2020г –0,00 руб., на 2021 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2019г- 442 720,47 руб., на 2020г- 0,00 руб., на 2021г- 0,00руб.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53B66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2015 – 2021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99FF99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34 459 331,13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из них  2019 год –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13 809 477,92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2020 г- 10 434 173,86 руб., на 2021 г- 10 215 679,35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2019 г- 7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618 546,00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2020 г –                  5 956 620,00 руб., 2021 г- 5 832 120,00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–  на 2019 г-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4 033 282,03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2020 г- 2 919 329,77 руб., на 2021 г -             2 858 135,26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2019г- 0,00 руб., на 2020г-0,00 руб., на 2021г-0,00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6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FFFF00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FFFF00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FFFF00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2019 г-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2 157 649,89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2020 г-1 558 224,09 руб., на 2021 г-1 525 424,09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101144" custScaleY="254263" custLinFactNeighborX="4642" custLinFactNeighborY="-7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90301" custScaleY="401944" custLinFactNeighborX="5259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5748" custScaleY="93096" custLinFactNeighborX="5819" custLinFactNeighborY="-247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92598" custScaleY="94205" custLinFactNeighborX="13153" custLinFactNeighborY="-29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111594" custLinFactNeighborX="4642" custLinFactNeighborY="-35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2994" custScaleY="157190" custLinFactNeighborX="7166" custLinFactNeighborY="-497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BAA73FD1-83CA-4437-A418-16F7D1FC0DD8}" type="presOf" srcId="{732E47BA-4702-4654-A6C5-89B443AB1AF1}" destId="{BCA1C752-AAB2-445F-8BB1-6E61B070562A}" srcOrd="0" destOrd="6" presId="urn:microsoft.com/office/officeart/2005/8/layout/vList5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D989EBE5-DC44-4A5D-B665-C426FCAC23DB}" srcId="{26BEC9D2-18C1-43D8-8915-41D96E27040E}" destId="{BF5F345A-4589-40B2-9BBD-6B3A9C944814}" srcOrd="7" destOrd="0" parTransId="{527C5EF9-4037-4E49-99DF-5F4D592B15A9}" sibTransId="{7C1F3925-7928-4699-ADD5-F00E2E863D29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8C033507-25A0-4365-8801-3B0F6C1E78BC}" srcId="{26BEC9D2-18C1-43D8-8915-41D96E27040E}" destId="{732E47BA-4702-4654-A6C5-89B443AB1AF1}" srcOrd="6" destOrd="0" parTransId="{932E71BB-4388-40F5-8BA0-099973E3CBB9}" sibTransId="{89D8ABED-CFB9-4516-9522-3B5E09B1B95E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0666AD00-9494-45FD-9E22-C7CA527D018F}" type="presOf" srcId="{BF5F345A-4589-40B2-9BBD-6B3A9C944814}" destId="{BCA1C752-AAB2-445F-8BB1-6E61B070562A}" srcOrd="0" destOrd="7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44097" y="538384"/>
            <a:ext cx="6862273" cy="1836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54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885" y="2529556"/>
            <a:ext cx="8726485" cy="375160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32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ПЕСТЯКОВСКОГО </a:t>
            </a: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3200" b="1" i="1" dirty="0">
              <a:ln w="0"/>
              <a:solidFill>
                <a:srgbClr val="D626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2019 ГОД и ПЛАНОВЫЙ ПЕРИОД  2020 и 2021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АКТУАЛИЗИРОВАННАЯ ВЕРСИЯ НА </a:t>
            </a: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01.07.2019 г.</a:t>
            </a:r>
            <a:endParaRPr lang="ru-RU" sz="3200" b="1" i="1" dirty="0">
              <a:ln w="0"/>
              <a:solidFill>
                <a:srgbClr val="D626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3200" b="1" i="1" dirty="0">
              <a:ln w="0"/>
              <a:solidFill>
                <a:srgbClr val="D626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85" y="538384"/>
            <a:ext cx="1753883" cy="183632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98339"/>
              </p:ext>
            </p:extLst>
          </p:nvPr>
        </p:nvGraphicFramePr>
        <p:xfrm>
          <a:off x="760576" y="1350225"/>
          <a:ext cx="8494519" cy="3440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2020-2021годов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27 295 332,48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18 561737,81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18 660 411,63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13 560 483,48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13 158 637,81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13 257 311,63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12 650 476,48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12 691 637,81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12 789 211,63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910 007,00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13 734 849,00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80631"/>
              </p:ext>
            </p:extLst>
          </p:nvPr>
        </p:nvGraphicFramePr>
        <p:xfrm>
          <a:off x="136733" y="188007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468085"/>
              </p:ext>
            </p:extLst>
          </p:nvPr>
        </p:nvGraphicFramePr>
        <p:xfrm>
          <a:off x="471488" y="1298960"/>
          <a:ext cx="4476527" cy="254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95572"/>
              </p:ext>
            </p:extLst>
          </p:nvPr>
        </p:nvGraphicFramePr>
        <p:xfrm>
          <a:off x="5460763" y="1273322"/>
          <a:ext cx="3768696" cy="257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232404"/>
              </p:ext>
            </p:extLst>
          </p:nvPr>
        </p:nvGraphicFramePr>
        <p:xfrm>
          <a:off x="2171700" y="3930555"/>
          <a:ext cx="5272088" cy="222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606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2019  плановый период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годов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1009087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49189701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3583021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1038" y="555477"/>
            <a:ext cx="8543925" cy="1135211"/>
          </a:xfrm>
        </p:spPr>
        <p:txBody>
          <a:bodyPr>
            <a:no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Структура неналоговых доходов бюджета Пестяковского 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городского поселения на 2019 год и плановый период 2020 и 2021 годов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76705"/>
              </p:ext>
            </p:extLst>
          </p:nvPr>
        </p:nvGraphicFramePr>
        <p:xfrm>
          <a:off x="606752" y="1690689"/>
          <a:ext cx="8682528" cy="462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65177428"/>
              </p:ext>
            </p:extLst>
          </p:nvPr>
        </p:nvGraphicFramePr>
        <p:xfrm>
          <a:off x="598206" y="957130"/>
          <a:ext cx="4211564" cy="323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19289967"/>
              </p:ext>
            </p:extLst>
          </p:nvPr>
        </p:nvGraphicFramePr>
        <p:xfrm>
          <a:off x="5059110" y="1025495"/>
          <a:ext cx="4247260" cy="320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782334564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2019 и плановый период 2020 и 2021 годов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29531579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5691" y="495686"/>
            <a:ext cx="8072846" cy="567464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2019 и плановый период 2020 и 2021 годов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44140"/>
              </p:ext>
            </p:extLst>
          </p:nvPr>
        </p:nvGraphicFramePr>
        <p:xfrm>
          <a:off x="677009" y="1160584"/>
          <a:ext cx="8301527" cy="5417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9370"/>
                <a:gridCol w="533376"/>
                <a:gridCol w="547053"/>
                <a:gridCol w="1130576"/>
                <a:gridCol w="1130576"/>
                <a:gridCol w="1130576"/>
              </a:tblGrid>
              <a:tr h="360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учреждение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2019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2020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2021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910 406,00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900 436,00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900 481,00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445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649 564,00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649 564,00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649 564,00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556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128 072,00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128 072,00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128 072,00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Судебная система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Резервные фонды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22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22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125 820,00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445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125 820,00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8 082 386,78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2 763 753,71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2 523 446,60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22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7 126 386,78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2 313 753,71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2 073 446,60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22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450 000,00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22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5 071 358,58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3 778 680,91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3 867 159,22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529 547,33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229 547,33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229 547,33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968 790,78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968 790,78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968 790,78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Благоустройство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3 573 020,47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2 580 342,80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2 668 821,11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1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13 871 087,80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10 495 783,74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10 277 289,23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1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Культура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13 871 087,80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10 495 783,74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10 277 289,23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662 699,11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31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Социальное обеспечение населения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626 699,11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16224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28 723 758,27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18 098 474,36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17 728 196,05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365125"/>
            <a:ext cx="9089409" cy="806449"/>
          </a:xfrm>
          <a:gradFill>
            <a:gsLst>
              <a:gs pos="34000">
                <a:srgbClr val="FFFF00"/>
              </a:gs>
              <a:gs pos="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7546" y="818866"/>
            <a:ext cx="9062113" cy="603913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2019 год и плановый период 2020 и 2021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Л.Е.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87152923"/>
              </p:ext>
            </p:extLst>
          </p:nvPr>
        </p:nvGraphicFramePr>
        <p:xfrm>
          <a:off x="786213" y="1025494"/>
          <a:ext cx="3862699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2019 и плановый период 2020 и 2021 годов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01837572"/>
              </p:ext>
            </p:extLst>
          </p:nvPr>
        </p:nvGraphicFramePr>
        <p:xfrm>
          <a:off x="5218632" y="1025494"/>
          <a:ext cx="3862699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35773661"/>
              </p:ext>
            </p:extLst>
          </p:nvPr>
        </p:nvGraphicFramePr>
        <p:xfrm>
          <a:off x="3273039" y="4025070"/>
          <a:ext cx="3593508" cy="268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86855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24208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 И 2021 ГОДОВ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2019 год  и плановый период 2020 и 2021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26 подпрограммы и 26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2019 год и плановый период 2020 и 2021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9801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844157"/>
              </p:ext>
            </p:extLst>
          </p:nvPr>
        </p:nvGraphicFramePr>
        <p:xfrm>
          <a:off x="136478" y="324740"/>
          <a:ext cx="9631365" cy="637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221899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44618176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939943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3978646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52978610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49687" y="127000"/>
            <a:ext cx="5768083" cy="1076101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</a:t>
            </a:r>
            <a:r>
              <a:rPr lang="ru-RU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политики, спорта, физической культуры в </a:t>
            </a:r>
            <a:r>
              <a:rPr lang="ru-RU" b="1" i="1" dirty="0" err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7300" y="1203101"/>
            <a:ext cx="2899812" cy="1286099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2021годы</a:t>
            </a: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67660" y="1203101"/>
            <a:ext cx="2910850" cy="1286099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             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- </a:t>
            </a:r>
            <a:r>
              <a:rPr lang="ru-RU" sz="1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2021год-               0,00 руб.  </a:t>
            </a:r>
            <a:endParaRPr lang="ru-RU" sz="11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5571" y="4384958"/>
            <a:ext cx="3453850" cy="18962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условий, обеспечивающих удовлетворение потребностей населения Пестяковского городского поселения в качественных услугах в сфере молодежной политики, физической культуры и спорта.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561" y="2742307"/>
            <a:ext cx="4136164" cy="755269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245100" y="2744788"/>
            <a:ext cx="986267" cy="311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520725" y="2744788"/>
            <a:ext cx="216375" cy="311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98732" y="2742308"/>
            <a:ext cx="2464097" cy="153059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в </a:t>
            </a:r>
            <a:r>
              <a:rPr lang="ru-RU" sz="1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</a:t>
            </a:r>
            <a:endParaRPr lang="ru-RU" sz="140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2019г-0,00руб.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2020г-0,00 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2021г-0,00 руб.</a:t>
            </a:r>
            <a:endParaRPr lang="ru-RU" sz="1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61010"/>
              </p:ext>
            </p:extLst>
          </p:nvPr>
        </p:nvGraphicFramePr>
        <p:xfrm>
          <a:off x="400051" y="3565301"/>
          <a:ext cx="4120674" cy="2715859"/>
        </p:xfrm>
        <a:graphic>
          <a:graphicData uri="http://schemas.openxmlformats.org/drawingml/2006/table">
            <a:tbl>
              <a:tblPr/>
              <a:tblGrid>
                <a:gridCol w="4120674"/>
              </a:tblGrid>
              <a:tr h="271585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системы физического воспитания;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жителей занимающихся физической культурой и спортом, в том числе учащихся и молодежи;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сети спортивных сооружений, доступной для различных категорий и групп населения;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количества участников массовых спортивных и физкультурных мероприятий.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спортивной материальной базы.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1" y="127000"/>
            <a:ext cx="3067939" cy="2362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92496" y="2731822"/>
            <a:ext cx="2495373" cy="154107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физическая культура в </a:t>
            </a:r>
            <a:r>
              <a:rPr lang="ru-RU" sz="1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2019г- 0,00 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2020г.-0,00 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2021г- 0,00 руб.</a:t>
            </a:r>
            <a:endParaRPr lang="ru-RU" sz="1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flipH="1">
            <a:off x="6875118" y="2489200"/>
            <a:ext cx="243734" cy="356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379204" y="2489200"/>
            <a:ext cx="226553" cy="356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85825" y="192088"/>
            <a:ext cx="7959072" cy="58477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563" y="4404014"/>
            <a:ext cx="9528175" cy="2010433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02479" y="913826"/>
            <a:ext cx="3725966" cy="1880394"/>
          </a:xfrm>
          <a:prstGeom prst="downArrowCallout">
            <a:avLst>
              <a:gd name="adj1" fmla="val 24091"/>
              <a:gd name="adj2" fmla="val 25000"/>
              <a:gd name="adj3" fmla="val 25000"/>
              <a:gd name="adj4" fmla="val 6497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967785" y="957129"/>
            <a:ext cx="4080681" cy="1793789"/>
          </a:xfrm>
          <a:prstGeom prst="downArrowCallou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59109" y="957129"/>
            <a:ext cx="3922521" cy="92333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выплачиваемые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	денежные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0311" y="2837523"/>
            <a:ext cx="6509982" cy="13932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3195" y="2809305"/>
            <a:ext cx="6646459" cy="15081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БЮДЖЕТ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480" y="913826"/>
            <a:ext cx="3725966" cy="1205531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06050484"/>
              </p:ext>
            </p:extLst>
          </p:nvPr>
        </p:nvGraphicFramePr>
        <p:xfrm>
          <a:off x="681733" y="854578"/>
          <a:ext cx="9000430" cy="650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23825" y="762000"/>
            <a:ext cx="558800" cy="5384800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44438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>
            <a:off x="-398411" y="1934722"/>
            <a:ext cx="2659379" cy="499092"/>
          </a:xfrm>
          <a:prstGeom prst="bentConnector4">
            <a:avLst>
              <a:gd name="adj1" fmla="val 224143"/>
              <a:gd name="adj2" fmla="val 174911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10 кружков художественной самодеятельности , в том числе детских кружков-4, их посещает более 100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30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56 500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18500,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49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032" y="1225310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-1" y="1978589"/>
            <a:ext cx="675119" cy="11049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6403" y="1901677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827 442,35 руб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2019г- 231 429,88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2020г- 239 629,88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2021г.- 239 629,88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7826" y="1410553"/>
            <a:ext cx="3270945" cy="192221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2" y="3724273"/>
            <a:ext cx="2815457" cy="224243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14300" y="3724273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2019 г –104 429,88 руб. 2020г-  112 629,88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2021г- 112 629,88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37007" y="378314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2019 г – 127 000,00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г- 127 000,00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г- 127 000,00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233924" y="3483990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745057" y="3467250"/>
            <a:ext cx="309293" cy="315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9857" y="1059679"/>
            <a:ext cx="8007409" cy="4990744"/>
          </a:xfrm>
          <a:solidFill>
            <a:srgbClr val="FFCCCC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6575" y="0"/>
            <a:ext cx="5273675" cy="180022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6825" y="355600"/>
            <a:ext cx="3322638" cy="2984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293" y="1881186"/>
            <a:ext cx="5273675" cy="4000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Срок реализации программы – </a:t>
            </a:r>
            <a:r>
              <a:rPr lang="ru-RU" b="1" i="1" dirty="0" smtClean="0"/>
              <a:t>2016 </a:t>
            </a:r>
            <a:r>
              <a:rPr lang="ru-RU" b="1" i="1" dirty="0"/>
              <a:t>– </a:t>
            </a:r>
            <a:r>
              <a:rPr lang="ru-RU" b="1" i="1" dirty="0" smtClean="0"/>
              <a:t>2021годы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943" y="2362199"/>
            <a:ext cx="5097463" cy="7112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1 972 000,00 </a:t>
            </a: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руб</a:t>
            </a:r>
            <a:r>
              <a:rPr lang="ru-RU" sz="2000" b="1" i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146175" y="3962400"/>
            <a:ext cx="525463" cy="800100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716463" y="3962400"/>
            <a:ext cx="515937" cy="800100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3131" y="3261482"/>
            <a:ext cx="4572000" cy="10271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1 028 000,00руб.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2020 год – 472 000,00руб.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2021 год – 472 000,00руб.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36575" y="4762500"/>
            <a:ext cx="3230563" cy="189760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2019г-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7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2020г-22 000,00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2021г- 22 000,00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03260" y="4762499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2019г-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956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2020г- 450 000,00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2021г- 450 000,00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09" y="236388"/>
            <a:ext cx="3351554" cy="312767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045488" y="1905602"/>
            <a:ext cx="4799267" cy="3845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1" y="633921"/>
            <a:ext cx="5273675" cy="100438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4407" y="1771244"/>
            <a:ext cx="5273675" cy="4000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Срок реализации программы – </a:t>
            </a:r>
            <a:r>
              <a:rPr lang="ru-RU" b="1" i="1" dirty="0" smtClean="0"/>
              <a:t>2018 </a:t>
            </a:r>
            <a:r>
              <a:rPr lang="ru-RU" b="1" i="1" dirty="0"/>
              <a:t>– </a:t>
            </a:r>
            <a:r>
              <a:rPr lang="ru-RU" b="1" i="1" dirty="0" smtClean="0"/>
              <a:t>2021годы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776" y="2274936"/>
            <a:ext cx="5097463" cy="7112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89 400,00 руб</a:t>
            </a: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20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146175" y="3962400"/>
            <a:ext cx="525463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716463" y="3962400"/>
            <a:ext cx="515937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4485" y="3022323"/>
            <a:ext cx="3999617" cy="10271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2020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2021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69098" y="4512179"/>
            <a:ext cx="3097019" cy="123059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2019г-  29 800,00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2020г- 29 800,00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2021г- 29 800,00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61763" y="4512178"/>
            <a:ext cx="2641587" cy="94609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2019г- 0,00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2021г- 0,00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50299" y="2362199"/>
            <a:ext cx="2598828" cy="3918960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48" y="414005"/>
            <a:ext cx="2486826" cy="1860931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823" y="598205"/>
            <a:ext cx="7264964" cy="60675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6232" y="1281869"/>
            <a:ext cx="6793906" cy="4187440"/>
          </a:xfrm>
          <a:solidFill>
            <a:srgbClr val="FFCCCC"/>
          </a:solidFill>
        </p:spPr>
        <p:txBody>
          <a:bodyPr rtlCol="0">
            <a:normAutofit lnSpcReduction="10000"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  <a:endParaRPr lang="ru-RU" sz="2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C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400" dirty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400" b="1" i="1" dirty="0" smtClean="0">
                <a:solidFill>
                  <a:srgbClr val="CC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rgbClr val="CC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822 406,00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822 436,00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822 481,00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4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Формирование современной городской среды на территории Пестяковского городского поселения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508" y="2719407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348" y="1482281"/>
            <a:ext cx="4433410" cy="137428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благоустройства территории Пестяковского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Пестяковского муниципального района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348" y="5473582"/>
            <a:ext cx="4440798" cy="1311780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благоустроенных территорий для обеспечения комфортной городской среды в Пестяковском городском поселении.</a:t>
            </a:r>
            <a:endParaRPr lang="ru-RU" sz="1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3348" y="2922825"/>
            <a:ext cx="4433410" cy="255075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дворовых территорий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муниципальных территорий общего пользования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благоустройства территории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461" y="4450084"/>
            <a:ext cx="233300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539" y="4450084"/>
            <a:ext cx="248566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территорий общего пользования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17126" y="3796367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381257" y="3782551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520866" cy="2056971"/>
          </a:xfrm>
          <a:prstGeom prst="homePlat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6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519781" cy="2056971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425332" cy="1510233"/>
          </a:xfrm>
          <a:prstGeom prst="homePlat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517654" y="982639"/>
            <a:ext cx="6958020" cy="2429301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Пестяковского муниципального района от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517356" y="2939888"/>
            <a:ext cx="6958020" cy="231964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517356" y="4972584"/>
            <a:ext cx="6958318" cy="1714818"/>
          </a:xfrm>
          <a:prstGeom prst="horizontalScroll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823" y="598205"/>
            <a:ext cx="7264964" cy="11195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на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01.07.201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по бюджету Пестяковского городского поселения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9215" y="4119072"/>
            <a:ext cx="51275" cy="45719"/>
          </a:xfrm>
          <a:solidFill>
            <a:srgbClr val="FFCCCC"/>
          </a:solidFill>
        </p:spPr>
        <p:txBody>
          <a:bodyPr rtlCol="0">
            <a:normAutofit fontScale="250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78566"/>
              </p:ext>
            </p:extLst>
          </p:nvPr>
        </p:nvGraphicFramePr>
        <p:xfrm>
          <a:off x="660400" y="2160588"/>
          <a:ext cx="7562208" cy="3200915"/>
        </p:xfrm>
        <a:graphic>
          <a:graphicData uri="http://schemas.openxmlformats.org/drawingml/2006/table">
            <a:tbl>
              <a:tblPr firstRow="1" firstCol="1" bandRow="1"/>
              <a:tblGrid>
                <a:gridCol w="3455676"/>
                <a:gridCol w="1575153"/>
                <a:gridCol w="1491647"/>
                <a:gridCol w="1039732"/>
              </a:tblGrid>
              <a:tr h="9182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Виды заимствований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Утверждено </a:t>
                      </a:r>
                      <a:r>
                        <a:rPr lang="ru-RU" sz="1400">
                          <a:effectLst/>
                        </a:rPr>
                        <a:t>на </a:t>
                      </a:r>
                      <a:r>
                        <a:rPr lang="ru-RU" sz="1400" smtClean="0">
                          <a:effectLst/>
                        </a:rPr>
                        <a:t>01.01.2019</a:t>
                      </a:r>
                      <a:r>
                        <a:rPr lang="ru-RU" sz="1400" baseline="0" smtClean="0">
                          <a:effectLst/>
                        </a:rPr>
                        <a:t> </a:t>
                      </a:r>
                      <a:r>
                        <a:rPr lang="ru-RU" sz="1400" smtClean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.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 Утверждено </a:t>
                      </a:r>
                      <a:r>
                        <a:rPr lang="ru-RU" sz="1400" smtClean="0">
                          <a:effectLst/>
                        </a:rPr>
                        <a:t>на</a:t>
                      </a:r>
                      <a:r>
                        <a:rPr lang="ru-RU" sz="1400" baseline="0" smtClean="0">
                          <a:effectLst/>
                        </a:rPr>
                        <a:t> </a:t>
                      </a:r>
                      <a:r>
                        <a:rPr lang="ru-RU" sz="1400" baseline="0" smtClean="0">
                          <a:effectLst/>
                        </a:rPr>
                        <a:t>0</a:t>
                      </a:r>
                      <a:r>
                        <a:rPr lang="ru-RU" sz="1400" smtClean="0">
                          <a:effectLst/>
                        </a:rPr>
                        <a:t>1.07.2019г</a:t>
                      </a:r>
                      <a:r>
                        <a:rPr lang="ru-RU" sz="1400" dirty="0">
                          <a:effectLst/>
                        </a:rPr>
                        <a:t>.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 исполнение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</a:tr>
              <a:tr h="4509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Муниципальные внутренние заимствования, 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</a:tr>
              <a:tr h="6846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</a:tr>
              <a:tr h="2233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Получение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</a:tr>
              <a:tr h="2233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Погашение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</a:tr>
              <a:tr h="6846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Общий объем заимствований, направленных на погашение долга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38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6006" y="2686794"/>
            <a:ext cx="3313632" cy="3490169"/>
          </a:xfrm>
          <a:solidFill>
            <a:srgbClr val="CCCCFF"/>
          </a:solidFill>
        </p:spPr>
        <p:txBody>
          <a:bodyPr>
            <a:normAutofit fontScale="92500" lnSpcReduction="2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/>
              <a:t>rayfo03318@mail</a:t>
            </a:r>
            <a:r>
              <a:rPr lang="ru-RU" sz="2400" dirty="0" smtClean="0"/>
              <a:t>.</a:t>
            </a:r>
            <a:r>
              <a:rPr lang="en-US" sz="2400" dirty="0" err="1" smtClean="0"/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954107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8" y="1893570"/>
            <a:ext cx="2729944" cy="3565534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-1" y="1501370"/>
            <a:ext cx="4546364" cy="380984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 и  городского поселения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802795" y="1819738"/>
            <a:ext cx="3903259" cy="317310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8157" y="3253385"/>
            <a:ext cx="2566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377384" y="3906914"/>
            <a:ext cx="3203835" cy="289800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2018 -2021 годы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951102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34371"/>
              </p:ext>
            </p:extLst>
          </p:nvPr>
        </p:nvGraphicFramePr>
        <p:xfrm>
          <a:off x="1478420" y="2008261"/>
          <a:ext cx="7229743" cy="2529556"/>
        </p:xfrm>
        <a:graphic>
          <a:graphicData uri="http://schemas.openxmlformats.org/drawingml/2006/table">
            <a:tbl>
              <a:tblPr firstRow="1" firstCol="1" bandRow="1"/>
              <a:tblGrid>
                <a:gridCol w="1822123"/>
                <a:gridCol w="1341039"/>
                <a:gridCol w="1341039"/>
                <a:gridCol w="1320544"/>
                <a:gridCol w="1404998"/>
              </a:tblGrid>
              <a:tr h="470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649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795 323,05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27 295 332,48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18 561 737,81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18 660 411,63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693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27 723 826,88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28 723 758,27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18 561 737,81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18 660 411,63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15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-928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503,83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-1 428 425,79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82766" y="870372"/>
            <a:ext cx="7733944" cy="7257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2114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sz="211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2114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в 2019 год и на плановый период 2020-2021 годов</a:t>
            </a:r>
            <a:endParaRPr lang="ru-RU" sz="1462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751" y="521293"/>
            <a:ext cx="8708165" cy="1538244"/>
          </a:xfrm>
          <a:solidFill>
            <a:srgbClr val="FFCCCC"/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 на 2019 и плановый период 2020-2021 годов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002060"/>
              </p:ext>
            </p:extLst>
          </p:nvPr>
        </p:nvGraphicFramePr>
        <p:xfrm>
          <a:off x="786213" y="2170632"/>
          <a:ext cx="8289422" cy="413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rgbClr val="99FF99"/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2019 и плановый период 2020 и 2021 годов из расчета на одного жителя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412948"/>
              </p:ext>
            </p:extLst>
          </p:nvPr>
        </p:nvGraphicFramePr>
        <p:xfrm>
          <a:off x="786213" y="2153540"/>
          <a:ext cx="8340695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15629</TotalTime>
  <Words>3779</Words>
  <Application>Microsoft Office PowerPoint</Application>
  <PresentationFormat>Лист A4 (210x297 мм)</PresentationFormat>
  <Paragraphs>558</Paragraphs>
  <Slides>42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2018 -2021 годы</vt:lpstr>
      <vt:lpstr>Презентация PowerPoint</vt:lpstr>
      <vt:lpstr>Основные характеристики бюджета Пестяковского городского поселения  на 2019 и плановый период 2020-2021 годов</vt:lpstr>
      <vt:lpstr>Доходы, расходы, дефицит бюджета Пестяковского городского поселения на 2019 и плановый период 2020 и 2021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Пестяковского городского поселения на 2019 год и плановый период 2020 и 2021 годов</vt:lpstr>
      <vt:lpstr>Структура безвозмездных поступлений в бюджет Пестяковского городского поселения в 2019 и плановый период 2020 и 2021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2019 и плановый период 2020 и 2021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Презентация PowerPoint</vt:lpstr>
      <vt:lpstr>Презентация PowerPoint</vt:lpstr>
      <vt:lpstr>Сведения об объеме муниципального долга по состоянию на 01.07.2019г. по бюджету Пестяковского городского поселения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Kozlova</cp:lastModifiedBy>
  <cp:revision>997</cp:revision>
  <cp:lastPrinted>2019-09-11T10:47:01Z</cp:lastPrinted>
  <dcterms:created xsi:type="dcterms:W3CDTF">2013-12-31T04:29:18Z</dcterms:created>
  <dcterms:modified xsi:type="dcterms:W3CDTF">2019-10-23T08:56:34Z</dcterms:modified>
</cp:coreProperties>
</file>