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1"/>
  </p:notesMasterIdLst>
  <p:handoutMasterIdLst>
    <p:handoutMasterId r:id="rId42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2" r:id="rId27"/>
    <p:sldId id="353" r:id="rId28"/>
    <p:sldId id="313" r:id="rId29"/>
    <p:sldId id="354" r:id="rId30"/>
    <p:sldId id="351" r:id="rId31"/>
    <p:sldId id="295" r:id="rId32"/>
    <p:sldId id="280" r:id="rId33"/>
    <p:sldId id="350" r:id="rId34"/>
    <p:sldId id="268" r:id="rId35"/>
    <p:sldId id="269" r:id="rId36"/>
    <p:sldId id="356" r:id="rId37"/>
    <p:sldId id="297" r:id="rId38"/>
    <p:sldId id="338" r:id="rId39"/>
    <p:sldId id="293" r:id="rId40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972" autoAdjust="0"/>
  </p:normalViewPr>
  <p:slideViewPr>
    <p:cSldViewPr snapToGrid="0">
      <p:cViewPr varScale="1">
        <p:scale>
          <a:sx n="88" d="100"/>
          <a:sy n="88" d="100"/>
        </p:scale>
        <p:origin x="660" y="66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317584568"/>
        <c:axId val="317586136"/>
      </c:barChart>
      <c:catAx>
        <c:axId val="3175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7586136"/>
        <c:crosses val="autoZero"/>
        <c:auto val="1"/>
        <c:lblAlgn val="ctr"/>
        <c:lblOffset val="100"/>
        <c:noMultiLvlLbl val="0"/>
      </c:catAx>
      <c:valAx>
        <c:axId val="31758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845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9.9712486863162419E-2"/>
          <c:y val="0.2524497757104755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100000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319769544"/>
        <c:axId val="319769936"/>
        <c:axId val="0"/>
      </c:bar3DChart>
      <c:catAx>
        <c:axId val="31976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769936"/>
        <c:crosses val="autoZero"/>
        <c:auto val="1"/>
        <c:lblAlgn val="ctr"/>
        <c:lblOffset val="100"/>
        <c:noMultiLvlLbl val="0"/>
      </c:catAx>
      <c:valAx>
        <c:axId val="31976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6954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886838238716068"/>
                  <c:y val="-0.17754002982775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60476630534403"/>
                  <c:y val="4.5917039513578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5403100</c:v>
                </c:pt>
                <c:pt idx="1">
                  <c:v>3646913.07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426223023784753"/>
                  <c:y val="-0.2147679505431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3103600909764"/>
                      <c:h val="0.120412041106866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92130455870373E-2"/>
                  <c:y val="-5.0192186012981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5565470444477"/>
                      <c:h val="7.615804309323208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5048700</c:v>
                </c:pt>
                <c:pt idx="1">
                  <c:v>1063815.99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5048700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19770720"/>
        <c:axId val="319771112"/>
      </c:barChart>
      <c:catAx>
        <c:axId val="31977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771112"/>
        <c:crosses val="autoZero"/>
        <c:auto val="1"/>
        <c:lblAlgn val="ctr"/>
        <c:lblOffset val="100"/>
        <c:noMultiLvlLbl val="0"/>
      </c:catAx>
      <c:valAx>
        <c:axId val="31977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707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99771567343543"/>
                  <c:y val="-0.16825148904334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1252435.26</c:v>
                </c:pt>
                <c:pt idx="1">
                  <c:v>137000</c:v>
                </c:pt>
                <c:pt idx="2">
                  <c:v>4021064.05</c:v>
                </c:pt>
                <c:pt idx="3">
                  <c:v>4776170.21</c:v>
                </c:pt>
                <c:pt idx="4">
                  <c:v>13506029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992435.26</c:v>
                </c:pt>
                <c:pt idx="1">
                  <c:v>135000</c:v>
                </c:pt>
                <c:pt idx="2">
                  <c:v>2556929.98</c:v>
                </c:pt>
                <c:pt idx="3">
                  <c:v>4666730.21</c:v>
                </c:pt>
                <c:pt idx="4">
                  <c:v>11925882.18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8060974549005465"/>
                  <c:y val="5.7821310882148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56243377267827"/>
                      <c:h val="0.1048100655038974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665019623711075"/>
                  <c:y val="-0.170153506210520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121731884409685"/>
                  <c:y val="-0.1496606090081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2368788808309478"/>
                  <c:y val="-1.30950352219876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4488906488102988E-2"/>
                  <c:y val="1.914758769116472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1254435.26</c:v>
                </c:pt>
                <c:pt idx="1">
                  <c:v>135000</c:v>
                </c:pt>
                <c:pt idx="2">
                  <c:v>1769626.78</c:v>
                </c:pt>
                <c:pt idx="3">
                  <c:v>3458738.46</c:v>
                </c:pt>
                <c:pt idx="4">
                  <c:v>1209882.18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8209952.3399999999</c:v>
                </c:pt>
                <c:pt idx="1">
                  <c:v>13442639.08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8209952.3399999999</c:v>
                </c:pt>
                <c:pt idx="1">
                  <c:v>13442639.08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934000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17589272"/>
        <c:axId val="317587312"/>
        <c:axId val="0"/>
      </c:bar3DChart>
      <c:catAx>
        <c:axId val="31758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87312"/>
        <c:crosses val="autoZero"/>
        <c:auto val="1"/>
        <c:lblAlgn val="ctr"/>
        <c:lblOffset val="100"/>
        <c:noMultiLvlLbl val="0"/>
      </c:catAx>
      <c:valAx>
        <c:axId val="3175873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1758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7308378.2699999996</c:v>
                </c:pt>
                <c:pt idx="1">
                  <c:v>11862492.26</c:v>
                </c:pt>
                <c:pt idx="2">
                  <c:v>237389.92</c:v>
                </c:pt>
                <c:pt idx="3">
                  <c:v>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7308378.2699999996</c:v>
                </c:pt>
                <c:pt idx="1">
                  <c:v>11862492.26</c:v>
                </c:pt>
                <c:pt idx="2">
                  <c:v>237389.92</c:v>
                </c:pt>
                <c:pt idx="3">
                  <c:v>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3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4641083.32</c:v>
                </c:pt>
                <c:pt idx="1">
                  <c:v>12035492.26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4641083.32</c:v>
                </c:pt>
                <c:pt idx="1">
                  <c:v>12035492.26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934000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13882945.779999999</c:v>
                </c:pt>
                <c:pt idx="1">
                  <c:v>13931200.939999999</c:v>
                </c:pt>
                <c:pt idx="2">
                  <c:v>13931200.939999999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909257.75</c:v>
                </c:pt>
                <c:pt idx="1">
                  <c:v>878257.75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9050013.0700000003</c:v>
                </c:pt>
                <c:pt idx="1">
                  <c:v>6112515.9900000002</c:v>
                </c:pt>
                <c:pt idx="2">
                  <c:v>5048700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17582216"/>
        <c:axId val="317583000"/>
        <c:axId val="0"/>
      </c:bar3DChart>
      <c:catAx>
        <c:axId val="317582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7583000"/>
        <c:crosses val="autoZero"/>
        <c:auto val="1"/>
        <c:lblAlgn val="ctr"/>
        <c:lblOffset val="100"/>
        <c:noMultiLvlLbl val="0"/>
      </c:catAx>
      <c:valAx>
        <c:axId val="3175830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1758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2020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14792203.529999999</c:v>
                </c:pt>
                <c:pt idx="1">
                  <c:v>9050013.0700000003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2022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181572516782454"/>
                  <c:y val="-0.31780125572701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3862589495586398E-2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14810458.689999999</c:v>
                </c:pt>
                <c:pt idx="1">
                  <c:v>6112515.9900000002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2023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8158217084686154E-2"/>
                  <c:y val="9.4451467243031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14810458.689999999</c:v>
                </c:pt>
                <c:pt idx="1">
                  <c:v>5408700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14792203.529999999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14810458.689999999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14810458.689999999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770328"/>
        <c:axId val="319766408"/>
      </c:barChart>
      <c:catAx>
        <c:axId val="31977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66408"/>
        <c:crosses val="autoZero"/>
        <c:auto val="1"/>
        <c:lblAlgn val="ctr"/>
        <c:lblOffset val="100"/>
        <c:noMultiLvlLbl val="0"/>
      </c:catAx>
      <c:valAx>
        <c:axId val="31976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7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2021 и плановый период 2022 и 2023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771896"/>
        <c:axId val="319772680"/>
      </c:barChart>
      <c:catAx>
        <c:axId val="31977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772680"/>
        <c:crosses val="autoZero"/>
        <c:auto val="1"/>
        <c:lblAlgn val="ctr"/>
        <c:lblOffset val="100"/>
        <c:noMultiLvlLbl val="0"/>
      </c:catAx>
      <c:valAx>
        <c:axId val="31977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7189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2021год и плановый период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и 2023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11610000</c:v>
                </c:pt>
                <c:pt idx="1">
                  <c:v>922945.78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971200.94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971200.94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319767584"/>
        <c:axId val="319773072"/>
        <c:axId val="0"/>
      </c:bar3DChart>
      <c:catAx>
        <c:axId val="3197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773072"/>
        <c:crosses val="autoZero"/>
        <c:auto val="1"/>
        <c:lblAlgn val="ctr"/>
        <c:lblOffset val="100"/>
        <c:noMultiLvlLbl val="0"/>
      </c:catAx>
      <c:valAx>
        <c:axId val="3197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6758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2020-2023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2023годы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20 159 413,93 руб., из них  2021 год –           8 209 952,34 руб., на 2022 г.- 7 308 378,27 руб., на 2023 г.- 4 641 083,32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2021 г- 123 440,00 руб., на 2022 г – 14 000,00 руб.,     2023 г- 14 000,00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2021 г.- 3 319 965,39 руб., 2022 г.- 3 319 965,39 руб., на 2023г -2 111 973,64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2021г- 888 488,16 руб., на 2022 г- 888 488,16 руб., на 2023г- 888 488,16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2021 г.- 3 349 064,05 руб., на 2022 г.-                                                                          2 556 929,98 руб., на 2023 г- 1 097 626,78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2021г- 144 276,66 руб., на 2022г- 144 276,66 руб., на 2023 г- 144 276,66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2021г- 313 000,00 руб., на 2022г- 313 000,00 руб., на 2023г.-313 000,00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2021г- 56 064,96 руб.,  на 2022г – 56 064,96 руб., на 2023г- 56 064,96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2021г- 15 653,12 руб., на 2022г- 15 653,12 руб., на 2023г- 15 653,12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2023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37 340 623,60 руб., из них  2021 год – 13 442 639,08 руб., на 2022 г- 11 862 492,26 руб.,                             на 2023 г- 12 035 492,26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2021 г- 7 363 784,00 руб., на 2022 г – 7 230 056,18 руб.,                 2023 г- 7 403 056,18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2021 г-          3 977 941,44 руб., 2022 г- 3 020 713,44 руб., на 2023 г - 3 020 713,44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2021г- 0,00 руб., на 2022г-0,00 руб., на 2023г-0,00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2021 г- 2 100 913,64 руб., на 2022 г-1 611 722,64 руб., на 2023 г- 1 611 722,64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113659" custLinFactNeighborX="168" custLinFactNeighborY="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6827" custScaleY="158845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58553" custLinFactNeighborX="1657" custLinFactNeighborY="-3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46477" custLinFactNeighborX="8669" custLinFactNeighborY="-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2711" custLinFactNeighborY="-36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8523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0.01322</cdr:x>
      <cdr:y>0.01431</cdr:y>
    </cdr:from>
    <cdr:to>
      <cdr:x>0.97262</cdr:x>
      <cdr:y>0.20464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8533" y="84666"/>
          <a:ext cx="8602133" cy="112606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 и ПЛАНОВЫЙ ПЕРИОД  2022 и 2023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04253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44425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04461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464578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2021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9553093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84974361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3150940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1742470"/>
              </p:ext>
            </p:extLst>
          </p:nvPr>
        </p:nvGraphicFramePr>
        <p:xfrm>
          <a:off x="465667" y="296334"/>
          <a:ext cx="8966199" cy="591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92186764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18190797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47484572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2021 и плановый период 2022 и 2023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50441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1189" y="495686"/>
            <a:ext cx="8081554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2021 и плановый период 2022 и 2023годов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39776"/>
              </p:ext>
            </p:extLst>
          </p:nvPr>
        </p:nvGraphicFramePr>
        <p:xfrm>
          <a:off x="809898" y="1195750"/>
          <a:ext cx="8029302" cy="5572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729"/>
                <a:gridCol w="704261"/>
                <a:gridCol w="704261"/>
                <a:gridCol w="1247128"/>
                <a:gridCol w="1188439"/>
                <a:gridCol w="1309484"/>
              </a:tblGrid>
              <a:tr h="20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2021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1 252 435,26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1 254 435,26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4 021 064,05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2 556 929,98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1 769 626,78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3 349 064,05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2 556 929,98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1 097 626,78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672 000,00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672 000,00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4 776 170,21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4 666 730,21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3 458 738,46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1 011 928,16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902 488,16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902 488,16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3 619 965,39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3 619 965,39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2 411 973,64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13 506 029,00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11 925 882,18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12 098 882,18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13 506 029,00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11 925 882,18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12 098 882,18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расходов: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23 842 216,60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20 426 495,71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18 866 200,76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05247501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2021 и плановый период 2022 и 2023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0455008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24785414"/>
              </p:ext>
            </p:extLst>
          </p:nvPr>
        </p:nvGraphicFramePr>
        <p:xfrm>
          <a:off x="3033757" y="4187438"/>
          <a:ext cx="4161802" cy="26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2021 год и плановый период 2022 и 2023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ПЛАНОВЫЙ ПЕРИОД 2022 И 2023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  и плановый период 2022 и 2023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21 подпрограммы и 21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2021 год и плановый период 2022 и 2023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71864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76166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529468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4836369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2918932"/>
              </p:ext>
            </p:extLst>
          </p:nvPr>
        </p:nvGraphicFramePr>
        <p:xfrm>
          <a:off x="681733" y="982766"/>
          <a:ext cx="9000430" cy="63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712 169,76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2021г- 237 389,92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2022г- 237 389,92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2023г.- 237 389,92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г-100 389,92 руб. 2021г- 100 389,92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2022г- 100 389,92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г- 137 000,00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г- 137 000,00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г- 137 000,00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23" y="1184486"/>
            <a:ext cx="4069783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23" y="3912661"/>
            <a:ext cx="4069783" cy="270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1 868 000,00руб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934 000,00руб.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 – 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2023 год – 934 000,00руб.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2022г-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2021г- 672 000,00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 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2023г- 672 000,00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2023г- 190 000,00руб.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125 400,00 руб.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41 800,00руб.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2022 год –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 41 800,00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 41 800,00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976 435,26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976 435,26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976 435,26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338975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158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25 738 003,99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23 842 216,60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20 922 974,68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19 859 158,69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32 277 713,40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23 842 216,60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20 922 974,68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19 859 158,69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-6 539 709,41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2021 и плановый период 2022 и 2023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339393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66752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23 842 216,60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20 922 974,68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19 859 158,69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14 792 203,53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14 810 458,69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14 810 458,69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13 882 945,78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13 931 200,94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13 931 200,94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909 257,75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9 050 013,07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6 112 515,99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5 048 700,00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14795</TotalTime>
  <Words>3348</Words>
  <Application>Microsoft Office PowerPoint</Application>
  <PresentationFormat>Лист A4 (210x297 мм)</PresentationFormat>
  <Paragraphs>472</Paragraphs>
  <Slides>37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2021 и плановый период 2022 и 2023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2021 и плановый период 2022 и 2023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2021 и плановый период 2022 и 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РЕПКИНА</cp:lastModifiedBy>
  <cp:revision>1014</cp:revision>
  <cp:lastPrinted>2017-04-27T12:19:58Z</cp:lastPrinted>
  <dcterms:created xsi:type="dcterms:W3CDTF">2013-12-31T04:29:18Z</dcterms:created>
  <dcterms:modified xsi:type="dcterms:W3CDTF">2020-11-13T11:25:11Z</dcterms:modified>
</cp:coreProperties>
</file>