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62" r:id="rId24"/>
    <p:sldId id="346" r:id="rId25"/>
    <p:sldId id="347" r:id="rId26"/>
    <p:sldId id="348" r:id="rId27"/>
    <p:sldId id="351" r:id="rId28"/>
    <p:sldId id="295" r:id="rId29"/>
    <p:sldId id="280" r:id="rId30"/>
    <p:sldId id="350" r:id="rId31"/>
    <p:sldId id="268" r:id="rId32"/>
    <p:sldId id="269" r:id="rId33"/>
    <p:sldId id="352" r:id="rId34"/>
    <p:sldId id="353" r:id="rId35"/>
    <p:sldId id="313" r:id="rId36"/>
    <p:sldId id="354" r:id="rId37"/>
    <p:sldId id="297" r:id="rId38"/>
    <p:sldId id="356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972" autoAdjust="0"/>
  </p:normalViewPr>
  <p:slideViewPr>
    <p:cSldViewPr snapToGrid="0">
      <p:cViewPr varScale="1">
        <p:scale>
          <a:sx n="88" d="100"/>
          <a:sy n="88" d="100"/>
        </p:scale>
        <p:origin x="660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155148016"/>
        <c:axId val="221435104"/>
      </c:barChart>
      <c:catAx>
        <c:axId val="1551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35104"/>
        <c:crosses val="autoZero"/>
        <c:auto val="1"/>
        <c:lblAlgn val="ctr"/>
        <c:lblOffset val="100"/>
        <c:noMultiLvlLbl val="0"/>
      </c:catAx>
      <c:valAx>
        <c:axId val="22143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4801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9.9712486863162419E-2"/>
          <c:y val="0.2524497757104755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100000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113813496"/>
        <c:axId val="222944472"/>
        <c:axId val="0"/>
      </c:bar3DChart>
      <c:catAx>
        <c:axId val="11381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944472"/>
        <c:crosses val="autoZero"/>
        <c:auto val="1"/>
        <c:lblAlgn val="ctr"/>
        <c:lblOffset val="100"/>
        <c:noMultiLvlLbl val="0"/>
      </c:catAx>
      <c:valAx>
        <c:axId val="22294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1349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886838238716068"/>
                  <c:y val="-0.17754002982775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60476630534403"/>
                  <c:y val="4.5917039513578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5403100</c:v>
                </c:pt>
                <c:pt idx="1">
                  <c:v>3646913.07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426223023784753"/>
                  <c:y val="-0.2147679505431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3103600909764"/>
                      <c:h val="0.120412041106866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84260911740746E-2"/>
                  <c:y val="-4.1958884056956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5565470444477"/>
                      <c:h val="7.615804309323208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5048700</c:v>
                </c:pt>
                <c:pt idx="1">
                  <c:v>1063815.99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5048700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2949960"/>
        <c:axId val="222943296"/>
      </c:barChart>
      <c:catAx>
        <c:axId val="222949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943296"/>
        <c:crosses val="autoZero"/>
        <c:auto val="1"/>
        <c:lblAlgn val="ctr"/>
        <c:lblOffset val="100"/>
        <c:noMultiLvlLbl val="0"/>
      </c:catAx>
      <c:valAx>
        <c:axId val="2229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949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99771567343543"/>
                  <c:y val="-0.16825148904334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1252435.26</c:v>
                </c:pt>
                <c:pt idx="1">
                  <c:v>137000</c:v>
                </c:pt>
                <c:pt idx="2">
                  <c:v>3995748.27</c:v>
                </c:pt>
                <c:pt idx="3">
                  <c:v>4776170.21</c:v>
                </c:pt>
                <c:pt idx="4">
                  <c:v>13506029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992435.26</c:v>
                </c:pt>
                <c:pt idx="1">
                  <c:v>135000</c:v>
                </c:pt>
                <c:pt idx="2">
                  <c:v>2524354.3199999998</c:v>
                </c:pt>
                <c:pt idx="3">
                  <c:v>4666730.21</c:v>
                </c:pt>
                <c:pt idx="4">
                  <c:v>11925882.18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1473866368462396E-2"/>
                  <c:y val="-5.4040236740774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799524340658206"/>
                      <c:h val="6.59021673154507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1031255211084047E-3"/>
                  <c:y val="-1.94999033046820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512453499709981"/>
                  <c:y val="3.2766500912382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44260298784032"/>
                      <c:h val="0.1030718474932935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2511419332298856"/>
                  <c:y val="-0.154524096281729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3659571022360026"/>
                  <c:y val="-9.8579248993315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043922320187265E-2"/>
                  <c:y val="1.914758769116472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1254435.26</c:v>
                </c:pt>
                <c:pt idx="1">
                  <c:v>135000</c:v>
                </c:pt>
                <c:pt idx="2">
                  <c:v>1769131.88</c:v>
                </c:pt>
                <c:pt idx="3">
                  <c:v>3458738.46</c:v>
                </c:pt>
                <c:pt idx="4">
                  <c:v>12098882.18</c:v>
                </c:pt>
                <c:pt idx="5">
                  <c:v>149518.07999999999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8184636.5599999996</c:v>
                </c:pt>
                <c:pt idx="1">
                  <c:v>13442639.08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8184636.5599999996</c:v>
                </c:pt>
                <c:pt idx="1">
                  <c:v>13442639.08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934000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1430792"/>
        <c:axId val="221430400"/>
        <c:axId val="0"/>
      </c:bar3DChart>
      <c:catAx>
        <c:axId val="221430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0400"/>
        <c:crosses val="autoZero"/>
        <c:auto val="1"/>
        <c:lblAlgn val="ctr"/>
        <c:lblOffset val="100"/>
        <c:noMultiLvlLbl val="0"/>
      </c:catAx>
      <c:valAx>
        <c:axId val="22143040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143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7275802.6100000003</c:v>
                </c:pt>
                <c:pt idx="1">
                  <c:v>11862492.26</c:v>
                </c:pt>
                <c:pt idx="2">
                  <c:v>237389.92</c:v>
                </c:pt>
                <c:pt idx="3">
                  <c:v>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7275802.6100000003</c:v>
                </c:pt>
                <c:pt idx="1">
                  <c:v>11862492.26</c:v>
                </c:pt>
                <c:pt idx="2">
                  <c:v>237389.92</c:v>
                </c:pt>
                <c:pt idx="3">
                  <c:v>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3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4640588.42</c:v>
                </c:pt>
                <c:pt idx="1">
                  <c:v>12035492.26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4640588.42</c:v>
                </c:pt>
                <c:pt idx="1">
                  <c:v>12035492.26</c:v>
                </c:pt>
                <c:pt idx="2">
                  <c:v>237389.92</c:v>
                </c:pt>
                <c:pt idx="3">
                  <c:v>934000</c:v>
                </c:pt>
                <c:pt idx="4">
                  <c:v>976435.26</c:v>
                </c:pt>
                <c:pt idx="5">
                  <c:v>41800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237389.92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934000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976435.26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41800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13857630</c:v>
                </c:pt>
                <c:pt idx="1">
                  <c:v>13897790</c:v>
                </c:pt>
                <c:pt idx="2">
                  <c:v>13930680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909257.75</c:v>
                </c:pt>
                <c:pt idx="1">
                  <c:v>878257.75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9050013.0700000003</c:v>
                </c:pt>
                <c:pt idx="1">
                  <c:v>6112515.9900000002</c:v>
                </c:pt>
                <c:pt idx="2">
                  <c:v>5048700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1432752"/>
        <c:axId val="221433536"/>
        <c:axId val="0"/>
      </c:bar3DChart>
      <c:catAx>
        <c:axId val="22143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33536"/>
        <c:crosses val="autoZero"/>
        <c:auto val="1"/>
        <c:lblAlgn val="ctr"/>
        <c:lblOffset val="100"/>
        <c:noMultiLvlLbl val="0"/>
      </c:catAx>
      <c:valAx>
        <c:axId val="2214335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143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2021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14766887.75</c:v>
                </c:pt>
                <c:pt idx="1">
                  <c:v>9050013.0700000003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2022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181572516782454"/>
                  <c:y val="-0.31780125572701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3862589495586398E-2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14777047.75</c:v>
                </c:pt>
                <c:pt idx="1">
                  <c:v>6112515.9900000002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2023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8158217084686154E-2"/>
                  <c:y val="9.4451467243031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14809937.75</c:v>
                </c:pt>
                <c:pt idx="1">
                  <c:v>5408700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14766887.75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14777047.75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14809937.75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432360"/>
        <c:axId val="221433928"/>
      </c:barChart>
      <c:catAx>
        <c:axId val="22143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3928"/>
        <c:crosses val="autoZero"/>
        <c:auto val="1"/>
        <c:lblAlgn val="ctr"/>
        <c:lblOffset val="100"/>
        <c:noMultiLvlLbl val="0"/>
      </c:catAx>
      <c:valAx>
        <c:axId val="22143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2021 и плановый период 2022 и 2023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434320"/>
        <c:axId val="221434712"/>
      </c:barChart>
      <c:catAx>
        <c:axId val="2214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34712"/>
        <c:crosses val="autoZero"/>
        <c:auto val="1"/>
        <c:lblAlgn val="ctr"/>
        <c:lblOffset val="100"/>
        <c:noMultiLvlLbl val="0"/>
      </c:catAx>
      <c:valAx>
        <c:axId val="22143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3432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2021год и плановый период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и 2023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11610000</c:v>
                </c:pt>
                <c:pt idx="1">
                  <c:v>897630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937790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970680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21429224"/>
        <c:axId val="221429616"/>
        <c:axId val="0"/>
      </c:bar3DChart>
      <c:catAx>
        <c:axId val="22142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1429616"/>
        <c:crosses val="autoZero"/>
        <c:auto val="1"/>
        <c:lblAlgn val="ctr"/>
        <c:lblOffset val="100"/>
        <c:noMultiLvlLbl val="0"/>
      </c:catAx>
      <c:valAx>
        <c:axId val="22142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2922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2020-2023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2023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37 340 623,60 руб., из них  2021 год – 13 442 639,08 руб., на 2022 г- 11 862 492,26 руб.,                             на 2023 г- 12 035 492,26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2021 г- 7 363 784,00 руб., на 2022 г – 7 230 056,18 руб.,                 2023 г- 7 403 056,18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2021 г-          3 977 941,44 руб., 2022 г- 3 020 713,44 руб., на 2023 г - 3 020 713,44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2021г- 0,00 руб., на 2022г-0,00 руб., на 2023г-0,00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2021 г- 2 100 913,64 руб., на 2022 г-1 611 722,64 руб., на 2023 г- 1 611 722,64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113659" custLinFactNeighborX="168" custLinFactNeighborY="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6827" custScaleY="158845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58553" custLinFactNeighborX="1657" custLinFactNeighborY="-3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46477" custLinFactNeighborX="8669" custLinFactNeighborY="-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2711" custLinFactNeighborY="-36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8523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2023годы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20 101 027,59руб., из них  2021 год –           8 184 636,56руб., на 2022 г.- 7 275 802,61руб., на 2023 г.- 4 640 588,42руб.,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2021 г- 123 440,00 руб., на 2022 г – 14 000,00 руб.,     2023 г- 14 000,00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2021 г.- 3 319 965,39 руб., 2022 г.- 3 319 965,39 руб., на 2023г -2 111 973,64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2021г- 888 488,16 руб., на 2022 г- 888 488,16 руб., на 2023г- 888 488,16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2021 г.- 3 323 748,27руб., на 2022 г.-                                                                          2 524 354,32руб., на 2023 г- 1 097 131,88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2021г- 144 276,66 руб., на 2022г- 144 276,66 руб., на 2023 г- 144 276,66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2021г- 313 000,00 руб., на 2022г- 313 000,00 руб., на 2023г.-313 000,00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2021г- 56 064,96 руб.,  на 2022г – 56 064,96 руб., на 2023г- 56 064,96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2021г- 15 653,12 руб., на 2022г- 15 653,12 руб., на 2023г- 15 653,12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0.01322</cdr:x>
      <cdr:y>0.01431</cdr:y>
    </cdr:from>
    <cdr:to>
      <cdr:x>0.97262</cdr:x>
      <cdr:y>0.20464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8533" y="84666"/>
          <a:ext cx="8602133" cy="112606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28.12.2020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9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 и ПЛАНОВЫЙ ПЕРИОД  2022 и 2023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75039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5619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1032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820312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2021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5112036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84974361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1833888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1742470"/>
              </p:ext>
            </p:extLst>
          </p:nvPr>
        </p:nvGraphicFramePr>
        <p:xfrm>
          <a:off x="465667" y="296334"/>
          <a:ext cx="8966199" cy="591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92186764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68337220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47484572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2021 и плановый период 2022 и 2023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50441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1189" y="495686"/>
            <a:ext cx="8081554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2021 и плановый период 2022 и 2023годов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71562"/>
              </p:ext>
            </p:extLst>
          </p:nvPr>
        </p:nvGraphicFramePr>
        <p:xfrm>
          <a:off x="809898" y="1195750"/>
          <a:ext cx="8029302" cy="5572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729"/>
                <a:gridCol w="704261"/>
                <a:gridCol w="704261"/>
                <a:gridCol w="1247128"/>
                <a:gridCol w="1188439"/>
                <a:gridCol w="1309484"/>
              </a:tblGrid>
              <a:tr h="20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2021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1 252 435,26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1 254 435,26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707 967,00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224 468,26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3 995 748,27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524 354,32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1 769 131,88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3 323 748,27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524 354,32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1 097 131,88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672 000,00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672 000,00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4 776 170,21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4 666 730,21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3 458 738,46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144 276,66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1 011 928,16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902 488,16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902 488,16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3 619 965,39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3 619 965,39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2 411 973,64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13 506 029,00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11 925 882,18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12 098 882,18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13 506 029,00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11 925 882,18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12 098 882,18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149 518,08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71 718,08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41 800,00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250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расходов: 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816 900,82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393 920,05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18 865 705,86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5462045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2021 и плановый период 2022 и 2023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5391719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80672211"/>
              </p:ext>
            </p:extLst>
          </p:nvPr>
        </p:nvGraphicFramePr>
        <p:xfrm>
          <a:off x="3033757" y="4187438"/>
          <a:ext cx="4161802" cy="26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2021 год и плановый период 2022 и 2023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ПЛАНОВЫЙ ПЕРИОД 2022 И 2023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  и плановый период 2022 и 2023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21 подпрограммы и 21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2021 год и плановый период 2022 и 2023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9169400" cy="618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</a:rPr>
              <a:t>Перечень муниципальных программ Пестяковского городского поселения  сгруппированных по трем направлениям на 2021 год и плановый период 2022 и 2023 годов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86541"/>
              </p:ext>
            </p:extLst>
          </p:nvPr>
        </p:nvGraphicFramePr>
        <p:xfrm>
          <a:off x="304800" y="1604963"/>
          <a:ext cx="93853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9690400" imgH="5236363" progId="Word.Document.12">
                  <p:embed/>
                </p:oleObj>
              </mc:Choice>
              <mc:Fallback>
                <p:oleObj name="Документ" r:id="rId4" imgW="9690400" imgH="5236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04963"/>
                        <a:ext cx="9385300" cy="508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87867" y="1642533"/>
            <a:ext cx="8466" cy="498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6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685097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98815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88499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2918932"/>
              </p:ext>
            </p:extLst>
          </p:nvPr>
        </p:nvGraphicFramePr>
        <p:xfrm>
          <a:off x="681733" y="982766"/>
          <a:ext cx="9000430" cy="63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712 169,76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2021г- 237 389,92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2022г- 237 389,92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2023г.- 237 389,92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 г-100 389,92 руб. 2022г- 100 389,92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2023г- 100 389,92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 г- 137 000,00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г- 137 000,00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г- 137 000,00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23" y="1184486"/>
            <a:ext cx="4069783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23" y="3912661"/>
            <a:ext cx="4069783" cy="270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1 868 000,00руб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934 000,00руб.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 – 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2023 год – 934 000,00руб.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2023г-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2021г- 672 000,00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 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2023г- 672 000,00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2023г- 190 000,00руб.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23053834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976 435,26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976 435,26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976 435,26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125 400,00 руб.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41 800,00руб.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2022 год –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 41 800,00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 41 800,00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2023г- 41 800,00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2021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2023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338975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08642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25 738 003,99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23 816 900,82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20 889 563,74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19 858 637,75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32 277 713,40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23 816 900,82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20 889 563,74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19 858 637,75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-6 539 709,41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2021 и плановый период 2022 и 2023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339393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33130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23 816 900,82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20 889 563,74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19 858 637,75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14 766 887,75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14 777 047,75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14 809 937,75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13 857 630,00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13 897 790,00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13 930 680,00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909 257,75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9 050 013,07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6 112 515,99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5 048 700,00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15009</TotalTime>
  <Words>3357</Words>
  <Application>Microsoft Office PowerPoint</Application>
  <PresentationFormat>Лист A4 (210x297 мм)</PresentationFormat>
  <Paragraphs>475</Paragraphs>
  <Slides>38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Документ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2021 и плановый период 2022 и 2023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2021 и плановый период 2022 и 2023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2021 и плановый период 2022 и 2023 годов</vt:lpstr>
      <vt:lpstr>Презентация PowerPoint</vt:lpstr>
      <vt:lpstr>Перечень муниципальных программ Пестяковского городского поселения  сгруппированных по трем направлениям на 2021 год и плановый период 2022 и 2023 годов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РЕПКИНА</cp:lastModifiedBy>
  <cp:revision>1026</cp:revision>
  <cp:lastPrinted>2020-11-30T12:41:35Z</cp:lastPrinted>
  <dcterms:created xsi:type="dcterms:W3CDTF">2013-12-31T04:29:18Z</dcterms:created>
  <dcterms:modified xsi:type="dcterms:W3CDTF">2020-12-28T11:10:25Z</dcterms:modified>
</cp:coreProperties>
</file>