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03" r:id="rId1"/>
    <p:sldMasterId id="2147484545" r:id="rId2"/>
    <p:sldMasterId id="2147484962" r:id="rId3"/>
  </p:sldMasterIdLst>
  <p:notesMasterIdLst>
    <p:notesMasterId r:id="rId35"/>
  </p:notesMasterIdLst>
  <p:sldIdLst>
    <p:sldId id="295" r:id="rId4"/>
    <p:sldId id="259" r:id="rId5"/>
    <p:sldId id="338" r:id="rId6"/>
    <p:sldId id="319" r:id="rId7"/>
    <p:sldId id="293" r:id="rId8"/>
    <p:sldId id="258" r:id="rId9"/>
    <p:sldId id="318" r:id="rId10"/>
    <p:sldId id="296" r:id="rId11"/>
    <p:sldId id="271" r:id="rId12"/>
    <p:sldId id="297" r:id="rId13"/>
    <p:sldId id="298" r:id="rId14"/>
    <p:sldId id="343" r:id="rId15"/>
    <p:sldId id="339" r:id="rId16"/>
    <p:sldId id="314" r:id="rId17"/>
    <p:sldId id="310" r:id="rId18"/>
    <p:sldId id="315" r:id="rId19"/>
    <p:sldId id="329" r:id="rId20"/>
    <p:sldId id="333" r:id="rId21"/>
    <p:sldId id="328" r:id="rId22"/>
    <p:sldId id="340" r:id="rId23"/>
    <p:sldId id="316" r:id="rId24"/>
    <p:sldId id="320" r:id="rId25"/>
    <p:sldId id="322" r:id="rId26"/>
    <p:sldId id="312" r:id="rId27"/>
    <p:sldId id="325" r:id="rId28"/>
    <p:sldId id="317" r:id="rId29"/>
    <p:sldId id="313" r:id="rId30"/>
    <p:sldId id="342" r:id="rId31"/>
    <p:sldId id="336" r:id="rId32"/>
    <p:sldId id="335" r:id="rId33"/>
    <p:sldId id="308" r:id="rId34"/>
  </p:sldIdLst>
  <p:sldSz cx="10439400" cy="7559675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908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81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725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963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454250" algn="l" defTabSz="9817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945100" algn="l" defTabSz="9817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435949" algn="l" defTabSz="9817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926799" algn="l" defTabSz="9817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D7B84"/>
    <a:srgbClr val="FF99FF"/>
    <a:srgbClr val="000000"/>
    <a:srgbClr val="FF3333"/>
    <a:srgbClr val="EBF8FF"/>
    <a:srgbClr val="FF33CC"/>
    <a:srgbClr val="9CC4FA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1848" y="84"/>
      </p:cViewPr>
      <p:guideLst>
        <p:guide orient="horz" pos="2381"/>
        <p:guide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11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728459428051606"/>
          <c:y val="3.4483165698635333E-2"/>
          <c:w val="0.6402773349854497"/>
          <c:h val="0.841350949733200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171450191067961E-2"/>
                  <c:y val="-1.0261672652642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32">
                <a:noFill/>
              </a:ln>
            </c:spPr>
            <c:txPr>
              <a:bodyPr/>
              <a:lstStyle/>
              <a:p>
                <a:pPr>
                  <a:defRPr sz="1197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Sheet1!$B$2:$D$2</c:f>
              <c:numCache>
                <c:formatCode>#,##0.00</c:formatCode>
                <c:ptCount val="3"/>
                <c:pt idx="0">
                  <c:v>13560276.48</c:v>
                </c:pt>
                <c:pt idx="1">
                  <c:v>15207591.560000001</c:v>
                </c:pt>
                <c:pt idx="2">
                  <c:v>15593717.220000001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99CC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674934834669959E-2"/>
                  <c:y val="-2.3426063653964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092115573415784E-2"/>
                  <c:y val="-5.3879946404117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74932304391326E-2"/>
                  <c:y val="-4.2166914577135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32">
                <a:noFill/>
              </a:ln>
            </c:spPr>
            <c:txPr>
              <a:bodyPr/>
              <a:lstStyle/>
              <a:p>
                <a:pPr>
                  <a:defRPr sz="1197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Sheet1!$B$3:$D$3</c:f>
              <c:numCache>
                <c:formatCode>#,##0.00</c:formatCode>
                <c:ptCount val="3"/>
                <c:pt idx="0">
                  <c:v>7042770</c:v>
                </c:pt>
                <c:pt idx="1">
                  <c:v>7042770</c:v>
                </c:pt>
                <c:pt idx="2">
                  <c:v>7042770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бюджетам субъектов РФ</c:v>
                </c:pt>
              </c:strCache>
            </c:strRef>
          </c:tx>
          <c:spPr>
            <a:solidFill>
              <a:srgbClr val="FF9900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6687337086674828E-3"/>
                  <c:y val="-7.4963403692685504E-2"/>
                </c:manualLayout>
              </c:layout>
              <c:spPr/>
              <c:txPr>
                <a:bodyPr/>
                <a:lstStyle/>
                <a:p>
                  <a:pPr>
                    <a:defRPr sz="1197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33746741733492E-2"/>
                  <c:y val="-6.0907765500307021E-2"/>
                </c:manualLayout>
              </c:layout>
              <c:spPr/>
              <c:txPr>
                <a:bodyPr/>
                <a:lstStyle/>
                <a:p>
                  <a:pPr>
                    <a:defRPr sz="1197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5031005630011227E-3"/>
                  <c:y val="-5.1537340038721305E-2"/>
                </c:manualLayout>
              </c:layout>
              <c:spPr/>
              <c:txPr>
                <a:bodyPr/>
                <a:lstStyle/>
                <a:p>
                  <a:pPr>
                    <a:defRPr sz="1197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32">
                <a:noFill/>
              </a:ln>
            </c:spPr>
            <c:txPr>
              <a:bodyPr/>
              <a:lstStyle/>
              <a:p>
                <a:pPr>
                  <a:defRPr sz="1197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Sheet1!$B$4:$D$4</c:f>
              <c:numCache>
                <c:formatCode>#,##0.00</c:formatCode>
                <c:ptCount val="3"/>
                <c:pt idx="0">
                  <c:v>770</c:v>
                </c:pt>
                <c:pt idx="1">
                  <c:v>770</c:v>
                </c:pt>
                <c:pt idx="2">
                  <c:v>770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Субсидии бюджетам бюджетной системы субъектов РФ (межбюджетные субсидии)</c:v>
                </c:pt>
              </c:strCache>
            </c:strRef>
          </c:tx>
          <c:spPr>
            <a:solidFill>
              <a:srgbClr val="FFFF99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2515498070733217E-3"/>
                  <c:y val="-3.982430821173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20283990168104E-3"/>
                  <c:y val="-1.405563819237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589015959269037E-2"/>
                  <c:y val="-2.3426063653964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32">
                <a:noFill/>
              </a:ln>
            </c:spPr>
            <c:txPr>
              <a:bodyPr/>
              <a:lstStyle/>
              <a:p>
                <a:pPr>
                  <a:defRPr sz="1197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Sheet1!$B$5:$D$5</c:f>
              <c:numCache>
                <c:formatCode>#,##0.00</c:formatCode>
                <c:ptCount val="3"/>
                <c:pt idx="0">
                  <c:v>2901232</c:v>
                </c:pt>
                <c:pt idx="1">
                  <c:v>6703704</c:v>
                </c:pt>
                <c:pt idx="2">
                  <c:v>6703704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Возврат остатков субсидий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687337086674828E-3"/>
                  <c:y val="3.748170184634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859052266162388E-3"/>
                  <c:y val="8.1741898732643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689595538769819E-3"/>
                  <c:y val="0.13920742718858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8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Sheet1!$B$6:$D$6</c:f>
              <c:numCache>
                <c:formatCode>#,##0.00</c:formatCode>
                <c:ptCount val="3"/>
                <c:pt idx="1">
                  <c:v>-776</c:v>
                </c:pt>
                <c:pt idx="2">
                  <c:v>-776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ИТОГО доходы</c:v>
                </c:pt>
              </c:strCache>
            </c:strRef>
          </c:tx>
          <c:invertIfNegative val="0"/>
          <c:dLbls>
            <c:spPr>
              <a:noFill/>
              <a:ln w="2535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8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Sheet1!$B$7:$D$7</c:f>
              <c:numCache>
                <c:formatCode>#,##0.00</c:formatCode>
                <c:ptCount val="3"/>
                <c:pt idx="0">
                  <c:v>23505048.48</c:v>
                </c:pt>
                <c:pt idx="1">
                  <c:v>28954059.560000002</c:v>
                </c:pt>
                <c:pt idx="2">
                  <c:v>29340185.219999999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801248"/>
        <c:axId val="305799288"/>
        <c:axId val="0"/>
      </c:bar3DChart>
      <c:catAx>
        <c:axId val="30580124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 w="3124">
            <a:solidFill>
              <a:schemeClr val="tx1"/>
            </a:solidFill>
            <a:prstDash val="solid"/>
          </a:ln>
        </c:spPr>
        <c:txPr>
          <a:bodyPr rot="0" vert="horz" anchor="b" anchorCtr="1"/>
          <a:lstStyle/>
          <a:p>
            <a:pPr>
              <a:defRPr sz="1194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5799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5799288"/>
        <c:scaling>
          <c:orientation val="minMax"/>
        </c:scaling>
        <c:delete val="0"/>
        <c:axPos val="l"/>
        <c:majorGridlines>
          <c:spPr>
            <a:ln w="3124">
              <a:solidFill>
                <a:schemeClr val="tx1"/>
              </a:solidFill>
              <a:prstDash val="solid"/>
            </a:ln>
          </c:spPr>
        </c:majorGridlines>
        <c:numFmt formatCode="#,##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78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5801248"/>
        <c:crosses val="autoZero"/>
        <c:crossBetween val="between"/>
      </c:valAx>
      <c:spPr>
        <a:noFill/>
        <a:ln w="25376">
          <a:noFill/>
        </a:ln>
      </c:spPr>
    </c:plotArea>
    <c:legend>
      <c:legendPos val="r"/>
      <c:layout>
        <c:manualLayout>
          <c:xMode val="edge"/>
          <c:yMode val="edge"/>
          <c:x val="0.76303524054956395"/>
          <c:y val="3.2518327666808358E-2"/>
          <c:w val="0.23129601892218318"/>
          <c:h val="0.87874071004282395"/>
        </c:manualLayout>
      </c:layout>
      <c:overlay val="0"/>
      <c:txPr>
        <a:bodyPr/>
        <a:lstStyle/>
        <a:p>
          <a:pPr>
            <a:defRPr sz="1198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487993470089982"/>
          <c:y val="5.5006443845622428E-2"/>
          <c:w val="0.58284139063622631"/>
          <c:h val="0.820827640259693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2515498070733772E-3"/>
                  <c:y val="-7.0278190961893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6902545003103657E-3"/>
                  <c:y val="-1.436634171369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2018г</c:v>
                </c:pt>
                <c:pt idx="1">
                  <c:v>Фактическое исполнение 2019г.</c:v>
                </c:pt>
              </c:strCache>
            </c:strRef>
          </c:cat>
          <c:val>
            <c:numRef>
              <c:f>Sheet1!$B$2:$C$2</c:f>
              <c:numCache>
                <c:formatCode>#,##0.00</c:formatCode>
                <c:ptCount val="2"/>
                <c:pt idx="0">
                  <c:v>14382097.939999999</c:v>
                </c:pt>
                <c:pt idx="1">
                  <c:v>15593717.220000001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99CC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237564578170746E-2"/>
                  <c:y val="-7.5335382974511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840564622159659E-2"/>
                  <c:y val="-3.486932527482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2018г</c:v>
                </c:pt>
                <c:pt idx="1">
                  <c:v>Фактическое исполнение 2019г.</c:v>
                </c:pt>
              </c:strCache>
            </c:strRef>
          </c:cat>
          <c:val>
            <c:numRef>
              <c:f>Sheet1!$B$3:$C$3</c:f>
              <c:numCache>
                <c:formatCode>#,##0.00</c:formatCode>
                <c:ptCount val="2"/>
                <c:pt idx="0">
                  <c:v>6813820</c:v>
                </c:pt>
                <c:pt idx="1">
                  <c:v>7042770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бюджетам субъектов РФ</c:v>
                </c:pt>
              </c:strCache>
            </c:strRef>
          </c:tx>
          <c:spPr>
            <a:solidFill>
              <a:srgbClr val="FF9900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171832690244579E-2"/>
                  <c:y val="-5.1537340038721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337466152195658E-2"/>
                  <c:y val="-1.8740850923171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2018г</c:v>
                </c:pt>
                <c:pt idx="1">
                  <c:v>Фактическое исполнение 2019г.</c:v>
                </c:pt>
              </c:strCache>
            </c:strRef>
          </c:cat>
          <c:val>
            <c:numRef>
              <c:f>Sheet1!$B$4:$C$4</c:f>
              <c:numCache>
                <c:formatCode>#,##0.00</c:formatCode>
                <c:ptCount val="2"/>
                <c:pt idx="0">
                  <c:v>3835.6</c:v>
                </c:pt>
                <c:pt idx="1">
                  <c:v>770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Субсидии бюджетам бюджетной системы  РФ (межбюджетные субсидии)</c:v>
                </c:pt>
              </c:strCache>
            </c:strRef>
          </c:tx>
          <c:spPr>
            <a:solidFill>
              <a:srgbClr val="FFFF99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9202828831712105E-3"/>
                  <c:y val="-2.1083457288567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202828831712105E-3"/>
                  <c:y val="-2.576867001936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2018г</c:v>
                </c:pt>
                <c:pt idx="1">
                  <c:v>Фактическое исполнение 2019г.</c:v>
                </c:pt>
              </c:strCache>
            </c:strRef>
          </c:cat>
          <c:val>
            <c:numRef>
              <c:f>Sheet1!$B$5:$C$5</c:f>
              <c:numCache>
                <c:formatCode>#,##0.00</c:formatCode>
                <c:ptCount val="2"/>
                <c:pt idx="0">
                  <c:v>7148320</c:v>
                </c:pt>
                <c:pt idx="1">
                  <c:v>6703704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423382497317967E-2"/>
                  <c:y val="-5.3879946404117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754649421220121E-2"/>
                  <c:y val="-2.108345728856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2018г</c:v>
                </c:pt>
                <c:pt idx="1">
                  <c:v>Фактическое исполнение 2019г.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Возврат остатков субсидий, субвенций и иных межбюджетных  трансфертов, имеющих целевое назначение, прошлых лет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515498070733217E-3"/>
                  <c:y val="-9.3702410043915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63456453418183E-2"/>
                  <c:y val="0.10790302315340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2018г</c:v>
                </c:pt>
                <c:pt idx="1">
                  <c:v>Фактическое исполнение 2019г.</c:v>
                </c:pt>
              </c:strCache>
            </c:strRef>
          </c:cat>
          <c:val>
            <c:numRef>
              <c:f>Sheet1!$B$7:$C$7</c:f>
              <c:numCache>
                <c:formatCode>#,##0.00</c:formatCode>
                <c:ptCount val="2"/>
                <c:pt idx="0" formatCode="General">
                  <c:v>0</c:v>
                </c:pt>
                <c:pt idx="1">
                  <c:v>-776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ИТОГО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0859163451222904E-3"/>
                  <c:y val="-7.02781909618928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859163451222904E-3"/>
                  <c:y val="-9.3704254615857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2018г</c:v>
                </c:pt>
                <c:pt idx="1">
                  <c:v>Фактическое исполнение 2019г.</c:v>
                </c:pt>
              </c:strCache>
            </c:strRef>
          </c:cat>
          <c:val>
            <c:numRef>
              <c:f>Sheet1!$B$8:$C$8</c:f>
              <c:numCache>
                <c:formatCode>#,##0.00</c:formatCode>
                <c:ptCount val="2"/>
                <c:pt idx="0">
                  <c:v>28348073.539999999</c:v>
                </c:pt>
                <c:pt idx="1">
                  <c:v>29340185.219999999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9009024"/>
        <c:axId val="169006672"/>
        <c:axId val="0"/>
      </c:bar3DChart>
      <c:catAx>
        <c:axId val="169009024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 w="3124">
            <a:solidFill>
              <a:schemeClr val="tx1"/>
            </a:solidFill>
            <a:prstDash val="solid"/>
          </a:ln>
        </c:spPr>
        <c:txPr>
          <a:bodyPr rot="0" vert="horz" anchor="b" anchorCtr="1"/>
          <a:lstStyle/>
          <a:p>
            <a:pPr>
              <a:defRPr sz="1194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9006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006672"/>
        <c:scaling>
          <c:orientation val="minMax"/>
        </c:scaling>
        <c:delete val="0"/>
        <c:axPos val="l"/>
        <c:majorGridlines>
          <c:spPr>
            <a:ln w="3124">
              <a:solidFill>
                <a:schemeClr val="tx1"/>
              </a:solidFill>
              <a:prstDash val="solid"/>
            </a:ln>
          </c:spPr>
        </c:majorGridlines>
        <c:numFmt formatCode="#,##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78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9009024"/>
        <c:crosses val="autoZero"/>
        <c:crossBetween val="between"/>
      </c:valAx>
      <c:spPr>
        <a:solidFill>
          <a:srgbClr val="FFFF00"/>
        </a:solidFill>
        <a:ln w="2537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6470640091467501"/>
          <c:y val="5.8299540775369457E-3"/>
          <c:w val="0.23529359908532549"/>
          <c:h val="0.9684013759031026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65974065101555E-3"/>
          <c:y val="0.14417434681476807"/>
          <c:w val="0.54850725587855487"/>
          <c:h val="0.85582565318523263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/>
            </a:solidFill>
            <a:ln w="12623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00FFFF"/>
              </a:solidFill>
              <a:ln w="12623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3366FF"/>
              </a:solidFill>
              <a:ln w="12623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2623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23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00FF"/>
              </a:solidFill>
              <a:ln w="12623">
                <a:solidFill>
                  <a:schemeClr val="tx1"/>
                </a:solidFill>
                <a:prstDash val="solid"/>
              </a:ln>
            </c:spPr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Субвенции 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4"/>
                <c:pt idx="0">
                  <c:v>15593717.220000001</c:v>
                </c:pt>
                <c:pt idx="1">
                  <c:v>7042770</c:v>
                </c:pt>
                <c:pt idx="2">
                  <c:v>6703704</c:v>
                </c:pt>
                <c:pt idx="3">
                  <c:v>770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6">
          <a:noFill/>
        </a:ln>
      </c:spPr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chemeClr val="accent5">
            <a:lumMod val="40000"/>
            <a:lumOff val="60000"/>
          </a:schemeClr>
        </a:solidFill>
        <a:ln w="12700">
          <a:solidFill>
            <a:schemeClr val="tx1"/>
          </a:solidFill>
          <a:prstDash val="solid"/>
        </a:ln>
      </c:spPr>
    </c:sideWall>
    <c:backWall>
      <c:thickness val="0"/>
      <c:spPr>
        <a:solidFill>
          <a:schemeClr val="accent5">
            <a:lumMod val="40000"/>
            <a:lumOff val="60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160272931710504"/>
          <c:y val="7.5899252133232314E-2"/>
          <c:w val="0.68012395245212054"/>
          <c:h val="0.84300365696965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9CC4FA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2018 год</c:v>
                </c:pt>
                <c:pt idx="1">
                  <c:v>Исполнено за 2019год</c:v>
                </c:pt>
              </c:strCache>
            </c:strRef>
          </c:cat>
          <c:val>
            <c:numRef>
              <c:f>Sheet1!$B$2:$C$2</c:f>
              <c:numCache>
                <c:formatCode>#,##0.00</c:formatCode>
                <c:ptCount val="2"/>
                <c:pt idx="0">
                  <c:v>11575992.1</c:v>
                </c:pt>
                <c:pt idx="1">
                  <c:v>12322042.050000001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Налоги на товары (работы,услуги) реализуемые на территории РФ(акцизы)</c:v>
                </c:pt>
              </c:strCache>
            </c:strRef>
          </c:tx>
          <c:spPr>
            <a:solidFill>
              <a:srgbClr val="FFFF00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124886329190664E-3"/>
                  <c:y val="-5.855175237249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20883458346191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2018 год</c:v>
                </c:pt>
                <c:pt idx="1">
                  <c:v>Исполнено за 2019год</c:v>
                </c:pt>
              </c:strCache>
            </c:strRef>
          </c:cat>
          <c:val>
            <c:numRef>
              <c:f>Sheet1!$B$3:$C$3</c:f>
              <c:numCache>
                <c:formatCode>#,##0.00</c:formatCode>
                <c:ptCount val="2"/>
                <c:pt idx="0">
                  <c:v>713395.02</c:v>
                </c:pt>
                <c:pt idx="1">
                  <c:v>821800.66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Налог на совокупный доход(ЕСН)</c:v>
                </c:pt>
              </c:strCache>
            </c:strRef>
          </c:tx>
          <c:spPr>
            <a:solidFill>
              <a:srgbClr val="FF9900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124886329190885E-3"/>
                  <c:y val="2.537242602808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124886329190664E-2"/>
                  <c:y val="-6.2455202530665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2018 год</c:v>
                </c:pt>
                <c:pt idx="1">
                  <c:v>Исполнено за 2019год</c:v>
                </c:pt>
              </c:strCache>
            </c:strRef>
          </c:cat>
          <c:val>
            <c:numRef>
              <c:f>Sheet1!$B$4:$C$4</c:f>
              <c:numCache>
                <c:formatCode>#,##0.00</c:formatCode>
                <c:ptCount val="2"/>
                <c:pt idx="0">
                  <c:v>0</c:v>
                </c:pt>
                <c:pt idx="1">
                  <c:v>1150.1500000000001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rgbClr val="FFFF99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4249772658381328E-3"/>
                  <c:y val="-0.18931733267107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499545316762656E-3"/>
                  <c:y val="-8.7827628558747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2018 год</c:v>
                </c:pt>
                <c:pt idx="1">
                  <c:v>Исполнено за 2019год</c:v>
                </c:pt>
              </c:strCache>
            </c:strRef>
          </c:cat>
          <c:val>
            <c:numRef>
              <c:f>Sheet1!$B$5:$C$5</c:f>
              <c:numCache>
                <c:formatCode>#,##0.00</c:formatCode>
                <c:ptCount val="2"/>
                <c:pt idx="0">
                  <c:v>309457.90000000002</c:v>
                </c:pt>
                <c:pt idx="1">
                  <c:v>601678.86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5757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2.3420700948999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249772658381328E-3"/>
                  <c:y val="-0.144427655852163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2018 год</c:v>
                </c:pt>
                <c:pt idx="1">
                  <c:v>Исполнено за 2019год</c:v>
                </c:pt>
              </c:strCache>
            </c:strRef>
          </c:cat>
          <c:val>
            <c:numRef>
              <c:f>Sheet1!$B$6:$C$6</c:f>
              <c:numCache>
                <c:formatCode>#,##0.00</c:formatCode>
                <c:ptCount val="2"/>
                <c:pt idx="0">
                  <c:v>1032269.37</c:v>
                </c:pt>
                <c:pt idx="1">
                  <c:v>1218978.1000000001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62443164595332E-3"/>
                  <c:y val="-0.3083725624951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499545316762656E-3"/>
                  <c:y val="-0.167848356801162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2018 год</c:v>
                </c:pt>
                <c:pt idx="1">
                  <c:v>Исполнено за 2019год</c:v>
                </c:pt>
              </c:strCache>
            </c:strRef>
          </c:cat>
          <c:val>
            <c:numRef>
              <c:f>Sheet1!$B$7:$C$7</c:f>
              <c:numCache>
                <c:formatCode>#,##0.00</c:formatCode>
                <c:ptCount val="2"/>
                <c:pt idx="0">
                  <c:v>145711.64000000001</c:v>
                </c:pt>
                <c:pt idx="1">
                  <c:v>108884.1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0912397696271597E-2"/>
                  <c:y val="-0.12100695490316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8914805929306037E-17"/>
                  <c:y val="-7.4165553005164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2018 год</c:v>
                </c:pt>
                <c:pt idx="1">
                  <c:v>Исполнено за 2019год</c:v>
                </c:pt>
              </c:strCache>
            </c:strRef>
          </c:cat>
          <c:val>
            <c:numRef>
              <c:f>Sheet1!$B$8:$C$8</c:f>
              <c:numCache>
                <c:formatCode>#,##0.00</c:formatCode>
                <c:ptCount val="2"/>
                <c:pt idx="0">
                  <c:v>385730</c:v>
                </c:pt>
                <c:pt idx="1">
                  <c:v>209915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1.2124886329191108E-3"/>
                  <c:y val="-0.20102768314557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749317975143984E-3"/>
                  <c:y val="-0.13076558029858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2018 год</c:v>
                </c:pt>
                <c:pt idx="1">
                  <c:v>Исполнено за 2019год</c:v>
                </c:pt>
              </c:strCache>
            </c:strRef>
          </c:cat>
          <c:val>
            <c:numRef>
              <c:f>Sheet1!$B$9:$C$9</c:f>
              <c:numCache>
                <c:formatCode>#,##0.00</c:formatCode>
                <c:ptCount val="2"/>
                <c:pt idx="0">
                  <c:v>66790.740000000005</c:v>
                </c:pt>
                <c:pt idx="1">
                  <c:v>155294.45000000001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374658987571992E-3"/>
                  <c:y val="-5.6600027293415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124886329189775E-3"/>
                  <c:y val="-0.23030355933182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2018 год</c:v>
                </c:pt>
                <c:pt idx="1">
                  <c:v>Исполнено за 2019год</c:v>
                </c:pt>
              </c:strCache>
            </c:strRef>
          </c:cat>
          <c:val>
            <c:numRef>
              <c:f>Sheet1!$B$10:$C$10</c:f>
              <c:numCache>
                <c:formatCode>#,##0.00</c:formatCode>
                <c:ptCount val="2"/>
                <c:pt idx="0">
                  <c:v>152751.17000000001</c:v>
                </c:pt>
                <c:pt idx="1">
                  <c:v>153973.85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2018 год</c:v>
                </c:pt>
                <c:pt idx="1">
                  <c:v>Исполнено за 2019год</c:v>
                </c:pt>
              </c:strCache>
            </c:strRef>
          </c:cat>
          <c:val>
            <c:numRef>
              <c:f>Sheet1!$B$11:$C$11</c:f>
              <c:numCache>
                <c:formatCode>General</c:formatCode>
                <c:ptCount val="2"/>
                <c:pt idx="0" formatCode="#,##0.00">
                  <c:v>0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2018 год</c:v>
                </c:pt>
                <c:pt idx="1">
                  <c:v>Исполнено за 2019год</c:v>
                </c:pt>
              </c:strCache>
            </c:strRef>
          </c:cat>
          <c:val>
            <c:numRef>
              <c:f>Sheet1!$B$12:$C$12</c:f>
              <c:numCache>
                <c:formatCode>#,##0.00</c:formatCode>
                <c:ptCount val="2"/>
                <c:pt idx="0">
                  <c:v>14382097.939999999</c:v>
                </c:pt>
                <c:pt idx="1">
                  <c:v>15593717.219999999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9007456"/>
        <c:axId val="169007848"/>
        <c:axId val="0"/>
      </c:bar3DChart>
      <c:catAx>
        <c:axId val="169007456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low"/>
        <c:spPr>
          <a:ln w="2987">
            <a:solidFill>
              <a:schemeClr val="tx1"/>
            </a:solidFill>
            <a:prstDash val="solid"/>
          </a:ln>
        </c:spPr>
        <c:txPr>
          <a:bodyPr rot="0" vert="horz" anchor="b" anchorCtr="1"/>
          <a:lstStyle/>
          <a:p>
            <a:pPr>
              <a:defRPr sz="1140" b="1" i="0" u="none" strike="noStrike" baseline="0">
                <a:solidFill>
                  <a:srgbClr val="0033CC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9007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007848"/>
        <c:scaling>
          <c:orientation val="minMax"/>
        </c:scaling>
        <c:delete val="0"/>
        <c:axPos val="l"/>
        <c:majorGridlines>
          <c:spPr>
            <a:ln w="2987">
              <a:solidFill>
                <a:schemeClr val="tx1"/>
              </a:solidFill>
              <a:prstDash val="solid"/>
            </a:ln>
          </c:spPr>
        </c:majorGridlines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18" b="1" i="0" u="none" strike="noStrike" baseline="0">
                <a:solidFill>
                  <a:srgbClr val="0033CC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9007456"/>
        <c:crosses val="autoZero"/>
        <c:crossBetween val="between"/>
      </c:valAx>
      <c:spPr>
        <a:noFill/>
        <a:ln w="25360">
          <a:noFill/>
        </a:ln>
      </c:spPr>
    </c:plotArea>
    <c:legend>
      <c:legendPos val="r"/>
      <c:layout>
        <c:manualLayout>
          <c:xMode val="edge"/>
          <c:yMode val="edge"/>
          <c:x val="0.80798275783881057"/>
          <c:y val="0"/>
          <c:w val="0.1920172421611894"/>
          <c:h val="0.83976997921028596"/>
        </c:manualLayout>
      </c:layout>
      <c:overlay val="0"/>
      <c:spPr>
        <a:noFill/>
      </c:spPr>
      <c:txPr>
        <a:bodyPr/>
        <a:lstStyle/>
        <a:p>
          <a:pPr>
            <a:defRPr sz="998">
              <a:solidFill>
                <a:srgbClr val="0033CC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4990846634774284E-2"/>
          <c:y val="7.7991302342437369E-2"/>
          <c:w val="0.76098813050005609"/>
          <c:h val="0.840911572696794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33CC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2018 год</c:v>
                </c:pt>
                <c:pt idx="1">
                  <c:v>Бюджетное назначение на 2019год</c:v>
                </c:pt>
                <c:pt idx="2">
                  <c:v>Исполнено за 2019 год</c:v>
                </c:pt>
              </c:strCache>
            </c:strRef>
          </c:cat>
          <c:val>
            <c:numRef>
              <c:f>Sheet1!$B$2:$D$2</c:f>
              <c:numCache>
                <c:formatCode>#,##0.00</c:formatCode>
                <c:ptCount val="3"/>
                <c:pt idx="0">
                  <c:v>11575992.1</c:v>
                </c:pt>
                <c:pt idx="1">
                  <c:v>11637820.640000001</c:v>
                </c:pt>
                <c:pt idx="2">
                  <c:v>12322042.050000001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Налоги на товары (работы,услуги) реализуемые на территории РФ(акцизы)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1524704455895704E-2"/>
                  <c:y val="-7.91449006790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499545316763098E-3"/>
                  <c:y val="-7.9144900679001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2018 год</c:v>
                </c:pt>
                <c:pt idx="1">
                  <c:v>Бюджетное назначение на 2019год</c:v>
                </c:pt>
                <c:pt idx="2">
                  <c:v>Исполнено за 2019 год</c:v>
                </c:pt>
              </c:strCache>
            </c:strRef>
          </c:cat>
          <c:val>
            <c:numRef>
              <c:f>Sheet1!$B$3:$D$3</c:f>
              <c:numCache>
                <c:formatCode>#,##0.00</c:formatCode>
                <c:ptCount val="3"/>
                <c:pt idx="0">
                  <c:v>713395.02</c:v>
                </c:pt>
                <c:pt idx="1">
                  <c:v>824609.55</c:v>
                </c:pt>
                <c:pt idx="2">
                  <c:v>821800.66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Налог на совокупный доход(ЕСН)</c:v>
                </c:pt>
              </c:strCache>
            </c:strRef>
          </c:tx>
          <c:spPr>
            <a:solidFill>
              <a:srgbClr val="FF9900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2018 год</c:v>
                </c:pt>
                <c:pt idx="1">
                  <c:v>Бюджетное назначение на 2019год</c:v>
                </c:pt>
                <c:pt idx="2">
                  <c:v>Исполнено за 2019 год</c:v>
                </c:pt>
              </c:strCache>
            </c:strRef>
          </c:cat>
          <c:val>
            <c:numRef>
              <c:f>Sheet1!$B$4:$D$4</c:f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rgbClr val="FFFF99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187329493785973E-2"/>
                  <c:y val="-5.5980539504659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24977265838177E-3"/>
                  <c:y val="-0.12547362302768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624431645952426E-3"/>
                  <c:y val="-0.11196107900931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2018 год</c:v>
                </c:pt>
                <c:pt idx="1">
                  <c:v>Бюджетное назначение на 2019год</c:v>
                </c:pt>
                <c:pt idx="2">
                  <c:v>Исполнено за 2019 год</c:v>
                </c:pt>
              </c:strCache>
            </c:strRef>
          </c:cat>
          <c:val>
            <c:numRef>
              <c:f>Sheet1!$B$5:$D$5</c:f>
              <c:numCache>
                <c:formatCode>#,##0.00</c:formatCode>
                <c:ptCount val="3"/>
                <c:pt idx="0">
                  <c:v>309457.90000000002</c:v>
                </c:pt>
                <c:pt idx="1">
                  <c:v>562000</c:v>
                </c:pt>
                <c:pt idx="2">
                  <c:v>601678.86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5757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2124886329190441E-3"/>
                  <c:y val="-0.16794161851397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999090633524427E-3"/>
                  <c:y val="-0.16987198194517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612306759624128E-2"/>
                  <c:y val="-0.14670762077083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2018 год</c:v>
                </c:pt>
                <c:pt idx="1">
                  <c:v>Бюджетное назначение на 2019год</c:v>
                </c:pt>
                <c:pt idx="2">
                  <c:v>Исполнено за 2019 год</c:v>
                </c:pt>
              </c:strCache>
            </c:strRef>
          </c:cat>
          <c:val>
            <c:numRef>
              <c:f>Sheet1!$B$6:$D$6</c:f>
              <c:numCache>
                <c:formatCode>#,##0.00</c:formatCode>
                <c:ptCount val="3"/>
                <c:pt idx="0">
                  <c:v>1032269.37</c:v>
                </c:pt>
                <c:pt idx="1">
                  <c:v>1203000</c:v>
                </c:pt>
                <c:pt idx="2">
                  <c:v>1218978.1000000001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124886329190664E-3"/>
                  <c:y val="-0.15828980135800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912397696271597E-2"/>
                  <c:y val="-8.300562754139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249772658381328E-3"/>
                  <c:y val="-8.300562754139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2018 год</c:v>
                </c:pt>
                <c:pt idx="1">
                  <c:v>Бюджетное назначение на 2019год</c:v>
                </c:pt>
                <c:pt idx="2">
                  <c:v>Исполнено за 2019 год</c:v>
                </c:pt>
              </c:strCache>
            </c:strRef>
          </c:cat>
          <c:val>
            <c:numRef>
              <c:f>Sheet1!$B$7:$D$7</c:f>
              <c:numCache>
                <c:formatCode>#,##0.00</c:formatCode>
                <c:ptCount val="3"/>
                <c:pt idx="0">
                  <c:v>145711.64000000001</c:v>
                </c:pt>
                <c:pt idx="1">
                  <c:v>107584.21</c:v>
                </c:pt>
                <c:pt idx="2">
                  <c:v>108884.1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49772658381328E-3"/>
                  <c:y val="-2.509472460553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16987198194517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374658987571103E-3"/>
                  <c:y val="-0.16794161851397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2018 год</c:v>
                </c:pt>
                <c:pt idx="1">
                  <c:v>Бюджетное назначение на 2019год</c:v>
                </c:pt>
                <c:pt idx="2">
                  <c:v>Исполнено за 2019 год</c:v>
                </c:pt>
              </c:strCache>
            </c:strRef>
          </c:cat>
          <c:val>
            <c:numRef>
              <c:f>Sheet1!$B$8:$D$8</c:f>
              <c:numCache>
                <c:formatCode>#,##0.00</c:formatCode>
                <c:ptCount val="3"/>
                <c:pt idx="0">
                  <c:v>385730</c:v>
                </c:pt>
                <c:pt idx="1">
                  <c:v>568007</c:v>
                </c:pt>
                <c:pt idx="2">
                  <c:v>209915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124886329191108E-3"/>
                  <c:y val="-0.1949667065507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749317975143984E-3"/>
                  <c:y val="-0.11389144244051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124886329190575E-2"/>
                  <c:y val="-0.24515615576178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2018 год</c:v>
                </c:pt>
                <c:pt idx="1">
                  <c:v>Бюджетное назначение на 2019год</c:v>
                </c:pt>
                <c:pt idx="2">
                  <c:v>Исполнено за 2019 год</c:v>
                </c:pt>
              </c:strCache>
            </c:strRef>
          </c:cat>
          <c:val>
            <c:numRef>
              <c:f>Sheet1!$B$9:$D$9</c:f>
              <c:numCache>
                <c:formatCode>#,##0.00</c:formatCode>
                <c:ptCount val="3"/>
                <c:pt idx="0">
                  <c:v>66790.740000000005</c:v>
                </c:pt>
                <c:pt idx="1">
                  <c:v>153420.01</c:v>
                </c:pt>
                <c:pt idx="2">
                  <c:v>155294.45000000001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4249772658381328E-3"/>
                  <c:y val="-0.10423962528453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499545316762656E-3"/>
                  <c:y val="-0.14670762077083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499545316761762E-3"/>
                  <c:y val="-0.12354325959649021"/>
                </c:manualLayout>
              </c:layout>
              <c:tx>
                <c:rich>
                  <a:bodyPr/>
                  <a:lstStyle/>
                  <a:p>
                    <a:fld id="{5D88ABE2-B92F-4EA8-9CBA-930FF2712D4E}" type="VALUE">
                      <a:rPr lang="en-US" sz="140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2018 год</c:v>
                </c:pt>
                <c:pt idx="1">
                  <c:v>Бюджетное назначение на 2019год</c:v>
                </c:pt>
                <c:pt idx="2">
                  <c:v>Исполнено за 2019 год</c:v>
                </c:pt>
              </c:strCache>
            </c:strRef>
          </c:cat>
          <c:val>
            <c:numRef>
              <c:f>Sheet1!$B$10:$D$10</c:f>
              <c:numCache>
                <c:formatCode>#,##0.00</c:formatCode>
                <c:ptCount val="3"/>
                <c:pt idx="0">
                  <c:v>152751.17000000001</c:v>
                </c:pt>
                <c:pt idx="1">
                  <c:v>150000</c:v>
                </c:pt>
                <c:pt idx="2">
                  <c:v>153973.85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Налог на совокупный доход(ЕСН)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2018 год</c:v>
                </c:pt>
                <c:pt idx="1">
                  <c:v>Бюджетное назначение на 2019год</c:v>
                </c:pt>
                <c:pt idx="2">
                  <c:v>Исполнено за 2019 год</c:v>
                </c:pt>
              </c:strCache>
            </c:strRef>
          </c:cat>
          <c:val>
            <c:numRef>
              <c:f>Sheet1!$B$11:$D$11</c:f>
              <c:numCache>
                <c:formatCode>#,##0.00</c:formatCode>
                <c:ptCount val="3"/>
                <c:pt idx="0">
                  <c:v>0</c:v>
                </c:pt>
                <c:pt idx="1">
                  <c:v>1150.1500000000001</c:v>
                </c:pt>
                <c:pt idx="2">
                  <c:v>1150.1500000000001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2018 год</c:v>
                </c:pt>
                <c:pt idx="1">
                  <c:v>Бюджетное назначение на 2019год</c:v>
                </c:pt>
                <c:pt idx="2">
                  <c:v>Исполнено за 2019 год</c:v>
                </c:pt>
              </c:strCache>
            </c:strRef>
          </c:cat>
          <c:val>
            <c:numRef>
              <c:f>Sheet1!$B$12:$D$12</c:f>
              <c:numCache>
                <c:formatCode>#,##0.00</c:formatCode>
                <c:ptCount val="3"/>
                <c:pt idx="0">
                  <c:v>14382097.939999999</c:v>
                </c:pt>
                <c:pt idx="1">
                  <c:v>15207591.560000002</c:v>
                </c:pt>
                <c:pt idx="2">
                  <c:v>15593717.220000001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0507496"/>
        <c:axId val="310509064"/>
        <c:axId val="0"/>
      </c:bar3DChart>
      <c:catAx>
        <c:axId val="310507496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low"/>
        <c:spPr>
          <a:ln w="2987">
            <a:solidFill>
              <a:schemeClr val="tx1"/>
            </a:solidFill>
            <a:prstDash val="solid"/>
          </a:ln>
        </c:spPr>
        <c:txPr>
          <a:bodyPr rot="0" vert="horz" anchor="b" anchorCtr="1"/>
          <a:lstStyle/>
          <a:p>
            <a:pPr>
              <a:defRPr sz="1140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10509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0509064"/>
        <c:scaling>
          <c:orientation val="minMax"/>
        </c:scaling>
        <c:delete val="0"/>
        <c:axPos val="l"/>
        <c:majorGridlines>
          <c:spPr>
            <a:ln w="2987">
              <a:solidFill>
                <a:schemeClr val="tx1"/>
              </a:solidFill>
              <a:prstDash val="solid"/>
            </a:ln>
          </c:spPr>
        </c:majorGridlines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10507496"/>
        <c:crosses val="autoZero"/>
        <c:crossBetween val="between"/>
      </c:valAx>
      <c:spPr>
        <a:noFill/>
        <a:ln w="25360">
          <a:noFill/>
        </a:ln>
      </c:spPr>
    </c:plotArea>
    <c:legend>
      <c:legendPos val="r"/>
      <c:layout>
        <c:manualLayout>
          <c:xMode val="edge"/>
          <c:yMode val="edge"/>
          <c:x val="0.84193243956054442"/>
          <c:y val="3.2816178330317712E-2"/>
          <c:w val="0.15806756043945552"/>
          <c:h val="0.76665371651199443"/>
        </c:manualLayout>
      </c:layout>
      <c:overlay val="0"/>
      <c:txPr>
        <a:bodyPr/>
        <a:lstStyle/>
        <a:p>
          <a:pPr>
            <a:defRPr sz="998">
              <a:solidFill>
                <a:srgbClr val="0033CC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>
        <a:lumMod val="60000"/>
        <a:lumOff val="40000"/>
      </a:schemeClr>
    </a:solidFill>
    <a:ln>
      <a:noFill/>
    </a:ln>
  </c:spPr>
  <c:txPr>
    <a:bodyPr/>
    <a:lstStyle/>
    <a:p>
      <a:pPr>
        <a:defRPr sz="18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68986423735021E-2"/>
          <c:y val="0.10509658666269166"/>
          <c:w val="0.54850725587855487"/>
          <c:h val="0.85582565318523263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99FF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6.016168808959642E-3"/>
                  <c:y val="-5.70064787541089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7681899100795931E-2"/>
                  <c:y val="-0.166062351153273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0,2%;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27,2%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15,8%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53,4%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316977249407621E-2"/>
                  <c:y val="-0.166062351153273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0080844044798752E-3"/>
                  <c:y val="-0.178455063925906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6"/>
                <c:pt idx="0">
                  <c:v>Общегосударственные вопросы- 800 336,22 руб.</c:v>
                </c:pt>
                <c:pt idx="1">
                  <c:v>Национальная безопасность и правоохранительная деятельность -45 986,00  руб.</c:v>
                </c:pt>
                <c:pt idx="2">
                  <c:v>Национальная экономика-6 920 278,72руб.</c:v>
                </c:pt>
                <c:pt idx="3">
                  <c:v>Жилищно-коммунальное- 4 025 616,10 руб.</c:v>
                </c:pt>
                <c:pt idx="4">
                  <c:v>Культура, кинематография-13 586 077,28 руб.</c:v>
                </c:pt>
                <c:pt idx="5">
                  <c:v>Социальная политика-65 220,00 руб.</c:v>
                </c:pt>
              </c:strCache>
            </c:strRef>
          </c:cat>
          <c:val>
            <c:numRef>
              <c:f>Sheet1!$B$2:$H$2</c:f>
              <c:numCache>
                <c:formatCode>#,##0.00</c:formatCode>
                <c:ptCount val="7"/>
                <c:pt idx="0">
                  <c:v>800336.22</c:v>
                </c:pt>
                <c:pt idx="1">
                  <c:v>45986</c:v>
                </c:pt>
                <c:pt idx="2">
                  <c:v>6920278.7199999997</c:v>
                </c:pt>
                <c:pt idx="3">
                  <c:v>4025616.1</c:v>
                </c:pt>
                <c:pt idx="4">
                  <c:v>13586077.279999999</c:v>
                </c:pt>
                <c:pt idx="5">
                  <c:v>65220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5685203720737051"/>
          <c:y val="4.5813791608574274E-2"/>
          <c:w val="0.31304516234371454"/>
          <c:h val="0.8389009791023736"/>
        </c:manualLayout>
      </c:layout>
      <c:overlay val="0"/>
      <c:txPr>
        <a:bodyPr rot="0" vert="horz"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0.22605</cdr:x>
      <cdr:y>0.76206</cdr:y>
    </cdr:from>
    <cdr:to>
      <cdr:x>0.22605</cdr:x>
      <cdr:y>0.84175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2025776" y="4131344"/>
          <a:ext cx="0" cy="432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0.43497</cdr:x>
      <cdr:y>0.77534</cdr:y>
    </cdr:from>
    <cdr:to>
      <cdr:x>0.43497</cdr:x>
      <cdr:y>0.82847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3897984" y="4203352"/>
          <a:ext cx="0" cy="2880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0.63586</cdr:x>
      <cdr:y>0.77534</cdr:y>
    </cdr:from>
    <cdr:to>
      <cdr:x>0.64389</cdr:x>
      <cdr:y>0.82847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 flipV="1">
          <a:off x="5698184" y="4203352"/>
          <a:ext cx="71961" cy="2880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4870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0" rIns="91981" bIns="459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701" y="1"/>
            <a:ext cx="2984870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0" rIns="91981" bIns="459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52475"/>
            <a:ext cx="5186363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8" y="4759084"/>
            <a:ext cx="5510530" cy="45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0" rIns="91981" bIns="4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8166"/>
            <a:ext cx="2984870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0" rIns="91981" bIns="4599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701" y="9518166"/>
            <a:ext cx="2984870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0" rIns="91981" bIns="459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437B162-2428-44AD-B30E-FC9D49CA73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702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88" kern="1200">
        <a:solidFill>
          <a:schemeClr val="tx1"/>
        </a:solidFill>
        <a:latin typeface="Arial" charset="0"/>
        <a:ea typeface="+mn-ea"/>
        <a:cs typeface="+mn-cs"/>
      </a:defRPr>
    </a:lvl1pPr>
    <a:lvl2pPr marL="490850" algn="l" rtl="0" eaLnBrk="0" fontAlgn="base" hangingPunct="0">
      <a:spcBef>
        <a:spcPct val="30000"/>
      </a:spcBef>
      <a:spcAft>
        <a:spcPct val="0"/>
      </a:spcAft>
      <a:defRPr sz="1288" kern="1200">
        <a:solidFill>
          <a:schemeClr val="tx1"/>
        </a:solidFill>
        <a:latin typeface="Arial" charset="0"/>
        <a:ea typeface="+mn-ea"/>
        <a:cs typeface="+mn-cs"/>
      </a:defRPr>
    </a:lvl2pPr>
    <a:lvl3pPr marL="981700" algn="l" rtl="0" eaLnBrk="0" fontAlgn="base" hangingPunct="0">
      <a:spcBef>
        <a:spcPct val="30000"/>
      </a:spcBef>
      <a:spcAft>
        <a:spcPct val="0"/>
      </a:spcAft>
      <a:defRPr sz="1288" kern="1200">
        <a:solidFill>
          <a:schemeClr val="tx1"/>
        </a:solidFill>
        <a:latin typeface="Arial" charset="0"/>
        <a:ea typeface="+mn-ea"/>
        <a:cs typeface="+mn-cs"/>
      </a:defRPr>
    </a:lvl3pPr>
    <a:lvl4pPr marL="1472550" algn="l" rtl="0" eaLnBrk="0" fontAlgn="base" hangingPunct="0">
      <a:spcBef>
        <a:spcPct val="30000"/>
      </a:spcBef>
      <a:spcAft>
        <a:spcPct val="0"/>
      </a:spcAft>
      <a:defRPr sz="1288" kern="1200">
        <a:solidFill>
          <a:schemeClr val="tx1"/>
        </a:solidFill>
        <a:latin typeface="Arial" charset="0"/>
        <a:ea typeface="+mn-ea"/>
        <a:cs typeface="+mn-cs"/>
      </a:defRPr>
    </a:lvl4pPr>
    <a:lvl5pPr marL="1963400" algn="l" rtl="0" eaLnBrk="0" fontAlgn="base" hangingPunct="0">
      <a:spcBef>
        <a:spcPct val="30000"/>
      </a:spcBef>
      <a:spcAft>
        <a:spcPct val="0"/>
      </a:spcAft>
      <a:defRPr sz="1288" kern="1200">
        <a:solidFill>
          <a:schemeClr val="tx1"/>
        </a:solidFill>
        <a:latin typeface="Arial" charset="0"/>
        <a:ea typeface="+mn-ea"/>
        <a:cs typeface="+mn-cs"/>
      </a:defRPr>
    </a:lvl5pPr>
    <a:lvl6pPr marL="2454250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6pPr>
    <a:lvl7pPr marL="2945100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7pPr>
    <a:lvl8pPr marL="3435949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8pPr>
    <a:lvl9pPr marL="3926799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0900" y="752475"/>
            <a:ext cx="5186363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7B162-2428-44AD-B30E-FC9D49CA730F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41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7B162-2428-44AD-B30E-FC9D49CA730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33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925" y="1239586"/>
            <a:ext cx="7829550" cy="2631887"/>
          </a:xfrm>
        </p:spPr>
        <p:txBody>
          <a:bodyPr anchor="b">
            <a:normAutofit/>
          </a:bodyPr>
          <a:lstStyle>
            <a:lvl1pPr algn="ctr">
              <a:defRPr sz="513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>
            <a:normAutofit/>
          </a:bodyPr>
          <a:lstStyle>
            <a:lvl1pPr marL="0" indent="0" algn="ctr">
              <a:buNone/>
              <a:defRPr sz="20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1449" indent="0" algn="ctr">
              <a:buNone/>
              <a:defRPr sz="2397"/>
            </a:lvl2pPr>
            <a:lvl3pPr marL="782896" indent="0" algn="ctr">
              <a:buNone/>
              <a:defRPr sz="2055"/>
            </a:lvl3pPr>
            <a:lvl4pPr marL="1174345" indent="0" algn="ctr">
              <a:buNone/>
              <a:defRPr sz="1712"/>
            </a:lvl4pPr>
            <a:lvl5pPr marL="1565793" indent="0" algn="ctr">
              <a:buNone/>
              <a:defRPr sz="1712"/>
            </a:lvl5pPr>
            <a:lvl6pPr marL="1957242" indent="0" algn="ctr">
              <a:buNone/>
              <a:defRPr sz="1712"/>
            </a:lvl6pPr>
            <a:lvl7pPr marL="2348689" indent="0" algn="ctr">
              <a:buNone/>
              <a:defRPr sz="1712"/>
            </a:lvl7pPr>
            <a:lvl8pPr marL="2740138" indent="0" algn="ctr">
              <a:buNone/>
              <a:defRPr sz="1712"/>
            </a:lvl8pPr>
            <a:lvl9pPr marL="3131587" indent="0" algn="ctr">
              <a:buNone/>
              <a:defRPr sz="171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59D96-26E0-49BF-BA1D-E713329C4F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629014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3160-56EB-42BF-8C03-5E5029EFB2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87922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8" y="397232"/>
            <a:ext cx="225099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1" y="397237"/>
            <a:ext cx="6622495" cy="64064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4D0CE-F9BC-43CD-B2E5-8BFB6FF70B1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43408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21970" y="302741"/>
            <a:ext cx="9395460" cy="64502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245B-186B-4FD0-9CB0-C3315D8843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571869"/>
      </p:ext>
    </p:extLst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925" y="1239586"/>
            <a:ext cx="7829550" cy="2631887"/>
          </a:xfrm>
        </p:spPr>
        <p:txBody>
          <a:bodyPr anchor="b">
            <a:normAutofit/>
          </a:bodyPr>
          <a:lstStyle>
            <a:lvl1pPr algn="ctr">
              <a:defRPr sz="513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>
            <a:normAutofit/>
          </a:bodyPr>
          <a:lstStyle>
            <a:lvl1pPr marL="0" indent="0" algn="ctr">
              <a:buNone/>
              <a:defRPr sz="20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1449" indent="0" algn="ctr">
              <a:buNone/>
              <a:defRPr sz="2397"/>
            </a:lvl2pPr>
            <a:lvl3pPr marL="782896" indent="0" algn="ctr">
              <a:buNone/>
              <a:defRPr sz="2055"/>
            </a:lvl3pPr>
            <a:lvl4pPr marL="1174345" indent="0" algn="ctr">
              <a:buNone/>
              <a:defRPr sz="1712"/>
            </a:lvl4pPr>
            <a:lvl5pPr marL="1565793" indent="0" algn="ctr">
              <a:buNone/>
              <a:defRPr sz="1712"/>
            </a:lvl5pPr>
            <a:lvl6pPr marL="1957242" indent="0" algn="ctr">
              <a:buNone/>
              <a:defRPr sz="1712"/>
            </a:lvl6pPr>
            <a:lvl7pPr marL="2348689" indent="0" algn="ctr">
              <a:buNone/>
              <a:defRPr sz="1712"/>
            </a:lvl7pPr>
            <a:lvl8pPr marL="2740138" indent="0" algn="ctr">
              <a:buNone/>
              <a:defRPr sz="1712"/>
            </a:lvl8pPr>
            <a:lvl9pPr marL="3131587" indent="0" algn="ctr">
              <a:buNone/>
              <a:defRPr sz="171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59D96-26E0-49BF-BA1D-E713329C4F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32297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98958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4" y="1887629"/>
            <a:ext cx="9003983" cy="3142929"/>
          </a:xfrm>
        </p:spPr>
        <p:txBody>
          <a:bodyPr anchor="b">
            <a:normAutofit/>
          </a:bodyPr>
          <a:lstStyle>
            <a:lvl1pPr>
              <a:defRPr sz="513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4" y="5018440"/>
            <a:ext cx="9003983" cy="1653678"/>
          </a:xfrm>
        </p:spPr>
        <p:txBody>
          <a:bodyPr anchor="t">
            <a:normAutofit/>
          </a:bodyPr>
          <a:lstStyle>
            <a:lvl1pPr marL="0" indent="0">
              <a:buNone/>
              <a:defRPr sz="20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1449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2pPr>
            <a:lvl3pPr marL="782896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3pPr>
            <a:lvl4pPr marL="1174345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4pPr>
            <a:lvl5pPr marL="1565793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5pPr>
            <a:lvl6pPr marL="1957242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6pPr>
            <a:lvl7pPr marL="2348689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7pPr>
            <a:lvl8pPr marL="2740138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8pPr>
            <a:lvl9pPr marL="3131587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8187C-21B2-4EF1-959B-11C5274A84B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59641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639" y="2015917"/>
            <a:ext cx="4436745" cy="47965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7" y="2015917"/>
            <a:ext cx="4436745" cy="47965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B13-81D8-4BE1-8205-22A594B9DF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172255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640" y="1853931"/>
            <a:ext cx="4414997" cy="9101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55" b="1"/>
            </a:lvl1pPr>
            <a:lvl2pPr marL="391449" indent="0">
              <a:buNone/>
              <a:defRPr sz="1712" b="1"/>
            </a:lvl2pPr>
            <a:lvl3pPr marL="782896" indent="0">
              <a:buNone/>
              <a:defRPr sz="1541" b="1"/>
            </a:lvl3pPr>
            <a:lvl4pPr marL="1174345" indent="0">
              <a:buNone/>
              <a:defRPr sz="1370" b="1"/>
            </a:lvl4pPr>
            <a:lvl5pPr marL="1565793" indent="0">
              <a:buNone/>
              <a:defRPr sz="1370" b="1"/>
            </a:lvl5pPr>
            <a:lvl6pPr marL="1957242" indent="0">
              <a:buNone/>
              <a:defRPr sz="1370" b="1"/>
            </a:lvl6pPr>
            <a:lvl7pPr marL="2348689" indent="0">
              <a:buNone/>
              <a:defRPr sz="1370" b="1"/>
            </a:lvl7pPr>
            <a:lvl8pPr marL="2740138" indent="0">
              <a:buNone/>
              <a:defRPr sz="1370" b="1"/>
            </a:lvl8pPr>
            <a:lvl9pPr marL="3131587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640" y="2764115"/>
            <a:ext cx="4414997" cy="40570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8" y="1853929"/>
            <a:ext cx="4436746" cy="91017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55" b="1"/>
            </a:lvl1pPr>
            <a:lvl2pPr marL="391449" indent="0">
              <a:buNone/>
              <a:defRPr sz="1712" b="1"/>
            </a:lvl2pPr>
            <a:lvl3pPr marL="782896" indent="0">
              <a:buNone/>
              <a:defRPr sz="1541" b="1"/>
            </a:lvl3pPr>
            <a:lvl4pPr marL="1174345" indent="0">
              <a:buNone/>
              <a:defRPr sz="1370" b="1"/>
            </a:lvl4pPr>
            <a:lvl5pPr marL="1565793" indent="0">
              <a:buNone/>
              <a:defRPr sz="1370" b="1"/>
            </a:lvl5pPr>
            <a:lvl6pPr marL="1957242" indent="0">
              <a:buNone/>
              <a:defRPr sz="1370" b="1"/>
            </a:lvl6pPr>
            <a:lvl7pPr marL="2348689" indent="0">
              <a:buNone/>
              <a:defRPr sz="1370" b="1"/>
            </a:lvl7pPr>
            <a:lvl8pPr marL="2740138" indent="0">
              <a:buNone/>
              <a:defRPr sz="1370" b="1"/>
            </a:lvl8pPr>
            <a:lvl9pPr marL="3131587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8" y="2764115"/>
            <a:ext cx="4436746" cy="40570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6540C-D24E-4009-B4E8-BC265972545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536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8D5A3-6140-4EBB-8681-6A2A6ABDE82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618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5C03-4603-4034-BA45-F1B0169CE21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46286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41884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19" y="503983"/>
            <a:ext cx="3366707" cy="1763921"/>
          </a:xfrm>
        </p:spPr>
        <p:txBody>
          <a:bodyPr anchor="b">
            <a:normAutofit/>
          </a:bodyPr>
          <a:lstStyle>
            <a:lvl1pPr>
              <a:defRPr sz="274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746" y="1091953"/>
            <a:ext cx="5284947" cy="5375769"/>
          </a:xfrm>
        </p:spPr>
        <p:txBody>
          <a:bodyPr/>
          <a:lstStyle>
            <a:lvl1pPr>
              <a:defRPr sz="2740"/>
            </a:lvl1pPr>
            <a:lvl2pPr>
              <a:defRPr sz="2397"/>
            </a:lvl2pPr>
            <a:lvl3pPr>
              <a:defRPr sz="2055"/>
            </a:lvl3pPr>
            <a:lvl4pPr>
              <a:defRPr sz="1712"/>
            </a:lvl4pPr>
            <a:lvl5pPr>
              <a:defRPr sz="1712"/>
            </a:lvl5pPr>
            <a:lvl6pPr>
              <a:defRPr sz="1712"/>
            </a:lvl6pPr>
            <a:lvl7pPr>
              <a:defRPr sz="1712"/>
            </a:lvl7pPr>
            <a:lvl8pPr>
              <a:defRPr sz="1712"/>
            </a:lvl8pPr>
            <a:lvl9pPr>
              <a:defRPr sz="171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319" y="2267902"/>
            <a:ext cx="3366707" cy="419982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70"/>
            </a:lvl1pPr>
            <a:lvl2pPr marL="391449" indent="0">
              <a:buNone/>
              <a:defRPr sz="1027"/>
            </a:lvl2pPr>
            <a:lvl3pPr marL="782896" indent="0">
              <a:buNone/>
              <a:defRPr sz="856"/>
            </a:lvl3pPr>
            <a:lvl4pPr marL="1174345" indent="0">
              <a:buNone/>
              <a:defRPr sz="770"/>
            </a:lvl4pPr>
            <a:lvl5pPr marL="1565793" indent="0">
              <a:buNone/>
              <a:defRPr sz="770"/>
            </a:lvl5pPr>
            <a:lvl6pPr marL="1957242" indent="0">
              <a:buNone/>
              <a:defRPr sz="770"/>
            </a:lvl6pPr>
            <a:lvl7pPr marL="2348689" indent="0">
              <a:buNone/>
              <a:defRPr sz="770"/>
            </a:lvl7pPr>
            <a:lvl8pPr marL="2740138" indent="0">
              <a:buNone/>
              <a:defRPr sz="770"/>
            </a:lvl8pPr>
            <a:lvl9pPr marL="3131587" indent="0">
              <a:buNone/>
              <a:defRPr sz="7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94882-FC03-48F5-897E-25AE86385A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05624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19" y="503978"/>
            <a:ext cx="3366707" cy="1763924"/>
          </a:xfrm>
        </p:spPr>
        <p:txBody>
          <a:bodyPr anchor="b">
            <a:normAutofit/>
          </a:bodyPr>
          <a:lstStyle>
            <a:lvl1pPr>
              <a:defRPr sz="274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36746" y="1091953"/>
            <a:ext cx="5284947" cy="5375769"/>
          </a:xfrm>
        </p:spPr>
        <p:txBody>
          <a:bodyPr/>
          <a:lstStyle>
            <a:lvl1pPr marL="0" indent="0">
              <a:buNone/>
              <a:defRPr sz="2740"/>
            </a:lvl1pPr>
            <a:lvl2pPr marL="391449" indent="0">
              <a:buNone/>
              <a:defRPr sz="2397"/>
            </a:lvl2pPr>
            <a:lvl3pPr marL="782896" indent="0">
              <a:buNone/>
              <a:defRPr sz="2055"/>
            </a:lvl3pPr>
            <a:lvl4pPr marL="1174345" indent="0">
              <a:buNone/>
              <a:defRPr sz="1712"/>
            </a:lvl4pPr>
            <a:lvl5pPr marL="1565793" indent="0">
              <a:buNone/>
              <a:defRPr sz="1712"/>
            </a:lvl5pPr>
            <a:lvl6pPr marL="1957242" indent="0">
              <a:buNone/>
              <a:defRPr sz="1712"/>
            </a:lvl6pPr>
            <a:lvl7pPr marL="2348689" indent="0">
              <a:buNone/>
              <a:defRPr sz="1712"/>
            </a:lvl7pPr>
            <a:lvl8pPr marL="2740138" indent="0">
              <a:buNone/>
              <a:defRPr sz="1712"/>
            </a:lvl8pPr>
            <a:lvl9pPr marL="3131587" indent="0">
              <a:buNone/>
              <a:defRPr sz="171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319" y="2267903"/>
            <a:ext cx="3366707" cy="419981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70"/>
            </a:lvl1pPr>
            <a:lvl2pPr marL="391449" indent="0">
              <a:buNone/>
              <a:defRPr sz="1027"/>
            </a:lvl2pPr>
            <a:lvl3pPr marL="782896" indent="0">
              <a:buNone/>
              <a:defRPr sz="856"/>
            </a:lvl3pPr>
            <a:lvl4pPr marL="1174345" indent="0">
              <a:buNone/>
              <a:defRPr sz="770"/>
            </a:lvl4pPr>
            <a:lvl5pPr marL="1565793" indent="0">
              <a:buNone/>
              <a:defRPr sz="770"/>
            </a:lvl5pPr>
            <a:lvl6pPr marL="1957242" indent="0">
              <a:buNone/>
              <a:defRPr sz="770"/>
            </a:lvl6pPr>
            <a:lvl7pPr marL="2348689" indent="0">
              <a:buNone/>
              <a:defRPr sz="770"/>
            </a:lvl7pPr>
            <a:lvl8pPr marL="2740138" indent="0">
              <a:buNone/>
              <a:defRPr sz="770"/>
            </a:lvl8pPr>
            <a:lvl9pPr marL="3131587" indent="0">
              <a:buNone/>
              <a:defRPr sz="7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F0875-50BC-4643-85B8-AE2565E06F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001656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3160-56EB-42BF-8C03-5E5029EFB2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08502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8" y="397232"/>
            <a:ext cx="225099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1" y="397237"/>
            <a:ext cx="6622495" cy="64064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4D0CE-F9BC-43CD-B2E5-8BFB6FF70B1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121686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21970" y="302741"/>
            <a:ext cx="9395460" cy="64502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245B-186B-4FD0-9CB0-C3315D8843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7319385"/>
      </p:ext>
    </p:extLst>
  </p:cSld>
  <p:clrMapOvr>
    <a:masterClrMapping/>
  </p:clrMapOvr>
  <p:transition spd="slow"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188" y="1595933"/>
            <a:ext cx="7558938" cy="3670246"/>
          </a:xfrm>
        </p:spPr>
        <p:txBody>
          <a:bodyPr anchor="b"/>
          <a:lstStyle>
            <a:lvl1pPr>
              <a:defRPr sz="793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188" y="5266177"/>
            <a:ext cx="7558938" cy="94955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59D96-26E0-49BF-BA1D-E713329C4F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0659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41368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90" y="3154532"/>
            <a:ext cx="7558937" cy="2111646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188" y="5266178"/>
            <a:ext cx="7558938" cy="948432"/>
          </a:xfrm>
        </p:spPr>
        <p:txBody>
          <a:bodyPr anchor="t"/>
          <a:lstStyle>
            <a:lvl1pPr marL="0" indent="0" algn="l">
              <a:buNone/>
              <a:defRPr sz="2205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8187C-21B2-4EF1-959B-11C5274A84B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973362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4958" y="2271404"/>
            <a:ext cx="3765346" cy="462505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2922" y="2266462"/>
            <a:ext cx="3765348" cy="462999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B13-81D8-4BE1-8205-22A594B9DF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1223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957" y="2099910"/>
            <a:ext cx="3765345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958" y="2771881"/>
            <a:ext cx="3765346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2923" y="2099910"/>
            <a:ext cx="376534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2923" y="2771881"/>
            <a:ext cx="3765346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6540C-D24E-4009-B4E8-BC265972545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598610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4" y="1887629"/>
            <a:ext cx="9003983" cy="3142929"/>
          </a:xfrm>
        </p:spPr>
        <p:txBody>
          <a:bodyPr anchor="b">
            <a:normAutofit/>
          </a:bodyPr>
          <a:lstStyle>
            <a:lvl1pPr>
              <a:defRPr sz="513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4" y="5018440"/>
            <a:ext cx="9003983" cy="1653678"/>
          </a:xfrm>
        </p:spPr>
        <p:txBody>
          <a:bodyPr anchor="t">
            <a:normAutofit/>
          </a:bodyPr>
          <a:lstStyle>
            <a:lvl1pPr marL="0" indent="0">
              <a:buNone/>
              <a:defRPr sz="20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1449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2pPr>
            <a:lvl3pPr marL="782896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3pPr>
            <a:lvl4pPr marL="1174345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4pPr>
            <a:lvl5pPr marL="1565793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5pPr>
            <a:lvl6pPr marL="1957242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6pPr>
            <a:lvl7pPr marL="2348689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7pPr>
            <a:lvl8pPr marL="2740138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8pPr>
            <a:lvl9pPr marL="3131587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8187C-21B2-4EF1-959B-11C5274A84B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873516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8D5A3-6140-4EBB-8681-6A2A6ABDE82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890888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5C03-4603-4034-BA45-F1B0169CE21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253808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87" y="1595932"/>
            <a:ext cx="2912919" cy="1595931"/>
          </a:xfrm>
        </p:spPr>
        <p:txBody>
          <a:bodyPr anchor="b"/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895" y="1595932"/>
            <a:ext cx="4450232" cy="5039783"/>
          </a:xfrm>
        </p:spPr>
        <p:txBody>
          <a:bodyPr anchor="ctr">
            <a:normAutofit/>
          </a:bodyPr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7" y="3449453"/>
            <a:ext cx="2912919" cy="3191862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94882-FC03-48F5-897E-25AE86385A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93634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291" y="2043903"/>
            <a:ext cx="4361936" cy="1735934"/>
          </a:xfrm>
        </p:spPr>
        <p:txBody>
          <a:bodyPr anchor="b">
            <a:normAutofit/>
          </a:bodyPr>
          <a:lstStyle>
            <a:lvl1pPr algn="l">
              <a:defRPr sz="3968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52099" y="1259946"/>
            <a:ext cx="2741056" cy="50397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7" y="4031827"/>
            <a:ext cx="4355148" cy="1511935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F0875-50BC-4643-85B8-AE2565E06F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202093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90" y="5291758"/>
            <a:ext cx="7558937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188" y="755968"/>
            <a:ext cx="7558938" cy="401316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9" y="5916482"/>
            <a:ext cx="7558936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60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88" y="1595931"/>
            <a:ext cx="7558938" cy="2183906"/>
          </a:xfrm>
        </p:spPr>
        <p:txBody>
          <a:bodyPr/>
          <a:lstStyle>
            <a:lvl1pPr>
              <a:defRPr sz="529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8" y="4031827"/>
            <a:ext cx="7558938" cy="2603888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88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76" y="1595931"/>
            <a:ext cx="6851198" cy="2561090"/>
          </a:xfrm>
        </p:spPr>
        <p:txBody>
          <a:bodyPr/>
          <a:lstStyle>
            <a:lvl1pPr>
              <a:defRPr sz="529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653336" y="4157021"/>
            <a:ext cx="6234823" cy="37718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543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8" y="4795793"/>
            <a:ext cx="7558938" cy="1847921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769367" y="1070627"/>
            <a:ext cx="686816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91314" y="2881216"/>
            <a:ext cx="686816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029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87" y="3443853"/>
            <a:ext cx="7558940" cy="1822325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188" y="5266178"/>
            <a:ext cx="7558938" cy="948432"/>
          </a:xfrm>
        </p:spPr>
        <p:txBody>
          <a:bodyPr anchor="t"/>
          <a:lstStyle>
            <a:lvl1pPr marL="0" indent="0" algn="l">
              <a:buNone/>
              <a:defRPr sz="2205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37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103" y="2183906"/>
            <a:ext cx="252391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58817" y="2939874"/>
            <a:ext cx="2507196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26250" y="2183906"/>
            <a:ext cx="251481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17211" y="2939874"/>
            <a:ext cx="2523849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02114" y="2183906"/>
            <a:ext cx="251127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6102114" y="2939874"/>
            <a:ext cx="2511276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191340" y="2351899"/>
            <a:ext cx="0" cy="436781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62959" y="2351899"/>
            <a:ext cx="0" cy="43727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551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17" y="4685884"/>
            <a:ext cx="2518074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58817" y="2435895"/>
            <a:ext cx="2518074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58817" y="5321108"/>
            <a:ext cx="2518074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1146" y="4685884"/>
            <a:ext cx="2509915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145" y="2435895"/>
            <a:ext cx="2509915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29986" y="5321107"/>
            <a:ext cx="2513240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02114" y="4685884"/>
            <a:ext cx="251127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2113" y="2435895"/>
            <a:ext cx="2511276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6102008" y="5321104"/>
            <a:ext cx="2514602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191340" y="2351899"/>
            <a:ext cx="0" cy="436781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62959" y="2351899"/>
            <a:ext cx="0" cy="43727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639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639" y="2015917"/>
            <a:ext cx="4436745" cy="47965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7" y="2015917"/>
            <a:ext cx="4436745" cy="47965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B13-81D8-4BE1-8205-22A594B9DF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74172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3160-56EB-42BF-8C03-5E5029EFB2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561753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2335" y="474232"/>
            <a:ext cx="1501055" cy="6422224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17" y="852315"/>
            <a:ext cx="6357727" cy="60441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4D0CE-F9BC-43CD-B2E5-8BFB6FF70B1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197568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21970" y="302741"/>
            <a:ext cx="9395460" cy="64502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245B-186B-4FD0-9CB0-C3315D8843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248953"/>
      </p:ext>
    </p:extLst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640" y="1853931"/>
            <a:ext cx="4414997" cy="9101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55" b="1"/>
            </a:lvl1pPr>
            <a:lvl2pPr marL="391449" indent="0">
              <a:buNone/>
              <a:defRPr sz="1712" b="1"/>
            </a:lvl2pPr>
            <a:lvl3pPr marL="782896" indent="0">
              <a:buNone/>
              <a:defRPr sz="1541" b="1"/>
            </a:lvl3pPr>
            <a:lvl4pPr marL="1174345" indent="0">
              <a:buNone/>
              <a:defRPr sz="1370" b="1"/>
            </a:lvl4pPr>
            <a:lvl5pPr marL="1565793" indent="0">
              <a:buNone/>
              <a:defRPr sz="1370" b="1"/>
            </a:lvl5pPr>
            <a:lvl6pPr marL="1957242" indent="0">
              <a:buNone/>
              <a:defRPr sz="1370" b="1"/>
            </a:lvl6pPr>
            <a:lvl7pPr marL="2348689" indent="0">
              <a:buNone/>
              <a:defRPr sz="1370" b="1"/>
            </a:lvl7pPr>
            <a:lvl8pPr marL="2740138" indent="0">
              <a:buNone/>
              <a:defRPr sz="1370" b="1"/>
            </a:lvl8pPr>
            <a:lvl9pPr marL="3131587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640" y="2764115"/>
            <a:ext cx="4414997" cy="40570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8" y="1853929"/>
            <a:ext cx="4436746" cy="91017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55" b="1"/>
            </a:lvl1pPr>
            <a:lvl2pPr marL="391449" indent="0">
              <a:buNone/>
              <a:defRPr sz="1712" b="1"/>
            </a:lvl2pPr>
            <a:lvl3pPr marL="782896" indent="0">
              <a:buNone/>
              <a:defRPr sz="1541" b="1"/>
            </a:lvl3pPr>
            <a:lvl4pPr marL="1174345" indent="0">
              <a:buNone/>
              <a:defRPr sz="1370" b="1"/>
            </a:lvl4pPr>
            <a:lvl5pPr marL="1565793" indent="0">
              <a:buNone/>
              <a:defRPr sz="1370" b="1"/>
            </a:lvl5pPr>
            <a:lvl6pPr marL="1957242" indent="0">
              <a:buNone/>
              <a:defRPr sz="1370" b="1"/>
            </a:lvl6pPr>
            <a:lvl7pPr marL="2348689" indent="0">
              <a:buNone/>
              <a:defRPr sz="1370" b="1"/>
            </a:lvl7pPr>
            <a:lvl8pPr marL="2740138" indent="0">
              <a:buNone/>
              <a:defRPr sz="1370" b="1"/>
            </a:lvl8pPr>
            <a:lvl9pPr marL="3131587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8" y="2764115"/>
            <a:ext cx="4436746" cy="40570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6540C-D24E-4009-B4E8-BC265972545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656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8D5A3-6140-4EBB-8681-6A2A6ABDE82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3469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5C03-4603-4034-BA45-F1B0169CE21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745245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19" y="503983"/>
            <a:ext cx="3366707" cy="1763921"/>
          </a:xfrm>
        </p:spPr>
        <p:txBody>
          <a:bodyPr anchor="b">
            <a:normAutofit/>
          </a:bodyPr>
          <a:lstStyle>
            <a:lvl1pPr>
              <a:defRPr sz="274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746" y="1091953"/>
            <a:ext cx="5284947" cy="5375769"/>
          </a:xfrm>
        </p:spPr>
        <p:txBody>
          <a:bodyPr/>
          <a:lstStyle>
            <a:lvl1pPr>
              <a:defRPr sz="2740"/>
            </a:lvl1pPr>
            <a:lvl2pPr>
              <a:defRPr sz="2397"/>
            </a:lvl2pPr>
            <a:lvl3pPr>
              <a:defRPr sz="2055"/>
            </a:lvl3pPr>
            <a:lvl4pPr>
              <a:defRPr sz="1712"/>
            </a:lvl4pPr>
            <a:lvl5pPr>
              <a:defRPr sz="1712"/>
            </a:lvl5pPr>
            <a:lvl6pPr>
              <a:defRPr sz="1712"/>
            </a:lvl6pPr>
            <a:lvl7pPr>
              <a:defRPr sz="1712"/>
            </a:lvl7pPr>
            <a:lvl8pPr>
              <a:defRPr sz="1712"/>
            </a:lvl8pPr>
            <a:lvl9pPr>
              <a:defRPr sz="171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319" y="2267902"/>
            <a:ext cx="3366707" cy="419982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70"/>
            </a:lvl1pPr>
            <a:lvl2pPr marL="391449" indent="0">
              <a:buNone/>
              <a:defRPr sz="1027"/>
            </a:lvl2pPr>
            <a:lvl3pPr marL="782896" indent="0">
              <a:buNone/>
              <a:defRPr sz="856"/>
            </a:lvl3pPr>
            <a:lvl4pPr marL="1174345" indent="0">
              <a:buNone/>
              <a:defRPr sz="770"/>
            </a:lvl4pPr>
            <a:lvl5pPr marL="1565793" indent="0">
              <a:buNone/>
              <a:defRPr sz="770"/>
            </a:lvl5pPr>
            <a:lvl6pPr marL="1957242" indent="0">
              <a:buNone/>
              <a:defRPr sz="770"/>
            </a:lvl6pPr>
            <a:lvl7pPr marL="2348689" indent="0">
              <a:buNone/>
              <a:defRPr sz="770"/>
            </a:lvl7pPr>
            <a:lvl8pPr marL="2740138" indent="0">
              <a:buNone/>
              <a:defRPr sz="770"/>
            </a:lvl8pPr>
            <a:lvl9pPr marL="3131587" indent="0">
              <a:buNone/>
              <a:defRPr sz="7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94882-FC03-48F5-897E-25AE86385A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59102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19" y="503978"/>
            <a:ext cx="3366707" cy="1763924"/>
          </a:xfrm>
        </p:spPr>
        <p:txBody>
          <a:bodyPr anchor="b">
            <a:normAutofit/>
          </a:bodyPr>
          <a:lstStyle>
            <a:lvl1pPr>
              <a:defRPr sz="274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36746" y="1091953"/>
            <a:ext cx="5284947" cy="5375769"/>
          </a:xfrm>
        </p:spPr>
        <p:txBody>
          <a:bodyPr/>
          <a:lstStyle>
            <a:lvl1pPr marL="0" indent="0">
              <a:buNone/>
              <a:defRPr sz="2740"/>
            </a:lvl1pPr>
            <a:lvl2pPr marL="391449" indent="0">
              <a:buNone/>
              <a:defRPr sz="2397"/>
            </a:lvl2pPr>
            <a:lvl3pPr marL="782896" indent="0">
              <a:buNone/>
              <a:defRPr sz="2055"/>
            </a:lvl3pPr>
            <a:lvl4pPr marL="1174345" indent="0">
              <a:buNone/>
              <a:defRPr sz="1712"/>
            </a:lvl4pPr>
            <a:lvl5pPr marL="1565793" indent="0">
              <a:buNone/>
              <a:defRPr sz="1712"/>
            </a:lvl5pPr>
            <a:lvl6pPr marL="1957242" indent="0">
              <a:buNone/>
              <a:defRPr sz="1712"/>
            </a:lvl6pPr>
            <a:lvl7pPr marL="2348689" indent="0">
              <a:buNone/>
              <a:defRPr sz="1712"/>
            </a:lvl7pPr>
            <a:lvl8pPr marL="2740138" indent="0">
              <a:buNone/>
              <a:defRPr sz="1712"/>
            </a:lvl8pPr>
            <a:lvl9pPr marL="3131587" indent="0">
              <a:buNone/>
              <a:defRPr sz="171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319" y="2267903"/>
            <a:ext cx="3366707" cy="419981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70"/>
            </a:lvl1pPr>
            <a:lvl2pPr marL="391449" indent="0">
              <a:buNone/>
              <a:defRPr sz="1027"/>
            </a:lvl2pPr>
            <a:lvl3pPr marL="782896" indent="0">
              <a:buNone/>
              <a:defRPr sz="856"/>
            </a:lvl3pPr>
            <a:lvl4pPr marL="1174345" indent="0">
              <a:buNone/>
              <a:defRPr sz="770"/>
            </a:lvl4pPr>
            <a:lvl5pPr marL="1565793" indent="0">
              <a:buNone/>
              <a:defRPr sz="770"/>
            </a:lvl5pPr>
            <a:lvl6pPr marL="1957242" indent="0">
              <a:buNone/>
              <a:defRPr sz="770"/>
            </a:lvl6pPr>
            <a:lvl7pPr marL="2348689" indent="0">
              <a:buNone/>
              <a:defRPr sz="770"/>
            </a:lvl7pPr>
            <a:lvl8pPr marL="2740138" indent="0">
              <a:buNone/>
              <a:defRPr sz="770"/>
            </a:lvl8pPr>
            <a:lvl9pPr marL="3131587" indent="0">
              <a:buNone/>
              <a:defRPr sz="7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F0875-50BC-4643-85B8-AE2565E06F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62044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640" y="403182"/>
            <a:ext cx="9003983" cy="146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640" y="2015917"/>
            <a:ext cx="9003983" cy="479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4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3" y="7006704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8757" y="7006704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005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</p:sldLayoutIdLst>
  <p:transition spd="slow">
    <p:blinds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782896" rtl="0" eaLnBrk="1" latinLnBrk="0" hangingPunct="1">
        <a:lnSpc>
          <a:spcPct val="90000"/>
        </a:lnSpc>
        <a:spcBef>
          <a:spcPct val="0"/>
        </a:spcBef>
        <a:buNone/>
        <a:defRPr sz="3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24" indent="-195724" algn="l" defTabSz="782896" rtl="0" eaLnBrk="1" latinLnBrk="0" hangingPunct="1">
        <a:lnSpc>
          <a:spcPct val="90000"/>
        </a:lnSpc>
        <a:spcBef>
          <a:spcPts val="856"/>
        </a:spcBef>
        <a:buFont typeface="Wingdings 2" pitchFamily="18" charset="2"/>
        <a:buChar char=""/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587172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621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70069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517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2966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414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5863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7310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449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2896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345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5793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242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8689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40138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1587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640" y="403182"/>
            <a:ext cx="9003983" cy="146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640" y="2015917"/>
            <a:ext cx="9003983" cy="479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4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3" y="7006704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8757" y="7006704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68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  <p:sldLayoutId id="2147484557" r:id="rId12"/>
  </p:sldLayoutIdLst>
  <p:transition spd="slow">
    <p:blinds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782896" rtl="0" eaLnBrk="1" latinLnBrk="0" hangingPunct="1">
        <a:lnSpc>
          <a:spcPct val="90000"/>
        </a:lnSpc>
        <a:spcBef>
          <a:spcPct val="0"/>
        </a:spcBef>
        <a:buNone/>
        <a:defRPr sz="3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24" indent="-195724" algn="l" defTabSz="782896" rtl="0" eaLnBrk="1" latinLnBrk="0" hangingPunct="1">
        <a:lnSpc>
          <a:spcPct val="90000"/>
        </a:lnSpc>
        <a:spcBef>
          <a:spcPts val="856"/>
        </a:spcBef>
        <a:buFont typeface="Wingdings 2" pitchFamily="18" charset="2"/>
        <a:buChar char=""/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587172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621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70069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517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2966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414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5863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7310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449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2896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345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5793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242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8689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40138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1587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7191852" y="1847921"/>
            <a:ext cx="3218815" cy="310786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495892" y="-503978"/>
            <a:ext cx="1826895" cy="176392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7191852" y="6719711"/>
            <a:ext cx="1130935" cy="109195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75803" y="2939874"/>
            <a:ext cx="4784725" cy="461980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58758" y="3191863"/>
            <a:ext cx="2696845" cy="260388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842944" y="0"/>
            <a:ext cx="782955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3377" y="499038"/>
            <a:ext cx="8054892" cy="1543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957" y="2262970"/>
            <a:ext cx="7662472" cy="462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576271" y="2011383"/>
            <a:ext cx="1091952" cy="2610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7192337" y="3592763"/>
            <a:ext cx="4254709" cy="26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866676" y="325995"/>
            <a:ext cx="717895" cy="84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8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171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  <p:sldLayoutId id="2147484972" r:id="rId10"/>
    <p:sldLayoutId id="2147484973" r:id="rId11"/>
    <p:sldLayoutId id="2147484974" r:id="rId12"/>
    <p:sldLayoutId id="2147484975" r:id="rId13"/>
    <p:sldLayoutId id="2147484976" r:id="rId14"/>
    <p:sldLayoutId id="2147484977" r:id="rId15"/>
    <p:sldLayoutId id="2147484978" r:id="rId16"/>
    <p:sldLayoutId id="2147484979" r:id="rId17"/>
    <p:sldLayoutId id="2147484980" r:id="rId18"/>
  </p:sldLayoutIdLst>
  <p:transition spd="slow">
    <p:blinds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03979" rtl="0" eaLnBrk="1" latinLnBrk="0" hangingPunct="1">
        <a:spcBef>
          <a:spcPct val="0"/>
        </a:spcBef>
        <a:buNone/>
        <a:defRPr sz="463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85" indent="-377985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205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18967" indent="-314988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84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59951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64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393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6790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7189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7586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7985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8382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6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2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0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8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5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84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2955" y="901753"/>
            <a:ext cx="8969548" cy="4029013"/>
          </a:xfrm>
        </p:spPr>
        <p:txBody>
          <a:bodyPr rtlCol="0">
            <a:normAutofit/>
          </a:bodyPr>
          <a:lstStyle/>
          <a:p>
            <a:pPr algn="ctr">
              <a:defRPr/>
            </a:pPr>
            <a:endParaRPr lang="ru-RU" sz="4566" b="1" i="1" dirty="0">
              <a:solidFill>
                <a:schemeClr val="tx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89189" y="5177392"/>
            <a:ext cx="8258759" cy="1125300"/>
          </a:xfrm>
        </p:spPr>
        <p:txBody>
          <a:bodyPr rtlCol="0">
            <a:normAutofit fontScale="47500" lnSpcReduction="20000"/>
          </a:bodyPr>
          <a:lstStyle/>
          <a:p>
            <a:pPr>
              <a:defRPr/>
            </a:pPr>
            <a:endParaRPr lang="ru-RU" dirty="0" smtClean="0">
              <a:solidFill>
                <a:srgbClr val="FF3333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3333"/>
              </a:solidFill>
            </a:endParaRPr>
          </a:p>
          <a:p>
            <a:pPr algn="ctr">
              <a:defRPr/>
            </a:pPr>
            <a:r>
              <a:rPr lang="ru-RU" sz="7648" b="1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7035" y="902253"/>
            <a:ext cx="8220914" cy="3618555"/>
          </a:xfrm>
          <a:prstGeom prst="rect">
            <a:avLst/>
          </a:prstGeom>
          <a:noFill/>
        </p:spPr>
        <p:txBody>
          <a:bodyPr wrap="square" lIns="104394" tIns="52197" rIns="104394" bIns="52197">
            <a:spAutoFit/>
          </a:bodyPr>
          <a:lstStyle/>
          <a:p>
            <a:pPr algn="ctr"/>
            <a:r>
              <a:rPr lang="ru-RU" sz="4566" b="1" i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Проект отчета </a:t>
            </a:r>
            <a:r>
              <a:rPr lang="ru-RU" sz="4566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об исполнении бюджета </a:t>
            </a:r>
          </a:p>
          <a:p>
            <a:pPr algn="ctr"/>
            <a:r>
              <a:rPr lang="ru-RU" sz="4566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Пестяковского городского поселения</a:t>
            </a:r>
            <a:br>
              <a:rPr lang="ru-RU" sz="4566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</a:br>
            <a:r>
              <a:rPr lang="ru-RU" sz="4566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за </a:t>
            </a:r>
            <a:r>
              <a:rPr lang="ru-RU" sz="4566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2019год</a:t>
            </a:r>
            <a:endParaRPr lang="ru-RU" sz="4566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02A301-31D2-46F0-AB2A-F37C73ADFDBA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97210" y="395461"/>
            <a:ext cx="7562850" cy="162718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296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Пестяковского городского поселения</a:t>
            </a:r>
            <a:br>
              <a:rPr lang="ru-RU" altLang="ru-RU" sz="296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96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969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96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446862"/>
              </p:ext>
            </p:extLst>
          </p:nvPr>
        </p:nvGraphicFramePr>
        <p:xfrm>
          <a:off x="467172" y="2344305"/>
          <a:ext cx="9371840" cy="4459868"/>
        </p:xfrm>
        <a:graphic>
          <a:graphicData uri="http://schemas.openxmlformats.org/drawingml/2006/table">
            <a:tbl>
              <a:tblPr/>
              <a:tblGrid>
                <a:gridCol w="3319002"/>
                <a:gridCol w="1376975"/>
                <a:gridCol w="1375146"/>
                <a:gridCol w="1375146"/>
                <a:gridCol w="963699"/>
                <a:gridCol w="961872"/>
              </a:tblGrid>
              <a:tr h="1234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2018 год 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Бюджетное назначение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 год 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2019 год 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2019г./ 2018г.,% 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Испол-нение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0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852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использовaния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нaходящегося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госудaрственной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муниципaльной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собственности</a:t>
                      </a: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145 711,64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107 584,21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108 884,10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</a:p>
                  </a:txBody>
                  <a:tcPr marL="78296" marR="782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980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окaзaния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плaтных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 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компенсaции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зaтрaт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госудaрствa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385 730,00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568 007,00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209 915,00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</a:t>
                      </a:r>
                    </a:p>
                  </a:txBody>
                  <a:tcPr marL="78296" marR="782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980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продaжи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мaтериaльных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немaтериaльных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aктивов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66 790,74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153 420,01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155 294,45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232,5</a:t>
                      </a:r>
                    </a:p>
                  </a:txBody>
                  <a:tcPr marL="78296" marR="782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6179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логовые доходы</a:t>
                      </a: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152 751,17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153 973,85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</a:p>
                  </a:txBody>
                  <a:tcPr marL="78296" marR="782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11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неналоговые доходы</a:t>
                      </a:r>
                    </a:p>
                  </a:txBody>
                  <a:tcPr marL="56829" marR="568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750 983,55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979 011,22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628 067,40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83,6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27DE3F-9159-40A3-952B-1FB907FE3C28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03276" y="0"/>
            <a:ext cx="6864350" cy="130016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2969" b="1" dirty="0">
                <a:solidFill>
                  <a:srgbClr val="CC0099"/>
                </a:solidFill>
              </a:rPr>
              <a:t>Безвозмездные поступления в бюджет Пестяковского городского поселения за </a:t>
            </a:r>
            <a:r>
              <a:rPr lang="ru-RU" altLang="ru-RU" sz="2969" b="1" dirty="0" smtClean="0">
                <a:solidFill>
                  <a:srgbClr val="CC0099"/>
                </a:solidFill>
              </a:rPr>
              <a:t>2019 </a:t>
            </a:r>
            <a:r>
              <a:rPr lang="ru-RU" altLang="ru-RU" sz="2969" b="1" dirty="0">
                <a:solidFill>
                  <a:srgbClr val="CC0099"/>
                </a:solidFill>
              </a:rPr>
              <a:t>год,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05813"/>
              </p:ext>
            </p:extLst>
          </p:nvPr>
        </p:nvGraphicFramePr>
        <p:xfrm>
          <a:off x="395164" y="1547589"/>
          <a:ext cx="9453457" cy="5194649"/>
        </p:xfrm>
        <a:graphic>
          <a:graphicData uri="http://schemas.openxmlformats.org/drawingml/2006/table">
            <a:tbl>
              <a:tblPr/>
              <a:tblGrid>
                <a:gridCol w="1656184"/>
                <a:gridCol w="3744416"/>
                <a:gridCol w="360040"/>
                <a:gridCol w="1440160"/>
                <a:gridCol w="1595577"/>
                <a:gridCol w="657080"/>
              </a:tblGrid>
              <a:tr h="271869"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дохода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61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5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00020000000000000000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13 746 468,00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13 746 468,00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5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00020200000000000000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13 746 468,00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13 746 468,00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5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00020210000000000151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7 042 770,00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7 042 770,00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5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00020215001000000151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6 584 500,00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6 584 500,00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5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00020215001130000151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Дотации бюджетам городских поселений на выравнивание бюджетной обеспеченности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6 584 500,00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6 584 500,00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5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01520215001130000151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Дотации бюджетам городских поселений на выравнивание бюджетной обеспеченности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6 584 500,00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6 584 500,00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5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00020215002000000151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Дотации бюджетам на поддержку мер по обеспечению сбалансированности бюджетов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458 270,00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458 270,00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5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00020215002130000151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Дотации бюджетам городских поселений на поддержку мер по обеспечению сбалансированности бюджетов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458 270,00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458 270,00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5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01520215002130000151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Дотации бюджетам городских поселений на поддержку мер по обеспечению сбалансированности бюджетов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458 270,00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458 270,00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5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00020220000000000151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6 703 704,00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6 703 704,00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5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00020220216000000151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бюджетам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4 073 600,00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4 073 600,00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27DE3F-9159-40A3-952B-1FB907FE3C28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300" y="341266"/>
            <a:ext cx="6864350" cy="130016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2969" b="1" dirty="0">
                <a:solidFill>
                  <a:srgbClr val="CC0099"/>
                </a:solidFill>
              </a:rPr>
              <a:t>Безвозмездные поступления в бюджет Пестяковского городского поселения за </a:t>
            </a:r>
            <a:r>
              <a:rPr lang="ru-RU" altLang="ru-RU" sz="2969" b="1" dirty="0" smtClean="0">
                <a:solidFill>
                  <a:srgbClr val="CC0099"/>
                </a:solidFill>
              </a:rPr>
              <a:t>2019 </a:t>
            </a:r>
            <a:r>
              <a:rPr lang="ru-RU" altLang="ru-RU" sz="2969" b="1" dirty="0">
                <a:solidFill>
                  <a:srgbClr val="CC0099"/>
                </a:solidFill>
              </a:rPr>
              <a:t>год, 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917505"/>
              </p:ext>
            </p:extLst>
          </p:nvPr>
        </p:nvGraphicFramePr>
        <p:xfrm>
          <a:off x="467172" y="1691606"/>
          <a:ext cx="9525465" cy="5392799"/>
        </p:xfrm>
        <a:graphic>
          <a:graphicData uri="http://schemas.openxmlformats.org/drawingml/2006/table">
            <a:tbl>
              <a:tblPr/>
              <a:tblGrid>
                <a:gridCol w="1813912"/>
                <a:gridCol w="4571059"/>
                <a:gridCol w="490361"/>
                <a:gridCol w="1062250"/>
                <a:gridCol w="925798"/>
                <a:gridCol w="662085"/>
              </a:tblGrid>
              <a:tr h="273205"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дохода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178571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649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00020220216000000151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бюджетам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4 073 600,00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4 073 600,00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700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00020220216130000151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бюджетам городских поселений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4 073 600,00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4 073 600,00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01520220216130000151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бюджетам городских поселений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4 073 600,00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4 073 600,00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00020225519000000151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бюджетам на поддержку отрасли культуры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1 080,00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1 080,00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00020225519130000151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бюджетам городских поселений на поддержку отрасли культуры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1 080,00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1 080,00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01520225519130000151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бюджетам городских поселений на поддержку отрасли культуры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1 080,00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1 080,00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00020229999000000151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субсидии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2 629 024,00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2 629 024,00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00020229999130000151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субсидии бюджетам городских поселений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2 629 024,00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2 629 024,00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01520229999130000151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субсидии бюджетам городских поселений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2 629 024,00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2 629 024,00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00020230000000000151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87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00020235120000000151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87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00020235120130000151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09039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27DE3F-9159-40A3-952B-1FB907FE3C28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300" y="341266"/>
            <a:ext cx="6864350" cy="130016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2969" b="1" dirty="0">
                <a:solidFill>
                  <a:srgbClr val="CC0099"/>
                </a:solidFill>
              </a:rPr>
              <a:t>Безвозмездные поступления в бюджет Пестяковского городского поселения за </a:t>
            </a:r>
            <a:r>
              <a:rPr lang="ru-RU" altLang="ru-RU" sz="2969" b="1" dirty="0" smtClean="0">
                <a:solidFill>
                  <a:srgbClr val="CC0099"/>
                </a:solidFill>
              </a:rPr>
              <a:t>2019 </a:t>
            </a:r>
            <a:r>
              <a:rPr lang="ru-RU" altLang="ru-RU" sz="2969" b="1" dirty="0">
                <a:solidFill>
                  <a:srgbClr val="CC0099"/>
                </a:solidFill>
              </a:rPr>
              <a:t>год, 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96573"/>
              </p:ext>
            </p:extLst>
          </p:nvPr>
        </p:nvGraphicFramePr>
        <p:xfrm>
          <a:off x="467172" y="1691606"/>
          <a:ext cx="9525465" cy="2726220"/>
        </p:xfrm>
        <a:graphic>
          <a:graphicData uri="http://schemas.openxmlformats.org/drawingml/2006/table">
            <a:tbl>
              <a:tblPr/>
              <a:tblGrid>
                <a:gridCol w="1813912"/>
                <a:gridCol w="4571059"/>
                <a:gridCol w="490361"/>
                <a:gridCol w="1062250"/>
                <a:gridCol w="925798"/>
                <a:gridCol w="662085"/>
              </a:tblGrid>
              <a:tr h="273205"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дохода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178571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87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01520235120130000151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Субвенции бюджетам городских поселений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9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000 2190000000 0000 000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  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-776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-776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000 2190000013 0000 150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  Возврат остатков субсидий, субвенций и иных межбюджетных трансфертов, имеющих целевое назначение, прошлых лет из бюджетов городских поселений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-776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-776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87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015 2196001013 0000 150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  Возврат прочих остатков субсидий, субвенций и иных межбюджетных трансфертов, имеющих целевое назначение, прошлых лет из бюджетов городских поселений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-776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-776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27668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798539886"/>
              </p:ext>
            </p:extLst>
          </p:nvPr>
        </p:nvGraphicFramePr>
        <p:xfrm>
          <a:off x="533780" y="1642403"/>
          <a:ext cx="9640133" cy="584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919111" y="568275"/>
            <a:ext cx="668775" cy="416851"/>
          </a:xfrm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4475"/>
            <a:ext cx="8676084" cy="14795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274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Пестяковского городского поселения по разделам бюджетной классификации за </a:t>
            </a:r>
            <a:r>
              <a:rPr lang="ru-RU" altLang="ru-RU" sz="274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74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74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836401" y="1806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3347492" y="4139877"/>
            <a:ext cx="1396791" cy="9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73"/>
              </a:avLst>
            </a:prstTxWarp>
          </a:bodyPr>
          <a:lstStyle/>
          <a:p>
            <a:pPr algn="ctr">
              <a:defRPr/>
            </a:pPr>
            <a:r>
              <a:rPr lang="ru-RU" sz="182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cs typeface="Arial" panose="020B0604020202020204" pitchFamily="34" charset="0"/>
              </a:rPr>
              <a:t> </a:t>
            </a:r>
            <a:r>
              <a:rPr lang="ru-RU" sz="1826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25 443 514,32</a:t>
            </a:r>
            <a:endParaRPr lang="ru-RU" sz="1826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82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21595771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8442E4-8565-4273-842B-A44DF8C16221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5988" y="80963"/>
            <a:ext cx="7988088" cy="109126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2284" b="1" dirty="0">
                <a:solidFill>
                  <a:srgbClr val="CC0099"/>
                </a:solidFill>
              </a:rPr>
              <a:t>Исполнение бюджета Пестяковского городского поселения по расходам по разделам бюджетной классификации за </a:t>
            </a:r>
            <a:r>
              <a:rPr lang="ru-RU" altLang="ru-RU" sz="2284" b="1" dirty="0" smtClean="0">
                <a:solidFill>
                  <a:srgbClr val="CC0099"/>
                </a:solidFill>
              </a:rPr>
              <a:t>201</a:t>
            </a:r>
            <a:r>
              <a:rPr lang="ru-RU" altLang="ru-RU" sz="2284" b="1" dirty="0">
                <a:solidFill>
                  <a:srgbClr val="CC0099"/>
                </a:solidFill>
              </a:rPr>
              <a:t>9</a:t>
            </a:r>
            <a:r>
              <a:rPr lang="ru-RU" altLang="ru-RU" sz="2284" b="1" dirty="0" smtClean="0">
                <a:solidFill>
                  <a:srgbClr val="CC0099"/>
                </a:solidFill>
              </a:rPr>
              <a:t> </a:t>
            </a:r>
            <a:r>
              <a:rPr lang="ru-RU" altLang="ru-RU" sz="2284" b="1" dirty="0">
                <a:solidFill>
                  <a:srgbClr val="CC0099"/>
                </a:solidFill>
              </a:rPr>
              <a:t>год,  руб. </a:t>
            </a:r>
            <a:endParaRPr lang="ru-RU" altLang="ru-RU" sz="2284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07221"/>
              </p:ext>
            </p:extLst>
          </p:nvPr>
        </p:nvGraphicFramePr>
        <p:xfrm>
          <a:off x="615988" y="1180855"/>
          <a:ext cx="8968582" cy="6193621"/>
        </p:xfrm>
        <a:graphic>
          <a:graphicData uri="http://schemas.openxmlformats.org/drawingml/2006/table">
            <a:tbl>
              <a:tblPr/>
              <a:tblGrid>
                <a:gridCol w="4381723"/>
                <a:gridCol w="754905"/>
                <a:gridCol w="1366210"/>
                <a:gridCol w="1366210"/>
                <a:gridCol w="1099534"/>
              </a:tblGrid>
              <a:tr h="1066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 расхода по бюджетной классификации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237" marR="6237" marT="62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бюджета - всего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26 157 304,19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25 443 514,32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872 912,00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800 336,22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629 808,54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609 683,36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147 827,46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147 376,86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Судебная система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770,00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Резервные фонды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42 506,00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42 506,00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46 076,00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45 986,00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0309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46 076,00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45 986,00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7 393 977,69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6 920 278,72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0409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7 106 987,69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6 633 288,72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286 990,00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286 990,00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4 037 428,97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4 025 616,10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Жилищное хозяйство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114 534,00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114 067,73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856 376,78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856 376,78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Благоустройство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3 066 518,19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3 055 171,59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13 741 109,53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13 586 077,28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98,9%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13 741 109,53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13 586 077,28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98,9%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65 800,00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65 220,00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29 800,00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29 220,00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98,1%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67F7CC-F363-40B7-BE70-166BBB855305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03276" y="135809"/>
            <a:ext cx="6740525" cy="11366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182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"Комплексное развитие систем коммунальной инфраструктуры Пестяковского городского  поселения </a:t>
            </a:r>
            <a:r>
              <a:rPr lang="ru-RU" altLang="ru-RU" sz="182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1826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182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8463"/>
              </p:ext>
            </p:extLst>
          </p:nvPr>
        </p:nvGraphicFramePr>
        <p:xfrm>
          <a:off x="4499621" y="1311087"/>
          <a:ext cx="5652459" cy="5049218"/>
        </p:xfrm>
        <a:graphic>
          <a:graphicData uri="http://schemas.openxmlformats.org/drawingml/2006/table">
            <a:tbl>
              <a:tblPr/>
              <a:tblGrid>
                <a:gridCol w="2630781"/>
                <a:gridCol w="995431"/>
                <a:gridCol w="782124"/>
                <a:gridCol w="759778"/>
                <a:gridCol w="484345"/>
              </a:tblGrid>
              <a:tr h="85552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уточненной росписи,%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"Комплексное развитие систем коммунальной инфраструктуры в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Пестяковском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городском поселении"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8 051 037,68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11 152 278,33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10 666 756,49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95,65%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03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"Обеспечение населения Пестяковского городского поселения чистой питьевой водой"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125 861,00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13 447,00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13 447,00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03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"Благоустройство территории Пестяковского городского поселения"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3 448 020,47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2 792 607,26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2 781 260,66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99,59%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03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"Ремонт и содержание дорог общего пользования Пестяковского городского поселения".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2 374 779,99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7 106 987,69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6 633 288,72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93,33%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03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"Развитие жилищно-коммунального хозяйства в Пестяковском городском поселении"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842 929,78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842 929,78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842 929,78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03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"Ремонт и содержание муниципального жилого фонда Пестяковского городского поселения"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529 547,33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114 534,00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114 067,73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99,59%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03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"Энергоэффективность и энегосбережение в Пестяковском городском поселении"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133 000,00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281 772,60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281 762,60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03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"Государственная и муниципальная поддержка граждан в сфере ипотечного жилищного кредитования"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154 178,64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76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Обепечение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жильем молодых семей"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442 720,47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5" y="1313171"/>
            <a:ext cx="3649599" cy="2302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5" y="4026465"/>
            <a:ext cx="3649599" cy="263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6401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67F7CC-F363-40B7-BE70-166BBB855305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95296" y="100470"/>
            <a:ext cx="6740525" cy="11366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"Комплексное развитие систем коммунальной инфраструктуры Пестяковского городского  поселения 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 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10437" y="2130731"/>
            <a:ext cx="9700678" cy="542430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xtLst/>
        </p:spPr>
        <p:txBody>
          <a:bodyPr vert="horz" wrap="square" lIns="104394" tIns="52197" rIns="104394" bIns="52197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37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3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7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137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нaселения</a:t>
            </a:r>
            <a:r>
              <a:rPr lang="ru-RU" sz="137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Пестяковского городского поселения чистой питьевой водой»</a:t>
            </a:r>
            <a:endParaRPr lang="ru-RU" sz="137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7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налог на имущество</a:t>
            </a:r>
            <a:r>
              <a:rPr lang="ru-RU" sz="9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1256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Блaгоустройство</a:t>
            </a:r>
            <a:r>
              <a:rPr lang="ru-RU" sz="125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территории Пестяковского городского поселения» </a:t>
            </a:r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произведены  </a:t>
            </a:r>
            <a:r>
              <a:rPr lang="ru-RU" sz="1256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рaсходы</a:t>
            </a:r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6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санитарное содержание территории Пестяковского городского поселения в том числе на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уборку перестойных деревьев ;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вывоз твердых коммунальных отходов с ярмарки;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новогодней ель к системе уличного освещения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доставлена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новогодняя ель и установлена на центральной площади поселка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материальных запасов в том числе на   покупку ГСМ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для,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снегоуборщика,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мотокосы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пилы, на приобретение мешков строительных, перчаток, краски, гвоздей и прочих хозяйственных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кладбища Пестяковского городского поселения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 очистку мусорных контейнеров на кладбище, уборку перестойных деревьев на территории кладбища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Содержание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уличного освещения Пестяковского городского поселения в том числе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 оплату за уличное освещение.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оказание услуг по размещению светильников уличного освещения и узлов учета электроэнергии на объектах хозяйства АО «Объединенные электрические сети»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работ по техническому присоединению сети уличного освещения по ул. Гагарина, ул. Фабричная, ул. Кирова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техническое обслуживание уличного освещения специализированной организацией, установка опор, установка кронштейнов, приобретение материалов по уличному освещению (таймеров, кронштейнов, автоматических выключателей, скрепа, провод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-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проектной документации по техническому присоединению уличного освещения  на техническое обслуживание уличного освещения специализированной организацией </a:t>
            </a: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благоустройство и санитарное содержание территории Пестяковского городского поселения 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 договора ГПХ с работниками по благоустройству на уборку мест общего пользования, расчистка и уборка тротуарных дорожек, площади, детских игровых площадок, мест отдыха жителей поселка, на оплату за переключение таймеров по уличному освещению, ремонту ламп уличного освещения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связанные с проведением праздничных мероприятий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по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детским игровым площадкам.</a:t>
            </a:r>
          </a:p>
          <a:p>
            <a:r>
              <a:rPr lang="ru-RU" sz="1200" dirty="0"/>
              <a:t> </a:t>
            </a:r>
          </a:p>
          <a:p>
            <a:endParaRPr lang="ru-RU" sz="1027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7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0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027" dirty="0"/>
          </a:p>
          <a:p>
            <a:r>
              <a:rPr lang="ru-RU" sz="1027" dirty="0"/>
              <a:t> </a:t>
            </a:r>
          </a:p>
          <a:p>
            <a:endParaRPr lang="ru-RU" sz="1027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109186" y="1237120"/>
            <a:ext cx="8303180" cy="936809"/>
            <a:chOff x="310783" y="-2164784"/>
            <a:chExt cx="3185004" cy="62101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10783" y="-2164784"/>
              <a:ext cx="3185004" cy="6210162"/>
            </a:xfrm>
            <a:prstGeom prst="roundRect">
              <a:avLst/>
            </a:prstGeom>
            <a:solidFill>
              <a:srgbClr val="1CA84B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66262" y="171274"/>
              <a:ext cx="2874046" cy="24057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05978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1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67F7CC-F363-40B7-BE70-166BBB855305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14514" y="68024"/>
            <a:ext cx="6657975" cy="11366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"Комплексное развитие систем коммунальной инфраструктуры Пестяковского городского  поселения 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259261" y="2137646"/>
            <a:ext cx="8522440" cy="53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94" tIns="52197" rIns="104394" bIns="52197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256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7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«Ремонт и содержание дорог общего пользования Пестяковского городского поселения»</a:t>
            </a:r>
            <a:endParaRPr lang="ru-RU" sz="137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 общего пользования Пестяковского городского поселения в рамках средств дорожного фонда</a:t>
            </a:r>
          </a:p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денежные средства израсходованы на  ремонт автомобильных дорог общего пользования Пестяковского городского поселения 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автомобильной дороги  ул. Киселева п. Пестяки в щебеночном исполнении 36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строительного контроля автомобильных дорог общего пользования Пестяковского городского поселения»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выполнены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проведению строительного контроля автомобильных дорог общего пользования Пестяковского городского поселения на участки автомобильных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 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ул. Советская, ул. Рабочая,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Гагарина-кладбище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 общего пользования Пестяковского городского поселения в рамках средств дорожного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зимнее содержание дорог (расчистка улиц) в п. Пестяки , выполнение работ по зимнему содержанию автомобильных дорог прилегающих к транзитным улицам 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 общего пользования Пестяковского городского поселения в рамках средств дорожной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en-US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зимнее содержание дорог (расчистка улиц )  в п.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Пестяки, градировка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общего пользования Пестяковского городского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</a:t>
            </a:r>
            <a:endParaRPr lang="en-US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фондов» бюджетные средства израсходованы на ремонт участков автомобильных дорог ул. Советская   210 м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Рабочая  257,7 м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Гагарина-кладбище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52м</a:t>
            </a:r>
            <a:endParaRPr lang="en-US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общего пользования Пестяковского городского поселения в рамках средств дорожной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en-US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ямочного ремонта автомобильных дорог Пестяковского городского поселения по ул. Советская, ул. Рабочая, ул. </a:t>
            </a:r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Социалистическая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Тупицына, ул. Мира, ул. Гагарина-кладбище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ремонту участков автомобильных дорог общего пользования  в щебеночном исполнении по ул. Строителей  251 м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Стадионная  115 м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ул.Чкалова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ул. Заозерная 207 м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ремонт участка автомобильной дороги  ул. Киселева п. Пестяки в щебеночном исполнении 42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государственной экспертизы проектно-сметной документации на проведение ремонта автомобильных дорог общего пользования Пестяковского городского поселения в рамках средств дорожной деятельности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разработке проекта организации дорожного движения, паспортизация и инвентаризация автомобильных дорог общего пользования местного значения Пестяковского городского поселения </a:t>
            </a:r>
            <a:endParaRPr lang="en-US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проведение государственной экспертизы  проектно-сметной документации на проведение ремонта участков автомобильных дорог общего пользования Пестяковского городского поселения улиц Советская, ул. Рабочая, ул. Гагарина – кладбище в п. Пестяки 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безопасности дорожного движения (замена дорожных знаков, проекты безопасности дорожного движения и </a:t>
            </a:r>
            <a:r>
              <a:rPr lang="ru-RU" sz="1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установку дорожных знаков в п. Пестяки на ул. Школьная, ул. Советская  в соответствии с проектом дорожного движения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109186" y="1237120"/>
            <a:ext cx="8303180" cy="936809"/>
            <a:chOff x="310783" y="-2164784"/>
            <a:chExt cx="3185004" cy="62101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10783" y="-2164784"/>
              <a:ext cx="3185004" cy="6210162"/>
            </a:xfrm>
            <a:prstGeom prst="roundRect">
              <a:avLst/>
            </a:prstGeom>
            <a:solidFill>
              <a:srgbClr val="1CA84B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66262" y="171274"/>
              <a:ext cx="2874046" cy="24057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83531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1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67F7CC-F363-40B7-BE70-166BBB855305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41814" y="123709"/>
            <a:ext cx="8424862" cy="10477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"Комплексное развитие систем коммунальной инфраструктуры Пестяковского городского  поселения 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870965" y="2411685"/>
            <a:ext cx="8425829" cy="490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94" tIns="52197" rIns="104394" bIns="52197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256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"Развитие жилищно-коммунального хозяйства в Пестяковском городском поселение»</a:t>
            </a:r>
          </a:p>
          <a:p>
            <a:r>
              <a:rPr lang="ru-RU" sz="125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Возмещение </a:t>
            </a:r>
            <a:r>
              <a:rPr lang="ru-RU" sz="125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чaсти</a:t>
            </a:r>
            <a:r>
              <a:rPr lang="ru-RU" sz="125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выпaдaющих</a:t>
            </a:r>
            <a:r>
              <a:rPr lang="ru-RU" sz="125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доходов от </a:t>
            </a:r>
            <a:r>
              <a:rPr lang="ru-RU" sz="125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рaзницы</a:t>
            </a:r>
            <a:r>
              <a:rPr lang="ru-RU" sz="125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5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тaрифе</a:t>
            </a:r>
            <a:r>
              <a:rPr lang="ru-RU" sz="125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общественной </a:t>
            </a:r>
            <a:r>
              <a:rPr lang="ru-RU" sz="125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бaни</a:t>
            </a:r>
            <a:r>
              <a:rPr lang="ru-RU" sz="125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МУП «</a:t>
            </a:r>
            <a:r>
              <a:rPr lang="ru-RU" sz="125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Пестяковское</a:t>
            </a:r>
            <a:r>
              <a:rPr lang="ru-RU" sz="125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6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рaйбытобъединение</a:t>
            </a:r>
            <a:r>
              <a:rPr lang="ru-RU" sz="1256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56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56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возмещение разницы в тарифе на помывки в общественной бане.</a:t>
            </a:r>
          </a:p>
          <a:p>
            <a:endParaRPr lang="ru-RU" sz="1256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56" dirty="0">
                <a:solidFill>
                  <a:schemeClr val="bg1"/>
                </a:solidFill>
              </a:rPr>
              <a:t> </a:t>
            </a:r>
            <a:endParaRPr lang="ru-RU" sz="1256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«Ремонт и содержание муниципального жилого фонда Пестяковского городского поселения»</a:t>
            </a:r>
          </a:p>
          <a:p>
            <a:r>
              <a:rPr lang="ru-RU" sz="1256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Капитальный </a:t>
            </a:r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муниципального жилого фонда Пестяковского городского поселения </a:t>
            </a:r>
            <a:endParaRPr lang="ru-RU" sz="1256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6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жилья  по ул. Чкалова д.12 кв.16 замена унитаза </a:t>
            </a:r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6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Содержание </a:t>
            </a:r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текущий ремонт муниципального жилья, сбор платежей за наем жилья, хранение и ведение технической документации Пестяковского городского поселения в том числе </a:t>
            </a:r>
          </a:p>
          <a:p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 оплату за электроэнергию по ОДН </a:t>
            </a:r>
            <a:r>
              <a:rPr lang="ru-RU" sz="1256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отопление незаселенной муниципальной квартиры, расположенной по адресу п. Пестяки  на ул. Тупицына д.10,кв.1.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-оплата за содержание муниципального жилья </a:t>
            </a:r>
          </a:p>
          <a:p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-оплата за сбор платежей за </a:t>
            </a:r>
            <a:r>
              <a:rPr lang="ru-RU" sz="1256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</a:t>
            </a:r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жилья и ведение технической документации</a:t>
            </a:r>
          </a:p>
          <a:p>
            <a:r>
              <a:rPr lang="ru-RU" sz="125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6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56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взносов за капитальный ремонт общедомового имущества Пестяковского городского поселения </a:t>
            </a:r>
          </a:p>
          <a:p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взносов за капитальный ремонт муниципального жилья региональному оператору </a:t>
            </a:r>
          </a:p>
          <a:p>
            <a:r>
              <a:rPr lang="ru-RU" sz="1256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Оплата </a:t>
            </a:r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имущество Пестяковского городского поселения </a:t>
            </a:r>
          </a:p>
          <a:p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по муниципальному жилью</a:t>
            </a:r>
            <a:endParaRPr lang="ru-RU" sz="1256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6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7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«Энергоэффективность и энергосбережение в Пестяковском городском поселении»</a:t>
            </a:r>
          </a:p>
          <a:p>
            <a:r>
              <a:rPr lang="ru-RU" sz="125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6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56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энергосбережению и повышению энергетической эффективности приобретены светильники по уличному </a:t>
            </a:r>
            <a:r>
              <a:rPr lang="ru-RU" sz="1256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освещению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разработке схемы системы теплоснабжения Пестяковского городского поселения </a:t>
            </a:r>
            <a:endParaRPr lang="ru-RU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светильники по уличному освещению 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6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6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7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027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72393" y="1374349"/>
            <a:ext cx="8303180" cy="821312"/>
            <a:chOff x="310783" y="-3671039"/>
            <a:chExt cx="3185004" cy="62480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10783" y="-3671039"/>
              <a:ext cx="3185004" cy="6210162"/>
            </a:xfrm>
            <a:prstGeom prst="roundRect">
              <a:avLst/>
            </a:prstGeom>
            <a:solidFill>
              <a:srgbClr val="1CA84B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66262" y="-3671039"/>
              <a:ext cx="2874046" cy="62480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083880" y="-56328"/>
            <a:ext cx="271643" cy="36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4394" tIns="52197" rIns="104394" bIns="52197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ru-RU" sz="1599" dirty="0">
                <a:latin typeface="1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9711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C290AC-B80C-4345-9F8E-5FB6DE6E6323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3156" y="297982"/>
            <a:ext cx="8375650" cy="15621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296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 Пестяковского городского поселения за </a:t>
            </a:r>
            <a:r>
              <a:rPr lang="ru-RU" altLang="ru-RU" sz="2969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96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руб. </a:t>
            </a:r>
            <a:endParaRPr lang="ru-RU" altLang="ru-RU" sz="2969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416544"/>
              </p:ext>
            </p:extLst>
          </p:nvPr>
        </p:nvGraphicFramePr>
        <p:xfrm>
          <a:off x="652463" y="2148683"/>
          <a:ext cx="9216034" cy="4813726"/>
        </p:xfrm>
        <a:graphic>
          <a:graphicData uri="http://schemas.openxmlformats.org/drawingml/2006/table">
            <a:tbl>
              <a:tblPr/>
              <a:tblGrid>
                <a:gridCol w="3101010"/>
                <a:gridCol w="1223367"/>
                <a:gridCol w="1393788"/>
                <a:gridCol w="1297344"/>
                <a:gridCol w="977157"/>
                <a:gridCol w="1223368"/>
              </a:tblGrid>
              <a:tr h="1596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31.12.2019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2019 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2019/2018, %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5=4/3*100</a:t>
                      </a: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6=4/2*100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28 348 073,54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28 954 059,56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29 340 185,22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103,5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14 382 097,94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15 207 591,56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15 593 717,22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108,4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13 965 975,60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13 746 468,00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13 746 468,00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25 335 067,36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26 157 304,19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25 443 514,32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(–) / профицит(+)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3 013 006,18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796 755,37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3 896 670,90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67F7CC-F363-40B7-BE70-166BBB855305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3503" y="0"/>
            <a:ext cx="6680200" cy="10477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"Комплексное развитие систем коммунальной инфраструктуры Пестяковского городского  поселения 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altLang="ru-RU" sz="205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058493" y="2627709"/>
            <a:ext cx="8425829" cy="531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94" tIns="52197" rIns="104394" bIns="52197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37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«Государственная и муниципальная поддержка граждан в сфере ипотечного жилищного кредитования» </a:t>
            </a:r>
          </a:p>
          <a:p>
            <a:r>
              <a:rPr lang="ru-RU" sz="137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предоставление субсидии на оплату первоначального взноса при получении ипотечного кредитования или на погашение основной суммы долга и уплату процентов по ипотечному жилищному кредиту</a:t>
            </a:r>
            <a:r>
              <a:rPr lang="ru-RU" sz="13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заключенного соглашения о предоставлении межбюджетных трансфертов из бюджета Пестяковского городского поселения перечислено на предоставлении субсидий гражданам на оплату первоначального взноса при получении ипотечного жилищного кредита или на погашение основного долга и уплату процентов по ипотечному жилищному кредиту.  </a:t>
            </a:r>
          </a:p>
          <a:p>
            <a:endParaRPr lang="ru-RU" sz="137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7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256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109186" y="1302341"/>
            <a:ext cx="8303180" cy="821312"/>
            <a:chOff x="310783" y="-3671039"/>
            <a:chExt cx="3185004" cy="62480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10783" y="-3671039"/>
              <a:ext cx="3185004" cy="6210162"/>
            </a:xfrm>
            <a:prstGeom prst="roundRect">
              <a:avLst/>
            </a:prstGeom>
            <a:solidFill>
              <a:srgbClr val="1CA84B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66262" y="-3671039"/>
              <a:ext cx="2874046" cy="62480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083880" y="-56328"/>
            <a:ext cx="271643" cy="36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4394" tIns="52197" rIns="104394" bIns="52197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ru-RU" sz="1599" dirty="0">
                <a:latin typeface="1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2698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82657-F76C-4A04-AADC-5EE6AABEAC71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75284" y="88757"/>
            <a:ext cx="6740525" cy="71755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000000"/>
                </a:solidFill>
                <a:latin typeface="Arial CYR" panose="020B0604020202020204" pitchFamily="34" charset="0"/>
              </a:rPr>
              <a:t> </a:t>
            </a:r>
            <a:r>
              <a:rPr lang="ru-RU" sz="2055" b="1" i="1" dirty="0">
                <a:solidFill>
                  <a:srgbClr val="CC0099"/>
                </a:solidFill>
                <a:latin typeface="Arial CYR" panose="020B0604020202020204" pitchFamily="34" charset="0"/>
              </a:rPr>
              <a:t>Муниципальная программа " Развитие культуры на территории Пестяковского городского поселения« </a:t>
            </a:r>
            <a:r>
              <a:rPr lang="ru-RU" altLang="ru-RU" sz="2055" b="1" i="1" dirty="0">
                <a:solidFill>
                  <a:srgbClr val="CC0099"/>
                </a:solidFill>
              </a:rPr>
              <a:t>за </a:t>
            </a:r>
            <a:r>
              <a:rPr lang="ru-RU" altLang="ru-RU" sz="2055" b="1" i="1" dirty="0" smtClean="0">
                <a:solidFill>
                  <a:srgbClr val="CC0099"/>
                </a:solidFill>
              </a:rPr>
              <a:t>201</a:t>
            </a:r>
            <a:r>
              <a:rPr lang="en-US" altLang="ru-RU" sz="2055" b="1" i="1" dirty="0">
                <a:solidFill>
                  <a:srgbClr val="CC0099"/>
                </a:solidFill>
              </a:rPr>
              <a:t>9</a:t>
            </a:r>
            <a:r>
              <a:rPr lang="ru-RU" altLang="ru-RU" sz="2055" b="1" i="1" dirty="0" smtClean="0">
                <a:solidFill>
                  <a:srgbClr val="CC0099"/>
                </a:solidFill>
              </a:rPr>
              <a:t> </a:t>
            </a:r>
            <a:r>
              <a:rPr lang="ru-RU" altLang="ru-RU" sz="2055" b="1" i="1" dirty="0">
                <a:solidFill>
                  <a:srgbClr val="CC0099"/>
                </a:solidFill>
              </a:rPr>
              <a:t>год,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8925"/>
              </p:ext>
            </p:extLst>
          </p:nvPr>
        </p:nvGraphicFramePr>
        <p:xfrm>
          <a:off x="3973541" y="3379340"/>
          <a:ext cx="6260921" cy="3136801"/>
        </p:xfrm>
        <a:graphic>
          <a:graphicData uri="http://schemas.openxmlformats.org/drawingml/2006/table">
            <a:tbl>
              <a:tblPr/>
              <a:tblGrid>
                <a:gridCol w="2254271"/>
                <a:gridCol w="1047120"/>
                <a:gridCol w="1113120"/>
                <a:gridCol w="1024318"/>
                <a:gridCol w="822092"/>
              </a:tblGrid>
              <a:tr h="82209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Утвержденный бюджет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Уточненная роспись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уточненной росписи,%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905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" Развитие культуры на территории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Пестяковского городского поселения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"</a:t>
                      </a:r>
                    </a:p>
                  </a:txBody>
                  <a:tcPr marL="10875" marR="10875" marT="1087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13 342 374,92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13 684 516,70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13 529 494,45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98,87%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4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"Организация и проведение культурно-массовых мероприятий"</a:t>
                      </a:r>
                    </a:p>
                  </a:txBody>
                  <a:tcPr marL="10875" marR="10875" marT="1087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7 614 320,00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7 560 569,78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7 444 539,53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98,47%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3360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 "Развитие библиотечного дела муниципального учреждения Библиотека Пестяковского городского поселения"</a:t>
                      </a:r>
                    </a:p>
                  </a:txBody>
                  <a:tcPr marL="10875" marR="10875" marT="1087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3 786 597,03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4 011 572,03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3 998 996,61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99,69%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75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"Сохранение и развитие народных художественных промыслов и ремесел"</a:t>
                      </a:r>
                    </a:p>
                  </a:txBody>
                  <a:tcPr marL="10875" marR="10875" marT="1087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1 941 457,89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2 112 374,89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2 085 958,31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98,75%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74" y="1168946"/>
            <a:ext cx="3206156" cy="18908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5999487"/>
            <a:ext cx="1843843" cy="1664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53" y="5999485"/>
            <a:ext cx="1877784" cy="16060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81" y="1187549"/>
            <a:ext cx="2532313" cy="18208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1" y="1103991"/>
            <a:ext cx="3296969" cy="23158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4" y="3453917"/>
            <a:ext cx="3329178" cy="234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149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411" y="2043417"/>
            <a:ext cx="8963034" cy="5435831"/>
          </a:xfrm>
        </p:spPr>
        <p:txBody>
          <a:bodyPr>
            <a:normAutofit fontScale="40000" lnSpcReduction="20000"/>
          </a:bodyPr>
          <a:lstStyle/>
          <a:p>
            <a:r>
              <a:rPr lang="ru-RU" sz="4224" b="1" dirty="0">
                <a:solidFill>
                  <a:srgbClr val="0033CC"/>
                </a:solidFill>
              </a:rPr>
              <a:t> </a:t>
            </a:r>
            <a:r>
              <a:rPr lang="ru-RU" sz="4224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"Организация и проведение культурно-массовых </a:t>
            </a:r>
          </a:p>
          <a:p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Расходы на содержание муниципального учреждения "Пестяковский Дом культуры" Пестяковского городского поселения</a:t>
            </a:r>
          </a:p>
          <a:p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Организация и проведение культурно-массовых мероприятий ( 9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мaя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фейерверк, вечерняя концерт.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прогрaммa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фейерверк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поселкa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дневнaя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детскaя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вечерняя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концерт.прогрaммы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поощрение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пaмятными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призaми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победителей и юбиляров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мероприятиях,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покупкa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сувенирной продукции для поощрения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учaстников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художественной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сaмодеятельности,услуги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содержaнию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имуществa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ремонт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aппaрaтуры</a:t>
            </a:r>
            <a:endParaRPr lang="ru-RU" sz="3539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Расходы на проведение концертов, спектаклей и культурно-массовых мероприятий</a:t>
            </a:r>
          </a:p>
          <a:p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Составление проектно-сметной документации на ремонт фасада здания МУ "Пестяковский Дом культуры"</a:t>
            </a:r>
          </a:p>
          <a:p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-Проведение государственной экспертизы проектно-сметной документации на ремонт фасада здания МУ "Пестяковский Дом культуры"</a:t>
            </a:r>
          </a:p>
          <a:p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-Проведение государственной экспертизы проектно-сметной документации на ремонт танцевального зала МУ "Пестяковский Дом культуры"</a:t>
            </a:r>
          </a:p>
          <a:p>
            <a:r>
              <a:rPr lang="ru-RU" sz="3539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расходов, связанных с поэтапным доведением средней заработной платы работникам культуры муниципальных учреждений культуры Ивановской области до средней заработной платы в Ивановской области</a:t>
            </a:r>
          </a:p>
          <a:p>
            <a:r>
              <a:rPr lang="ru-RU" sz="3539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расходных обязательств органами местного самоуправления Пестяковского городского поселения по расходам на поэтапное доведение средней заработной платы работникам культуры мун.</a:t>
            </a:r>
            <a:r>
              <a:rPr lang="ru-RU" sz="3539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</a:t>
            </a:r>
            <a:r>
              <a:rPr lang="ru-RU" sz="3539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."Пестяковского Дом культуры" Пестяковского городского поселения</a:t>
            </a:r>
          </a:p>
          <a:p>
            <a:endParaRPr lang="ru-RU" sz="3539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53379" y="544582"/>
            <a:ext cx="7954688" cy="1069115"/>
            <a:chOff x="-393526" y="-3439396"/>
            <a:chExt cx="3366492" cy="6210162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393526" y="-3439396"/>
              <a:ext cx="3366492" cy="6210162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-123487" y="-943264"/>
              <a:ext cx="2887704" cy="240575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</a:t>
              </a:r>
              <a:r>
                <a:rPr lang="ru-RU" sz="3654" dirty="0" smtClean="0">
                  <a:solidFill>
                    <a:srgbClr val="304A1E"/>
                  </a:solidFill>
                  <a:latin typeface="Monotype Corsiva" panose="03010101010201010101" pitchFamily="66" charset="0"/>
                </a:rPr>
                <a:t>программы проверить</a:t>
              </a:r>
              <a:endParaRPr lang="ru-RU" sz="3654" dirty="0">
                <a:solidFill>
                  <a:srgbClr val="304A1E"/>
                </a:solidFill>
                <a:latin typeface="Monotype Corsiva" panose="030101010102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54574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038" y="2024895"/>
            <a:ext cx="8716407" cy="5207729"/>
          </a:xfrm>
        </p:spPr>
        <p:txBody>
          <a:bodyPr>
            <a:normAutofit/>
          </a:bodyPr>
          <a:lstStyle/>
          <a:p>
            <a:r>
              <a:rPr lang="ru-RU" sz="137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"Развитие библиотечного дела"</a:t>
            </a:r>
          </a:p>
          <a:p>
            <a:pPr marL="0" indent="0">
              <a:buNone/>
            </a:pPr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 Формирование библиотечного фонда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Организация массовой работы (проведение конкурсов, праздников, выставок)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-Расходы на содержание муниципального учреждения "Библиотека" Пестяковского городского поселения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ru-RU" sz="114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расходов, связанных с поэтапным доведением средней заработной платы работникам культуры муниципальных учреждений культуры Ивановской области до средней заработной платы в Ивановской области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Выполнение расходных обязательств на комплектование книжных фондов библиотек муниципальных образований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-Выполнение расходных обязательств органами местного самоуправления Пестяковского городского поселения по расходам на поэтапное доведение средней заработной платы работникам культуры муниципального учреждения "Библиотека" Пестяковского городского пос.</a:t>
            </a:r>
          </a:p>
          <a:p>
            <a:r>
              <a:rPr lang="ru-RU" sz="137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"Сохранение и развитие народных промыслов"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Расходы на содержание муниципального учреждения "Дом ремесел" Пестяковского городского поселения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Расходы на изготовление сувенирной продукции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ru-RU" sz="114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расходов, связанных с поэтапным доведением средней заработной платы работникам культуры муниципальных учреждений культуры Ивановской области до средней заработной платы в Ивановской области</a:t>
            </a:r>
          </a:p>
          <a:p>
            <a:r>
              <a:rPr lang="ru-RU" sz="114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Выполнение расходных обязательств органами местного самоуправления Пестяковского городского поселения по расходам на поэтапное доведение средней заработной платы работникам культуры муниципального учреждения "Дом ремесел" Пестяковского городского пос.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98199" y="573685"/>
            <a:ext cx="7481031" cy="1259444"/>
            <a:chOff x="275394" y="-3270350"/>
            <a:chExt cx="3220393" cy="7315728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75394" y="-3270350"/>
              <a:ext cx="3220393" cy="7315728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66262" y="171274"/>
              <a:ext cx="2874046" cy="240574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01602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82657-F76C-4A04-AADC-5EE6AABEAC71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3513"/>
            <a:ext cx="7975600" cy="131445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3196" b="1" dirty="0">
                <a:solidFill>
                  <a:srgbClr val="000000"/>
                </a:solidFill>
                <a:latin typeface="Arial CYR" panose="020B0604020202020204" pitchFamily="34" charset="0"/>
              </a:rPr>
              <a:t> </a:t>
            </a:r>
            <a:r>
              <a:rPr lang="ru-RU" sz="3196" b="1" dirty="0">
                <a:solidFill>
                  <a:srgbClr val="FF0000"/>
                </a:solidFill>
                <a:latin typeface="Arial CYR" panose="020B0604020202020204" pitchFamily="34" charset="0"/>
              </a:rPr>
              <a:t>Муниципальная программа "Обеспечение безопасности жизнедеятельности </a:t>
            </a:r>
            <a:r>
              <a:rPr lang="ru-RU" altLang="ru-RU" sz="2969" b="1" dirty="0">
                <a:solidFill>
                  <a:srgbClr val="FF0000"/>
                </a:solidFill>
              </a:rPr>
              <a:t>за </a:t>
            </a:r>
            <a:r>
              <a:rPr lang="ru-RU" altLang="ru-RU" sz="2969" b="1" dirty="0" smtClean="0">
                <a:solidFill>
                  <a:srgbClr val="FF0000"/>
                </a:solidFill>
              </a:rPr>
              <a:t>201</a:t>
            </a:r>
            <a:r>
              <a:rPr lang="en-US" altLang="ru-RU" sz="2969" b="1" dirty="0" smtClean="0">
                <a:solidFill>
                  <a:srgbClr val="FF0000"/>
                </a:solidFill>
              </a:rPr>
              <a:t>9</a:t>
            </a:r>
            <a:r>
              <a:rPr lang="ru-RU" altLang="ru-RU" sz="2969" b="1" dirty="0" smtClean="0">
                <a:solidFill>
                  <a:srgbClr val="FF0000"/>
                </a:solidFill>
              </a:rPr>
              <a:t> </a:t>
            </a:r>
            <a:r>
              <a:rPr lang="ru-RU" altLang="ru-RU" sz="2969" b="1" dirty="0">
                <a:solidFill>
                  <a:srgbClr val="FF0000"/>
                </a:solidFill>
              </a:rPr>
              <a:t>год, тыс. руб.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093744"/>
              </p:ext>
            </p:extLst>
          </p:nvPr>
        </p:nvGraphicFramePr>
        <p:xfrm>
          <a:off x="1550063" y="3615419"/>
          <a:ext cx="7316613" cy="3511245"/>
        </p:xfrm>
        <a:graphic>
          <a:graphicData uri="http://schemas.openxmlformats.org/drawingml/2006/table">
            <a:tbl>
              <a:tblPr/>
              <a:tblGrid>
                <a:gridCol w="3114343"/>
                <a:gridCol w="1028513"/>
                <a:gridCol w="1233137"/>
                <a:gridCol w="986510"/>
                <a:gridCol w="954110"/>
              </a:tblGrid>
              <a:tr h="151622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Утвержденный бюджет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Уточненная роспись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уточненной росписи,%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62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"Обеспечение безопасности жизнедеятельности</a:t>
                      </a:r>
                    </a:p>
                  </a:txBody>
                  <a:tcPr marL="10875" marR="10875" marT="1087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231 429,88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146 807,16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94 717,16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64,52%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2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"Пожарная безопасность"</a:t>
                      </a:r>
                    </a:p>
                  </a:txBody>
                  <a:tcPr marL="10875" marR="10875" marT="1087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104 429,88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50 711,16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50 711,16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62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 "Предупреждение и ликвидация последствий ЧС ГО"</a:t>
                      </a:r>
                    </a:p>
                  </a:txBody>
                  <a:tcPr marL="10875" marR="10875" marT="10876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127 000,00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96 096,00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44 006,00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45,79%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57" y="1642401"/>
            <a:ext cx="2712900" cy="1808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3" y="1642401"/>
            <a:ext cx="2909719" cy="18086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82" y="1642401"/>
            <a:ext cx="2909718" cy="1808601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690" y="220309"/>
            <a:ext cx="6824006" cy="1150928"/>
          </a:xfrm>
        </p:spPr>
        <p:txBody>
          <a:bodyPr/>
          <a:lstStyle/>
          <a:p>
            <a:pPr algn="ctr"/>
            <a:r>
              <a:rPr lang="ru-RU" sz="2284" b="1" dirty="0">
                <a:solidFill>
                  <a:srgbClr val="C00000"/>
                </a:solidFill>
                <a:latin typeface="Arial CYR" panose="020B0604020202020204" pitchFamily="34" charset="0"/>
              </a:rPr>
              <a:t>Муниципальная программа "Обеспечение безопасности жизнедеятельности </a:t>
            </a:r>
            <a:r>
              <a:rPr lang="ru-RU" altLang="ru-RU" sz="2284" b="1" dirty="0">
                <a:solidFill>
                  <a:srgbClr val="C00000"/>
                </a:solidFill>
              </a:rPr>
              <a:t>за </a:t>
            </a:r>
            <a:r>
              <a:rPr lang="ru-RU" altLang="ru-RU" sz="2284" b="1" dirty="0" smtClean="0">
                <a:solidFill>
                  <a:srgbClr val="C00000"/>
                </a:solidFill>
              </a:rPr>
              <a:t>201</a:t>
            </a:r>
            <a:r>
              <a:rPr lang="en-US" altLang="ru-RU" sz="2284" b="1" dirty="0" smtClean="0">
                <a:solidFill>
                  <a:srgbClr val="C00000"/>
                </a:solidFill>
              </a:rPr>
              <a:t>9</a:t>
            </a:r>
            <a:r>
              <a:rPr lang="ru-RU" altLang="ru-RU" sz="2284" b="1" dirty="0" smtClean="0">
                <a:solidFill>
                  <a:srgbClr val="C00000"/>
                </a:solidFill>
              </a:rPr>
              <a:t> </a:t>
            </a:r>
            <a:r>
              <a:rPr lang="ru-RU" altLang="ru-RU" sz="2284" b="1" dirty="0">
                <a:solidFill>
                  <a:srgbClr val="C00000"/>
                </a:solidFill>
              </a:rPr>
              <a:t>год, руб. </a:t>
            </a:r>
            <a:endParaRPr lang="ru-RU" sz="2284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518" y="2201780"/>
            <a:ext cx="7522669" cy="5277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"Пожарная безопасность"</a:t>
            </a:r>
          </a:p>
          <a:p>
            <a:pPr marL="0" indent="0">
              <a:buNone/>
            </a:pPr>
            <a:r>
              <a:rPr lang="ru-RU" sz="18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Мероприятия по содержанию противопожарной сигнализации в учреждениях культуры</a:t>
            </a:r>
          </a:p>
          <a:p>
            <a:pPr marL="0" indent="0">
              <a:buNone/>
            </a:pPr>
            <a:r>
              <a:rPr lang="ru-RU" sz="1826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</a:t>
            </a:r>
          </a:p>
          <a:p>
            <a:pPr marL="0" indent="0">
              <a:buNone/>
            </a:pPr>
            <a:r>
              <a:rPr lang="ru-RU" sz="15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"Предупреждение и ликвидация последствий ЧС и ГО"</a:t>
            </a:r>
          </a:p>
          <a:p>
            <a:pPr marL="0" indent="0">
              <a:buNone/>
            </a:pPr>
            <a:r>
              <a:rPr lang="ru-RU" sz="18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Мероприятия, направленные на создание минерализованных полос (опашка) вокруг населенного пункта п. </a:t>
            </a:r>
            <a:r>
              <a:rPr lang="ru-RU" sz="1826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Пестяки</a:t>
            </a:r>
          </a:p>
          <a:p>
            <a:pPr marL="0" indent="0">
              <a:buNone/>
            </a:pPr>
            <a:r>
              <a:rPr lang="ru-RU" sz="1826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Оборудование </a:t>
            </a:r>
            <a:r>
              <a:rPr lang="ru-RU" sz="18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пляжа на озере "</a:t>
            </a:r>
            <a:r>
              <a:rPr lang="ru-RU" sz="1826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Пестяковское</a:t>
            </a:r>
            <a:r>
              <a:rPr lang="ru-RU" sz="18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на территории Пестяковского городского поселения (лабораторные исследования воды в озере "</a:t>
            </a:r>
            <a:r>
              <a:rPr lang="ru-RU" sz="1826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Пестяковское</a:t>
            </a:r>
            <a:r>
              <a:rPr lang="ru-RU" sz="18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и водолазная очистка дна)</a:t>
            </a:r>
          </a:p>
          <a:p>
            <a:pPr marL="0" indent="0">
              <a:buNone/>
            </a:pPr>
            <a:r>
              <a:rPr lang="ru-RU" sz="18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Резервный фонд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095753" y="1395774"/>
            <a:ext cx="7152195" cy="822091"/>
            <a:chOff x="301800" y="-4003846"/>
            <a:chExt cx="3185004" cy="6580869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1800" y="-4003846"/>
              <a:ext cx="3185004" cy="6580860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66262" y="-3611012"/>
              <a:ext cx="2874046" cy="618803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084987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320EB9-AE87-46F6-8F34-173696D37880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6063"/>
            <a:ext cx="8143875" cy="129381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FF33CC"/>
                </a:solidFill>
                <a:latin typeface="Arial CYR" panose="020B0604020202020204" pitchFamily="34" charset="0"/>
              </a:rPr>
              <a:t>Муниципальная программа " Управление муниципальным имуществом, земельными ресурсами и градостроительной деятельностью на территории Пестяковского городского </a:t>
            </a:r>
            <a:r>
              <a:rPr lang="ru-RU" sz="2055" b="1" dirty="0" err="1">
                <a:solidFill>
                  <a:srgbClr val="FF33CC"/>
                </a:solidFill>
                <a:latin typeface="Arial CYR" panose="020B0604020202020204" pitchFamily="34" charset="0"/>
              </a:rPr>
              <a:t>поселения"</a:t>
            </a:r>
            <a:r>
              <a:rPr lang="ru-RU" altLang="ru-RU" sz="2055" b="1" dirty="0" err="1">
                <a:solidFill>
                  <a:srgbClr val="FF33CC"/>
                </a:solidFill>
              </a:rPr>
              <a:t>за</a:t>
            </a:r>
            <a:r>
              <a:rPr lang="ru-RU" altLang="ru-RU" sz="2055" b="1" dirty="0">
                <a:solidFill>
                  <a:srgbClr val="FF33CC"/>
                </a:solidFill>
              </a:rPr>
              <a:t> </a:t>
            </a:r>
            <a:r>
              <a:rPr lang="ru-RU" altLang="ru-RU" sz="2055" b="1" dirty="0" smtClean="0">
                <a:solidFill>
                  <a:srgbClr val="FF33CC"/>
                </a:solidFill>
              </a:rPr>
              <a:t>201</a:t>
            </a:r>
            <a:r>
              <a:rPr lang="en-US" altLang="ru-RU" sz="2055" b="1" dirty="0">
                <a:solidFill>
                  <a:srgbClr val="FF33CC"/>
                </a:solidFill>
              </a:rPr>
              <a:t>9</a:t>
            </a:r>
            <a:r>
              <a:rPr lang="ru-RU" altLang="ru-RU" sz="2055" b="1" dirty="0" smtClean="0">
                <a:solidFill>
                  <a:srgbClr val="FF33CC"/>
                </a:solidFill>
              </a:rPr>
              <a:t> </a:t>
            </a:r>
            <a:r>
              <a:rPr lang="ru-RU" altLang="ru-RU" sz="2055" b="1" dirty="0">
                <a:solidFill>
                  <a:srgbClr val="FF33CC"/>
                </a:solidFill>
              </a:rPr>
              <a:t>год,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69786"/>
              </p:ext>
            </p:extLst>
          </p:nvPr>
        </p:nvGraphicFramePr>
        <p:xfrm>
          <a:off x="4427612" y="3131765"/>
          <a:ext cx="5889397" cy="3886282"/>
        </p:xfrm>
        <a:graphic>
          <a:graphicData uri="http://schemas.openxmlformats.org/drawingml/2006/table">
            <a:tbl>
              <a:tblPr/>
              <a:tblGrid>
                <a:gridCol w="2412729"/>
                <a:gridCol w="915174"/>
                <a:gridCol w="946372"/>
                <a:gridCol w="949839"/>
                <a:gridCol w="665283"/>
              </a:tblGrid>
              <a:tr h="114823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Утвержденный бюджет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Уточненная роспись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уточненной росписи,%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788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" Управление муниципальным имуществом, земельными ресурсами и градостроительной деятельностью на территории Пестяковского городского поселения"</a:t>
                      </a: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1 028 000,00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322 750,00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322 750,00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 Развитие градостроительной деятельности в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Пестяковском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городском поселении"</a:t>
                      </a: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956 000,00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286 990,00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286 990,00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"Управление и распоряжение муниципальным имуществом в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Пестяковском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городском поселении"</a:t>
                      </a: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72 000,00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35 760,00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35 760,00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10608" y="1591061"/>
            <a:ext cx="3636213" cy="791225"/>
            <a:chOff x="310783" y="-2164784"/>
            <a:chExt cx="3185004" cy="6210162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10783" y="-2164784"/>
              <a:ext cx="3185004" cy="6210162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526856" y="-2164784"/>
              <a:ext cx="2813451" cy="621016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21" y="1331565"/>
            <a:ext cx="3314950" cy="1683761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287153" y="2433473"/>
            <a:ext cx="4284475" cy="526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94" tIns="52197" rIns="104394" bIns="52197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2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Подпрограмма «</a:t>
            </a:r>
            <a:r>
              <a:rPr lang="ru-RU" sz="182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Рaзвитие</a:t>
            </a:r>
            <a:r>
              <a:rPr lang="ru-RU" sz="182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2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грaдостроительной</a:t>
            </a:r>
            <a:r>
              <a:rPr lang="ru-RU" sz="182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в </a:t>
            </a:r>
            <a:r>
              <a:rPr lang="ru-RU" sz="182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82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</a:t>
            </a:r>
            <a:r>
              <a:rPr lang="ru-RU" sz="1826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поселении</a:t>
            </a:r>
            <a:endParaRPr lang="en-US" sz="1826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изготовление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документации на объекты муниципальной недвижимости и межевание земельных участков (подготовка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землеустройных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дел)</a:t>
            </a:r>
          </a:p>
          <a:p>
            <a:r>
              <a:rPr lang="ru-RU" sz="1826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 выполнение </a:t>
            </a:r>
            <a:r>
              <a:rPr lang="ru-RU" sz="182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проведению топографических съемок на территории Пестяковского городского поселения</a:t>
            </a:r>
            <a:endParaRPr lang="ru-RU" sz="1826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26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2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"Управление и распоряжение муниципальным имуществом в Пестяковском городском поселении»  </a:t>
            </a:r>
          </a:p>
          <a:p>
            <a:r>
              <a:rPr lang="ru-RU" sz="18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2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26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оформление </a:t>
            </a:r>
            <a:r>
              <a:rPr lang="ru-RU" sz="182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бесхозного имущества Пестяковского городского поселения</a:t>
            </a:r>
            <a:endParaRPr lang="ru-RU" sz="114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41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141" dirty="0">
              <a:latin typeface="Times New Roman" pitchFamily="18" charset="0"/>
              <a:cs typeface="Times New Roman" pitchFamily="18" charset="0"/>
            </a:endParaRPr>
          </a:p>
          <a:p>
            <a:endParaRPr lang="ru-RU" sz="1141" dirty="0">
              <a:latin typeface="Times New Roman" pitchFamily="18" charset="0"/>
              <a:cs typeface="Times New Roman" pitchFamily="18" charset="0"/>
            </a:endParaRPr>
          </a:p>
          <a:p>
            <a:endParaRPr lang="ru-RU" sz="1141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1141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7277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1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320EB9-AE87-46F6-8F34-173696D37880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0963"/>
            <a:ext cx="7670800" cy="998537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000000"/>
                </a:solidFill>
                <a:latin typeface="Arial CYR" panose="020B0604020202020204" pitchFamily="34" charset="0"/>
              </a:rPr>
              <a:t> </a:t>
            </a:r>
            <a:r>
              <a:rPr lang="ru-RU" sz="2055" b="1" i="1" dirty="0">
                <a:solidFill>
                  <a:srgbClr val="C00000"/>
                </a:solidFill>
                <a:latin typeface="Arial CYR" panose="020B0604020202020204" pitchFamily="34" charset="0"/>
              </a:rPr>
              <a:t>Муниципальная программа "Организация деятельности органов местного самоуправления Пестяковского городского поселения на решение вопросов местного значения« </a:t>
            </a:r>
            <a:r>
              <a:rPr lang="ru-RU" altLang="ru-RU" sz="2055" b="1" i="1" dirty="0">
                <a:solidFill>
                  <a:srgbClr val="C00000"/>
                </a:solidFill>
              </a:rPr>
              <a:t>за </a:t>
            </a:r>
            <a:r>
              <a:rPr lang="ru-RU" altLang="ru-RU" sz="2055" b="1" i="1" dirty="0" smtClean="0">
                <a:solidFill>
                  <a:srgbClr val="C00000"/>
                </a:solidFill>
              </a:rPr>
              <a:t>201</a:t>
            </a:r>
            <a:r>
              <a:rPr lang="en-US" altLang="ru-RU" sz="2055" b="1" i="1" dirty="0" smtClean="0">
                <a:solidFill>
                  <a:srgbClr val="C00000"/>
                </a:solidFill>
              </a:rPr>
              <a:t>9</a:t>
            </a:r>
            <a:r>
              <a:rPr lang="ru-RU" altLang="ru-RU" sz="2055" b="1" i="1" dirty="0" smtClean="0">
                <a:solidFill>
                  <a:srgbClr val="C00000"/>
                </a:solidFill>
              </a:rPr>
              <a:t>год</a:t>
            </a:r>
            <a:r>
              <a:rPr lang="ru-RU" altLang="ru-RU" sz="2055" b="1" i="1" dirty="0">
                <a:solidFill>
                  <a:srgbClr val="C00000"/>
                </a:solidFill>
              </a:rPr>
              <a:t>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807379"/>
              </p:ext>
            </p:extLst>
          </p:nvPr>
        </p:nvGraphicFramePr>
        <p:xfrm>
          <a:off x="5219699" y="2464494"/>
          <a:ext cx="5097312" cy="4616732"/>
        </p:xfrm>
        <a:graphic>
          <a:graphicData uri="http://schemas.openxmlformats.org/drawingml/2006/table">
            <a:tbl>
              <a:tblPr/>
              <a:tblGrid>
                <a:gridCol w="1944217"/>
                <a:gridCol w="792088"/>
                <a:gridCol w="916516"/>
                <a:gridCol w="883684"/>
                <a:gridCol w="560807"/>
              </a:tblGrid>
              <a:tr h="1072111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Утвержденный бюджет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Уточненная роспись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уточненной росписи,%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08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"Организация деятельности органов местного самоуправления Пестяковского городского поселения на решение вопросов местного значения"</a:t>
                      </a: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822 406,00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821 152,00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800 576,22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97,49%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942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"Обеспечение деятельности Совета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Пестяковского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городского поселения"</a:t>
                      </a: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777 636,00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777 636,00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757 060,22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97,35%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175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"Иные мероприятия в области муниципального управления"</a:t>
                      </a: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44 770,00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43 516,00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43 516,00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1286691" y="1849076"/>
            <a:ext cx="3281203" cy="38216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192" tIns="69596" rIns="139192" bIns="69596" numCol="1" spcCol="1270" anchor="ctr" anchorCtr="0">
            <a:noAutofit/>
          </a:bodyPr>
          <a:lstStyle/>
          <a:p>
            <a:pPr algn="ctr" defTabSz="1623786">
              <a:lnSpc>
                <a:spcPct val="90000"/>
              </a:lnSpc>
              <a:spcAft>
                <a:spcPct val="35000"/>
              </a:spcAft>
            </a:pPr>
            <a:endParaRPr lang="ru-RU" sz="3654" dirty="0">
              <a:solidFill>
                <a:srgbClr val="304A1E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195356" y="1313562"/>
            <a:ext cx="3759166" cy="917674"/>
            <a:chOff x="310783" y="-2164784"/>
            <a:chExt cx="3185004" cy="6210162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10783" y="-2164784"/>
              <a:ext cx="3185004" cy="6210162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59085" y="70650"/>
              <a:ext cx="2943460" cy="15510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677747"/>
              </p:ext>
            </p:extLst>
          </p:nvPr>
        </p:nvGraphicFramePr>
        <p:xfrm>
          <a:off x="204943" y="2464492"/>
          <a:ext cx="4932548" cy="4850339"/>
        </p:xfrm>
        <a:graphic>
          <a:graphicData uri="http://schemas.openxmlformats.org/drawingml/2006/table">
            <a:tbl>
              <a:tblPr/>
              <a:tblGrid>
                <a:gridCol w="4932548"/>
              </a:tblGrid>
              <a:tr h="4850339">
                <a:tc>
                  <a:txBody>
                    <a:bodyPr/>
                    <a:lstStyle/>
                    <a:p>
                      <a:endParaRPr lang="ru-RU" sz="2100" b="0" i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деятельности Совета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Пестяковского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поселения"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рaсходы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нa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функционировaния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деятельности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глaвы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Пестяковского городского поселения.</a:t>
                      </a:r>
                    </a:p>
                    <a:p>
                      <a:r>
                        <a:rPr lang="ru-RU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</a:t>
                      </a:r>
                      <a:r>
                        <a:rPr lang="ru-RU" sz="16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 Иные  мероприятиям в области  муниципального управления»:</a:t>
                      </a:r>
                    </a:p>
                    <a:p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денежные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средствa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изрaсходовaны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нa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опубликовaние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гaзете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«Новый путь 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 именно: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информaции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нaселения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 деятельности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упрaвления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информaции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рaботе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жилищной комиссии,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информaции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вопросaм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блaгоустройствa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информaции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нормaтивно-прaвовых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aктов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информaции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объявления о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продaже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имуществa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спискa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кaндидaтов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присяжные.</a:t>
                      </a:r>
                      <a:endParaRPr lang="ru-RU" sz="1600" b="0" i="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320EB9-AE87-46F6-8F34-173696D37880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0963"/>
            <a:ext cx="7670800" cy="998537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000000"/>
                </a:solidFill>
                <a:latin typeface="Arial CYR" panose="020B0604020202020204" pitchFamily="34" charset="0"/>
              </a:rPr>
              <a:t> </a:t>
            </a:r>
            <a:r>
              <a:rPr lang="ru-RU" sz="2055" b="1" i="1" dirty="0">
                <a:solidFill>
                  <a:srgbClr val="C00000"/>
                </a:solidFill>
                <a:latin typeface="Arial CYR" panose="020B0604020202020204" pitchFamily="34" charset="0"/>
              </a:rPr>
              <a:t>Муниципальная программа “Забота и внимание на территории Пестяковского городского поселения« </a:t>
            </a:r>
            <a:r>
              <a:rPr lang="ru-RU" altLang="ru-RU" sz="2055" b="1" i="1" dirty="0">
                <a:solidFill>
                  <a:srgbClr val="C00000"/>
                </a:solidFill>
              </a:rPr>
              <a:t>за </a:t>
            </a:r>
            <a:r>
              <a:rPr lang="ru-RU" altLang="ru-RU" sz="2055" b="1" i="1" dirty="0" smtClean="0">
                <a:solidFill>
                  <a:srgbClr val="C00000"/>
                </a:solidFill>
              </a:rPr>
              <a:t>2019 </a:t>
            </a:r>
            <a:r>
              <a:rPr lang="ru-RU" altLang="ru-RU" sz="2055" b="1" i="1" dirty="0">
                <a:solidFill>
                  <a:srgbClr val="C00000"/>
                </a:solidFill>
              </a:rPr>
              <a:t>год,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094824"/>
              </p:ext>
            </p:extLst>
          </p:nvPr>
        </p:nvGraphicFramePr>
        <p:xfrm>
          <a:off x="5384121" y="2464490"/>
          <a:ext cx="4932890" cy="2970812"/>
        </p:xfrm>
        <a:graphic>
          <a:graphicData uri="http://schemas.openxmlformats.org/drawingml/2006/table">
            <a:tbl>
              <a:tblPr/>
              <a:tblGrid>
                <a:gridCol w="1973019"/>
                <a:gridCol w="739882"/>
                <a:gridCol w="822092"/>
                <a:gridCol w="740146"/>
                <a:gridCol w="657751"/>
              </a:tblGrid>
              <a:tr h="1072111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Утвержденный бюджет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Уточненная роспись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уточненной росписи,%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42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«Забота и внимание на территории Пестяковского городского поселения"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29 800,00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29 800,00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29 220,00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98,05%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0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«Повышение качества жизни граждан"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29 800,00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29 800,00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29 220,00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98,05%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42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«Старшее поколение"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6" marR="10876" marT="10874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0875" marR="10875" marT="1087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1286691" y="1849076"/>
            <a:ext cx="3281203" cy="38216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192" tIns="69596" rIns="139192" bIns="69596" numCol="1" spcCol="1270" anchor="ctr" anchorCtr="0">
            <a:noAutofit/>
          </a:bodyPr>
          <a:lstStyle/>
          <a:p>
            <a:pPr algn="ctr" defTabSz="1623786">
              <a:lnSpc>
                <a:spcPct val="90000"/>
              </a:lnSpc>
              <a:spcAft>
                <a:spcPct val="35000"/>
              </a:spcAft>
            </a:pPr>
            <a:endParaRPr lang="ru-RU" sz="3654" dirty="0">
              <a:solidFill>
                <a:srgbClr val="304A1E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195356" y="1313562"/>
            <a:ext cx="3759166" cy="917674"/>
            <a:chOff x="310783" y="-2164784"/>
            <a:chExt cx="3185004" cy="6210162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10783" y="-2164784"/>
              <a:ext cx="3185004" cy="6210162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59085" y="70650"/>
              <a:ext cx="2943460" cy="15510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824310"/>
              </p:ext>
            </p:extLst>
          </p:nvPr>
        </p:nvGraphicFramePr>
        <p:xfrm>
          <a:off x="204943" y="2464492"/>
          <a:ext cx="4932548" cy="4850339"/>
        </p:xfrm>
        <a:graphic>
          <a:graphicData uri="http://schemas.openxmlformats.org/drawingml/2006/table">
            <a:tbl>
              <a:tblPr/>
              <a:tblGrid>
                <a:gridCol w="4932548"/>
              </a:tblGrid>
              <a:tr h="4850339">
                <a:tc>
                  <a:txBody>
                    <a:bodyPr/>
                    <a:lstStyle/>
                    <a:p>
                      <a:endParaRPr lang="ru-RU" sz="2100" b="0" i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«Повышение качества жизни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рганизация поздравлений долгожителей юбиляров( покупка поздравительных открыток)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приобретение венков и цветов к памятнику погибшим воинам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600" b="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организация и проведение мероприятий для граждан пожилого возраста</a:t>
                      </a:r>
                      <a:endParaRPr lang="ru-RU" sz="1600" b="0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</a:t>
                      </a:r>
                      <a:r>
                        <a:rPr lang="ru-RU" sz="16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 Старшее поколение»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600" b="0" i="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формирование организационных , правовых социально- экономических условий для осуществления мер по улучшению положения и качества жизни пожилых людей, повышению степени их социальной защищенности, активизации участия пожилых людей в жизни общества</a:t>
                      </a:r>
                      <a:endParaRPr lang="ru-RU" sz="1600" b="0" i="0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23829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5C03-4603-4034-BA45-F1B0169CE215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603745"/>
              </p:ext>
            </p:extLst>
          </p:nvPr>
        </p:nvGraphicFramePr>
        <p:xfrm>
          <a:off x="1766918" y="3027940"/>
          <a:ext cx="7562208" cy="3200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5676"/>
                <a:gridCol w="1575153"/>
                <a:gridCol w="1491647"/>
                <a:gridCol w="1039732"/>
              </a:tblGrid>
              <a:tr h="918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Виды заимствований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 Утверждено на </a:t>
                      </a:r>
                      <a:r>
                        <a:rPr lang="ru-RU" sz="1400" dirty="0" smtClean="0">
                          <a:effectLst/>
                        </a:rPr>
                        <a:t>01.01.201</a:t>
                      </a:r>
                      <a:r>
                        <a:rPr lang="en-US" sz="1400" dirty="0" smtClean="0">
                          <a:effectLst/>
                        </a:rPr>
                        <a:t>8</a:t>
                      </a:r>
                      <a:r>
                        <a:rPr lang="ru-RU" sz="1400" dirty="0" smtClean="0">
                          <a:effectLst/>
                        </a:rPr>
                        <a:t>г</a:t>
                      </a:r>
                      <a:r>
                        <a:rPr lang="ru-RU" sz="1400" dirty="0">
                          <a:effectLst/>
                        </a:rPr>
                        <a:t>.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  Утверждено на </a:t>
                      </a:r>
                      <a:r>
                        <a:rPr lang="ru-RU" sz="1400" dirty="0" smtClean="0">
                          <a:effectLst/>
                        </a:rPr>
                        <a:t>31.12.201</a:t>
                      </a:r>
                      <a:r>
                        <a:rPr lang="en-US" sz="1400" dirty="0" smtClean="0">
                          <a:effectLst/>
                        </a:rPr>
                        <a:t>8</a:t>
                      </a:r>
                      <a:r>
                        <a:rPr lang="ru-RU" sz="1400" dirty="0" smtClean="0">
                          <a:effectLst/>
                        </a:rPr>
                        <a:t>г</a:t>
                      </a:r>
                      <a:r>
                        <a:rPr lang="ru-RU" sz="1400" dirty="0">
                          <a:effectLst/>
                        </a:rPr>
                        <a:t>.     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 исполнение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  <a:tr h="450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Муниципальные внутренние заимствования, всего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  <a:tr h="684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  <a:tr h="223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Получение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  <a:tr h="223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Погашение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  <a:tr h="684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Общий объем заимствований, направленных на погашение долга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0407" y="1246179"/>
            <a:ext cx="9454051" cy="13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94" tIns="52197" rIns="104394" bIns="52197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74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об объеме муниципального долга по состоянию на </a:t>
            </a:r>
            <a:r>
              <a:rPr lang="ru-RU" altLang="ru-RU" sz="274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01.01.2020г</a:t>
            </a:r>
            <a:r>
              <a:rPr lang="ru-RU" altLang="ru-RU" sz="274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 бюджету Пестяковского городского поселения </a:t>
            </a:r>
            <a:endParaRPr lang="ru-RU" altLang="ru-RU" sz="274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740" dirty="0">
                <a:solidFill>
                  <a:srgbClr val="FFFF00"/>
                </a:solidFill>
                <a:ea typeface="Times New Roman" panose="02020603050405020304" pitchFamily="18" charset="0"/>
              </a:rPr>
              <a:t>                                              </a:t>
            </a:r>
            <a:r>
              <a:rPr lang="ru-RU" altLang="ru-RU" sz="274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ru-RU" altLang="ru-RU" sz="137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4024585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7C35BE-E39B-4315-A0F1-BF0411979EAD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0062" y="273050"/>
            <a:ext cx="7727950" cy="12874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3196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Пестяковского городского поселения за </a:t>
            </a:r>
            <a:r>
              <a:rPr lang="ru-RU" altLang="ru-RU" sz="3196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3196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altLang="ru-RU" sz="3196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altLang="ru-RU" sz="3196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319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1503552"/>
              </p:ext>
            </p:extLst>
          </p:nvPr>
        </p:nvGraphicFramePr>
        <p:xfrm>
          <a:off x="0" y="1447800"/>
          <a:ext cx="10231438" cy="618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40515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080" y="573681"/>
            <a:ext cx="7234404" cy="1969366"/>
          </a:xfrm>
          <a:solidFill>
            <a:srgbClr val="FF33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3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47" y="3081215"/>
            <a:ext cx="3477854" cy="293471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28" y="2976808"/>
            <a:ext cx="3934853" cy="3698961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ru-RU" sz="252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 </a:t>
            </a:r>
          </a:p>
          <a:p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Россия, Ивановская область, п. Пестяки, ул. Ленина,  д.4</a:t>
            </a:r>
          </a:p>
          <a:p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849346 2-15-90</a:t>
            </a:r>
          </a:p>
          <a:p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en-US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52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529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B13-81D8-4BE1-8205-22A594B9DF59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41770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F43819-B186-4757-ACBE-59C3C1737EC6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47292" y="2195661"/>
            <a:ext cx="7891462" cy="33702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en-US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поселения!</a:t>
            </a:r>
            <a:b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полным текстом проекта решения «Об утверждении отчета об исполнении бюджета Пестяковского городского поселения  за </a:t>
            </a:r>
            <a:r>
              <a:rPr lang="ru-RU" altLang="ru-RU" sz="274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сайте администрации Пестяковского муниципального района</a:t>
            </a:r>
            <a:r>
              <a:rPr lang="en-US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www.pestyaki.ru)</a:t>
            </a:r>
            <a:endParaRPr lang="ru-RU" altLang="ru-RU" sz="274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7C35BE-E39B-4315-A0F1-BF0411979EAD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6444" y="32667"/>
            <a:ext cx="8445624" cy="165893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31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бюджета Пестяковского городского поселения за </a:t>
            </a:r>
            <a:r>
              <a:rPr lang="ru-RU" altLang="ru-RU" sz="3196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altLang="ru-RU" sz="31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altLang="ru-RU" sz="3196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altLang="ru-RU" sz="31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0410392"/>
              </p:ext>
            </p:extLst>
          </p:nvPr>
        </p:nvGraphicFramePr>
        <p:xfrm>
          <a:off x="0" y="1447800"/>
          <a:ext cx="10229850" cy="618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338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963149008"/>
              </p:ext>
            </p:extLst>
          </p:nvPr>
        </p:nvGraphicFramePr>
        <p:xfrm>
          <a:off x="287152" y="1313563"/>
          <a:ext cx="9640133" cy="617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919111" y="655892"/>
            <a:ext cx="668775" cy="416851"/>
          </a:xfrm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3363"/>
            <a:ext cx="7562850" cy="149225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3654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доходов, поступивших в бюджет Пестяковского городского поселения за </a:t>
            </a:r>
            <a:r>
              <a:rPr lang="ru-RU" sz="3654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3654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 </a:t>
            </a:r>
            <a:endParaRPr lang="ru-RU" sz="3654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836401" y="1806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123356" y="4108675"/>
            <a:ext cx="1800200" cy="1039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73"/>
              </a:avLst>
            </a:prstTxWarp>
          </a:bodyPr>
          <a:lstStyle/>
          <a:p>
            <a:pPr algn="ctr">
              <a:defRPr/>
            </a:pPr>
            <a:r>
              <a:rPr lang="ru-RU" sz="182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cs typeface="Arial" panose="020B0604020202020204" pitchFamily="34" charset="0"/>
              </a:rPr>
              <a:t> </a:t>
            </a:r>
            <a:r>
              <a:rPr lang="ru-RU" sz="1826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29 340 185,22</a:t>
            </a:r>
            <a:endParaRPr lang="ru-RU" sz="1826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826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82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928272" y="501230"/>
            <a:ext cx="668775" cy="416851"/>
          </a:xfrm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128287-659E-4430-A067-D18A9AADFCE4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244" y="293141"/>
            <a:ext cx="7029450" cy="1614488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284" b="1" dirty="0">
                <a:solidFill>
                  <a:srgbClr val="FF0000"/>
                </a:solidFill>
              </a:rPr>
              <a:t>Выполнение отчислений основных налоговых и неналоговых доходов бюджета Пестяковского городского поселения в </a:t>
            </a:r>
            <a:r>
              <a:rPr lang="ru-RU" sz="2284" b="1" dirty="0" smtClean="0">
                <a:solidFill>
                  <a:srgbClr val="FF0000"/>
                </a:solidFill>
              </a:rPr>
              <a:t>2019 </a:t>
            </a:r>
            <a:r>
              <a:rPr lang="ru-RU" sz="2284" b="1" dirty="0">
                <a:solidFill>
                  <a:srgbClr val="FF0000"/>
                </a:solidFill>
              </a:rPr>
              <a:t>году, %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180" y="2046329"/>
            <a:ext cx="9372600" cy="55070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</a:rPr>
              <a:t>налог на доходы физических лиц – 105,9 %;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</a:rPr>
              <a:t>налоги на товары (работы, услуги) реализуемые на территории РФ(акцизы)– 99,7 %;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</a:rPr>
              <a:t>налог на имущество- 103,2%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</a:rPr>
              <a:t>земельный налог-101,3%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</a:rPr>
              <a:t>доходы от использования имущества, находящегося в государственной и муниципальной собственности – 101,2%;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</a:rPr>
              <a:t>доходы  от оказания платных услуг и компенсации затрат государства-37,0%;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</a:rPr>
              <a:t>доходы от продажи материальных и нематериальных активов- 101,2%.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</a:rPr>
              <a:t>прочие неналоговые доходы-102,6%</a:t>
            </a:r>
          </a:p>
          <a:p>
            <a:pPr eaLnBrk="1" hangingPunct="1">
              <a:lnSpc>
                <a:spcPct val="80000"/>
              </a:lnSpc>
            </a:pPr>
            <a:endParaRPr lang="ru-RU" altLang="ru-RU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866678" y="202697"/>
            <a:ext cx="717895" cy="617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EEBF54-FBD2-4032-B9F3-27F027B5373F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9140" y="156205"/>
            <a:ext cx="7975600" cy="84772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284" b="1" i="1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Пестяковского городского поселения за </a:t>
            </a:r>
            <a:r>
              <a:rPr lang="ru-RU" altLang="ru-RU" sz="2284" b="1" i="1" dirty="0" smtClean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2018- 2019 </a:t>
            </a:r>
            <a:r>
              <a:rPr lang="ru-RU" altLang="ru-RU" sz="2284" b="1" i="1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altLang="ru-RU" sz="2284" b="1" i="1" dirty="0" smtClean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altLang="ru-RU" sz="2284" b="1" i="1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284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4873373"/>
              </p:ext>
            </p:extLst>
          </p:nvPr>
        </p:nvGraphicFramePr>
        <p:xfrm>
          <a:off x="0" y="1187549"/>
          <a:ext cx="10474325" cy="6507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21606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EEBF54-FBD2-4032-B9F3-27F027B5373F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8032" y="21753"/>
            <a:ext cx="7883996" cy="10937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84" b="1" i="1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Пестяковского городского поселения за </a:t>
            </a:r>
            <a:r>
              <a:rPr lang="ru-RU" altLang="ru-RU" sz="2284" b="1" i="1" dirty="0" smtClean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284" b="1" i="1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altLang="ru-RU" sz="2284" b="1" i="1" dirty="0" smtClean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altLang="ru-RU" sz="2284" b="1" i="1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284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2019591"/>
              </p:ext>
            </p:extLst>
          </p:nvPr>
        </p:nvGraphicFramePr>
        <p:xfrm>
          <a:off x="0" y="1115541"/>
          <a:ext cx="10474325" cy="657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37A6C4-AC64-403D-A3DE-AF823E5F9261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1148" y="251445"/>
            <a:ext cx="7920880" cy="148113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2969" b="1" dirty="0">
                <a:solidFill>
                  <a:srgbClr val="CC0099"/>
                </a:solidFill>
                <a:latin typeface="Arial Narrow" panose="020B0606020202030204" pitchFamily="34" charset="0"/>
              </a:rPr>
              <a:t>Налоговые доходы бюджета Пестяковского городского поселения</a:t>
            </a:r>
            <a:br>
              <a:rPr lang="ru-RU" altLang="ru-RU" sz="2969" b="1" dirty="0">
                <a:solidFill>
                  <a:srgbClr val="CC0099"/>
                </a:solidFill>
                <a:latin typeface="Arial Narrow" panose="020B0606020202030204" pitchFamily="34" charset="0"/>
              </a:rPr>
            </a:br>
            <a:r>
              <a:rPr lang="ru-RU" altLang="ru-RU" sz="2969" b="1" dirty="0">
                <a:solidFill>
                  <a:srgbClr val="CC0099"/>
                </a:solidFill>
                <a:latin typeface="Arial Narrow" panose="020B0606020202030204" pitchFamily="34" charset="0"/>
              </a:rPr>
              <a:t>за </a:t>
            </a:r>
            <a:r>
              <a:rPr lang="ru-RU" altLang="ru-RU" sz="2969" b="1" dirty="0" smtClean="0">
                <a:solidFill>
                  <a:srgbClr val="CC0099"/>
                </a:solidFill>
                <a:latin typeface="Arial Narrow" panose="020B0606020202030204" pitchFamily="34" charset="0"/>
              </a:rPr>
              <a:t>2019 </a:t>
            </a:r>
            <a:r>
              <a:rPr lang="ru-RU" altLang="ru-RU" sz="2969" b="1" dirty="0">
                <a:solidFill>
                  <a:srgbClr val="CC0099"/>
                </a:solidFill>
                <a:latin typeface="Arial Narrow" panose="020B0606020202030204" pitchFamily="34" charset="0"/>
              </a:rPr>
              <a:t>год,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233465"/>
              </p:ext>
            </p:extLst>
          </p:nvPr>
        </p:nvGraphicFramePr>
        <p:xfrm>
          <a:off x="616218" y="1889509"/>
          <a:ext cx="9312086" cy="4813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4756"/>
                <a:gridCol w="1363510"/>
                <a:gridCol w="1362548"/>
                <a:gridCol w="1363510"/>
                <a:gridCol w="953881"/>
                <a:gridCol w="953881"/>
              </a:tblGrid>
              <a:tr h="123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Бюджетное назначение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.,%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Испол-нение,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Нaлог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физических лиц</a:t>
                      </a: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11 575 992,10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11 637 820,64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12 322 042,05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</a:p>
                  </a:txBody>
                  <a:tcPr marL="56817" marR="568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товары,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услуги)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реализуемые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(работы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   (акцизы)                                                           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713 395,02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824 609,55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821 800,66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115,2</a:t>
                      </a:r>
                    </a:p>
                  </a:txBody>
                  <a:tcPr marL="56817" marR="568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совокупный доход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150,15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1 150,15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6817" marR="568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имущество</a:t>
                      </a: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309 457,90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601 678,86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194,4</a:t>
                      </a:r>
                    </a:p>
                  </a:txBody>
                  <a:tcPr marL="56817" marR="568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107,1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 </a:t>
                      </a: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1 032 269,37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1 203 000,00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1 218 978,10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118,1</a:t>
                      </a:r>
                    </a:p>
                  </a:txBody>
                  <a:tcPr marL="56817" marR="568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налоговые доходы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13 631 114,39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14 228 580,34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14 965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649,82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109,8</a:t>
                      </a:r>
                    </a:p>
                  </a:txBody>
                  <a:tcPr marL="56817" marR="568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6640</TotalTime>
  <Words>3601</Words>
  <Application>Microsoft Office PowerPoint</Application>
  <PresentationFormat>Произвольный</PresentationFormat>
  <Paragraphs>869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46" baseType="lpstr">
      <vt:lpstr>DFKai-SB</vt:lpstr>
      <vt:lpstr>14</vt:lpstr>
      <vt:lpstr>Arial</vt:lpstr>
      <vt:lpstr>Arial CYR</vt:lpstr>
      <vt:lpstr>Arial Narrow</vt:lpstr>
      <vt:lpstr>Calibri</vt:lpstr>
      <vt:lpstr>Calibri Light</vt:lpstr>
      <vt:lpstr>Century Gothic</vt:lpstr>
      <vt:lpstr>Monotype Corsiva</vt:lpstr>
      <vt:lpstr>Times New Roman</vt:lpstr>
      <vt:lpstr>Wingdings 2</vt:lpstr>
      <vt:lpstr>Wingdings 3</vt:lpstr>
      <vt:lpstr>HDOfficeLightV0</vt:lpstr>
      <vt:lpstr>1_HDOfficeLightV0</vt:lpstr>
      <vt:lpstr>Ион</vt:lpstr>
      <vt:lpstr>Презентация PowerPoint</vt:lpstr>
      <vt:lpstr>Основные характеристики исполнения бюджета Пестяковского городского поселения за 2019 год, руб. </vt:lpstr>
      <vt:lpstr>Доходы бюджета Пестяковского городского поселения за 2019 год, руб. </vt:lpstr>
      <vt:lpstr>Динамика доходов бюджета Пестяковского городского поселения за 2018-2019 год, руб. </vt:lpstr>
      <vt:lpstr>Структура доходов, поступивших в бюджет Пестяковского городского поселения за 2019 год. </vt:lpstr>
      <vt:lpstr>Выполнение отчислений основных налоговых и неналоговых доходов бюджета Пестяковского городского поселения в 2019 году, %</vt:lpstr>
      <vt:lpstr>Динамика налоговых и неналоговых доходов Пестяковского городского поселения за 2018- 2019 год, руб. </vt:lpstr>
      <vt:lpstr>Налоговые и неналоговые доходы Пестяковского городского поселения за 2019 год, руб. </vt:lpstr>
      <vt:lpstr>Налоговые доходы бюджета Пестяковского городского поселения за 2019 год,  руб.</vt:lpstr>
      <vt:lpstr>Неналоговые доходы бюджета Пестяковского городского поселения за 2019 год,  руб.</vt:lpstr>
      <vt:lpstr>Безвозмездные поступления в бюджет Пестяковского городского поселения за 2019 год, руб.</vt:lpstr>
      <vt:lpstr>Безвозмездные поступления в бюджет Пестяковского городского поселения за 2019 год,  руб.</vt:lpstr>
      <vt:lpstr>Безвозмездные поступления в бюджет Пестяковского городского поселения за 2019 год,  руб.</vt:lpstr>
      <vt:lpstr>Структура расходов бюджета Пестяковского городского поселения по разделам бюджетной классификации за 2019 год</vt:lpstr>
      <vt:lpstr>Исполнение бюджета Пестяковского городского поселения по расходам по разделам бюджетной классификации за 2019 год,  руб. </vt:lpstr>
      <vt:lpstr>Муниципальная программа "Комплексное развитие систем коммунальной инфраструктуры Пестяковского городского  поселения за 2019 год,  руб.</vt:lpstr>
      <vt:lpstr>Муниципальная программа "Комплексное развитие систем коммунальной инфраструктуры Пестяковского городского  поселения за 2019 год,  </vt:lpstr>
      <vt:lpstr>Муниципальная программа "Комплексное развитие систем коммунальной инфраструктуры Пестяковского городского  поселения за 2019 год, </vt:lpstr>
      <vt:lpstr>"Комплексное развитие систем коммунальной инфраструктуры Пестяковского городского  поселения за 2019 год, </vt:lpstr>
      <vt:lpstr>"Комплексное развитие систем коммунальной инфраструктуры Пестяковского городского  поселения за 2019 год</vt:lpstr>
      <vt:lpstr> Муниципальная программа " Развитие культуры на территории Пестяковского городского поселения« за 2019 год,  руб.</vt:lpstr>
      <vt:lpstr>Презентация PowerPoint</vt:lpstr>
      <vt:lpstr>Презентация PowerPoint</vt:lpstr>
      <vt:lpstr> Муниципальная программа "Обеспечение безопасности жизнедеятельности за 2019 год, тыс. руб. </vt:lpstr>
      <vt:lpstr>Муниципальная программа "Обеспечение безопасности жизнедеятельности за 2019 год, руб. </vt:lpstr>
      <vt:lpstr>Муниципальная программа " Управление муниципальным имуществом, земельными ресурсами и градостроительной деятельностью на территории Пестяковского городского поселения"за 2019 год, руб.</vt:lpstr>
      <vt:lpstr> Муниципальная программа "Организация деятельности органов местного самоуправления Пестяковского городского поселения на решение вопросов местного значения« за 2019год,  руб.</vt:lpstr>
      <vt:lpstr> Муниципальная программа “Забота и внимание на территории Пестяковского городского поселения« за 2019 год,  руб.</vt:lpstr>
      <vt:lpstr>Презентация PowerPoint</vt:lpstr>
      <vt:lpstr>Материалы подготовлены Финансовым отделом администрации Пестяковского муниципального района Ивановской области</vt:lpstr>
      <vt:lpstr>Уважаемые жители  Пестяковского городского поселения! С полным текстом проекта решения «Об утверждении отчета об исполнении бюджета Пестяковского городского поселения  за 2019 года на сайте администрации Пестяковского муниципального района (www.pestyaki.ru)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к отчету об исполнении бюджета Пестяковского городского поселения за 2016 год</dc:title>
  <dc:creator>Kozlova</dc:creator>
  <cp:lastModifiedBy>FO_7</cp:lastModifiedBy>
  <cp:revision>314</cp:revision>
  <cp:lastPrinted>2021-02-03T08:25:06Z</cp:lastPrinted>
  <dcterms:created xsi:type="dcterms:W3CDTF">2017-05-05T08:45:08Z</dcterms:created>
  <dcterms:modified xsi:type="dcterms:W3CDTF">2021-02-10T13:08:49Z</dcterms:modified>
</cp:coreProperties>
</file>