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  <p:sldMasterId id="2147484545" r:id="rId2"/>
    <p:sldMasterId id="2147484962" r:id="rId3"/>
  </p:sldMasterIdLst>
  <p:notesMasterIdLst>
    <p:notesMasterId r:id="rId34"/>
  </p:notesMasterIdLst>
  <p:sldIdLst>
    <p:sldId id="295" r:id="rId4"/>
    <p:sldId id="259" r:id="rId5"/>
    <p:sldId id="338" r:id="rId6"/>
    <p:sldId id="319" r:id="rId7"/>
    <p:sldId id="293" r:id="rId8"/>
    <p:sldId id="258" r:id="rId9"/>
    <p:sldId id="318" r:id="rId10"/>
    <p:sldId id="296" r:id="rId11"/>
    <p:sldId id="271" r:id="rId12"/>
    <p:sldId id="297" r:id="rId13"/>
    <p:sldId id="298" r:id="rId14"/>
    <p:sldId id="343" r:id="rId15"/>
    <p:sldId id="314" r:id="rId16"/>
    <p:sldId id="310" r:id="rId17"/>
    <p:sldId id="315" r:id="rId18"/>
    <p:sldId id="329" r:id="rId19"/>
    <p:sldId id="333" r:id="rId20"/>
    <p:sldId id="328" r:id="rId21"/>
    <p:sldId id="316" r:id="rId22"/>
    <p:sldId id="320" r:id="rId23"/>
    <p:sldId id="322" r:id="rId24"/>
    <p:sldId id="312" r:id="rId25"/>
    <p:sldId id="325" r:id="rId26"/>
    <p:sldId id="317" r:id="rId27"/>
    <p:sldId id="313" r:id="rId28"/>
    <p:sldId id="342" r:id="rId29"/>
    <p:sldId id="344" r:id="rId30"/>
    <p:sldId id="336" r:id="rId31"/>
    <p:sldId id="335" r:id="rId32"/>
    <p:sldId id="308" r:id="rId33"/>
  </p:sldIdLst>
  <p:sldSz cx="10439400" cy="7559675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08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1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25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3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45425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945100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43594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926799" algn="l" defTabSz="9817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F"/>
    <a:srgbClr val="0033CC"/>
    <a:srgbClr val="FD7B84"/>
    <a:srgbClr val="FF99FF"/>
    <a:srgbClr val="000000"/>
    <a:srgbClr val="FF3333"/>
    <a:srgbClr val="FF33CC"/>
    <a:srgbClr val="9CC4F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4624" autoAdjust="0"/>
  </p:normalViewPr>
  <p:slideViewPr>
    <p:cSldViewPr>
      <p:cViewPr varScale="1">
        <p:scale>
          <a:sx n="97" d="100"/>
          <a:sy n="97" d="100"/>
        </p:scale>
        <p:origin x="1866" y="-66"/>
      </p:cViewPr>
      <p:guideLst>
        <p:guide orient="horz" pos="2381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28459428051606"/>
          <c:y val="3.4483165698635333E-2"/>
          <c:w val="0.6402773349854497"/>
          <c:h val="0.84135094973320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171450191067961E-2"/>
                  <c:y val="-1.026167265264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2544486903987E-2"/>
                  <c:y val="4.1046690610568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71450191067871E-2"/>
                  <c:y val="-2.462801436634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14779627.75</c:v>
                </c:pt>
                <c:pt idx="1">
                  <c:v>17673190.600000001</c:v>
                </c:pt>
                <c:pt idx="2">
                  <c:v>18619582.18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674934834669959E-2"/>
                  <c:y val="-2.342606365396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492164835480604E-3"/>
                  <c:y val="-1.89902352508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62193838246393E-2"/>
                  <c:y val="-1.9591229905907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Sheet1!$B$3:$D$3</c:f>
              <c:numCache>
                <c:formatCode>#,##0.00</c:formatCode>
                <c:ptCount val="3"/>
                <c:pt idx="0">
                  <c:v>7320129.1600000001</c:v>
                </c:pt>
                <c:pt idx="1">
                  <c:v>7416340.1900000004</c:v>
                </c:pt>
                <c:pt idx="2">
                  <c:v>7416340.1900000004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44887903342619E-3"/>
                  <c:y val="-4.2126024652254464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741733492E-2"/>
                  <c:y val="-6.0907765500307021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031005630011227E-3"/>
                  <c:y val="-5.1537340038721305E-2"/>
                </c:manualLayout>
              </c:layout>
              <c:spPr/>
              <c:txPr>
                <a:bodyPr/>
                <a:lstStyle/>
                <a:p>
                  <a:pPr>
                    <a:defRPr sz="1197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Sheet1!$B$4:$D$4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субъектов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102317973289775E-3"/>
                  <c:y val="-1.724865972051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3990168104E-3"/>
                  <c:y val="-1.405563819237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89015959269037E-2"/>
                  <c:y val="-2.342606365396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32">
                <a:noFill/>
              </a:ln>
            </c:spPr>
            <c:txPr>
              <a:bodyPr/>
              <a:lstStyle/>
              <a:p>
                <a:pPr>
                  <a:defRPr sz="1197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Sheet1!$B$5:$D$5</c:f>
              <c:numCache>
                <c:formatCode>#,##0.00</c:formatCode>
                <c:ptCount val="3"/>
                <c:pt idx="0">
                  <c:v>4150153.99</c:v>
                </c:pt>
                <c:pt idx="1">
                  <c:v>10864662.130000001</c:v>
                </c:pt>
                <c:pt idx="2">
                  <c:v>10742130.18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Возврат остатков субсидий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687337086674828E-3"/>
                  <c:y val="3.748170184634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052266163298E-3"/>
                  <c:y val="2.838136254004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753207711369609E-3"/>
                  <c:y val="3.864351999612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Sheet1!$B$6:$D$6</c:f>
              <c:numCache>
                <c:formatCode>#,##0.00</c:formatCode>
                <c:ptCount val="3"/>
                <c:pt idx="1">
                  <c:v>-5979.4</c:v>
                </c:pt>
                <c:pt idx="2">
                  <c:v>-5979.4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spPr>
              <a:noFill/>
              <a:ln w="253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Первоначальное бюджетное назначение</c:v>
                </c:pt>
                <c:pt idx="1">
                  <c:v>Уточненное бюджетное назначение</c:v>
                </c:pt>
                <c:pt idx="2">
                  <c:v>Фактическое исполнение</c:v>
                </c:pt>
              </c:strCache>
            </c:strRef>
          </c:cat>
          <c:val>
            <c:numRef>
              <c:f>Sheet1!$B$7:$D$7</c:f>
              <c:numCache>
                <c:formatCode>#,##0.00</c:formatCode>
                <c:ptCount val="3"/>
                <c:pt idx="0">
                  <c:v>26249910.899999999</c:v>
                </c:pt>
                <c:pt idx="1">
                  <c:v>35948213.520000003</c:v>
                </c:pt>
                <c:pt idx="2">
                  <c:v>36772073.149999999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972616"/>
        <c:axId val="300969088"/>
        <c:axId val="0"/>
      </c:bar3DChart>
      <c:catAx>
        <c:axId val="30097261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096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969088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0972616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6303524054956395"/>
          <c:y val="3.2518327666808358E-2"/>
          <c:w val="0.23129601892218318"/>
          <c:h val="0.87874071004282395"/>
        </c:manualLayout>
      </c:layout>
      <c:overlay val="0"/>
      <c:txPr>
        <a:bodyPr/>
        <a:lstStyle/>
        <a:p>
          <a:pPr>
            <a:defRPr sz="11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87993470089982"/>
          <c:y val="5.5006443845622428E-2"/>
          <c:w val="0.58284139063622631"/>
          <c:h val="0.82082764025969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515498070733772E-3"/>
                  <c:y val="-7.0278190961893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6902545003103657E-3"/>
                  <c:y val="-1.436634171369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18053805.73</c:v>
                </c:pt>
                <c:pt idx="1">
                  <c:v>18619582.18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99CC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96099649554934E-2"/>
                  <c:y val="-6.302137579134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74704907696594E-2"/>
                  <c:y val="-1.8450649030595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6864550</c:v>
                </c:pt>
                <c:pt idx="1">
                  <c:v>7416340.1900000004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бюджетам субъектов РФ</c:v>
                </c:pt>
              </c:strCache>
            </c:strRef>
          </c:tx>
          <c:spPr>
            <a:solidFill>
              <a:srgbClr val="FF9900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71832690244579E-2"/>
                  <c:y val="-5.153734003872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37466152195658E-2"/>
                  <c:y val="-1.8740850923171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Sheet1!$B$4:$C$4</c:f>
              <c:numCache>
                <c:formatCode>#,##0.00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Субсидии бюджетам бюджетной системы  РФ (межбюджетные субсидии)</c:v>
                </c:pt>
              </c:strCache>
            </c:strRef>
          </c:tx>
          <c:spPr>
            <a:solidFill>
              <a:srgbClr val="FFFF99"/>
            </a:solidFill>
            <a:ln w="1249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9202828831712105E-3"/>
                  <c:y val="-2.1083457288567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202828831712105E-3"/>
                  <c:y val="-2.576867001936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Sheet1!$B$5:$C$5</c:f>
              <c:numCache>
                <c:formatCode>#,##0.00</c:formatCode>
                <c:ptCount val="2"/>
                <c:pt idx="0">
                  <c:v>4088575.99</c:v>
                </c:pt>
                <c:pt idx="1">
                  <c:v>10742130.18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23382497317967E-2"/>
                  <c:y val="-5.387994640411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4649421220121E-2"/>
                  <c:y val="-2.108345728856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12336972.880000001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Возврат остатков субсидий, субвенций и иных межбюджетных  трансфертов, имеющих целевое назначение, прошлых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515498070733217E-3"/>
                  <c:y val="-9.3702410043915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272398911029973E-3"/>
                  <c:y val="0.12226952646824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Sheet1!$B$7:$C$7</c:f>
              <c:numCache>
                <c:formatCode>#,##0.00</c:formatCode>
                <c:ptCount val="2"/>
                <c:pt idx="0" formatCode="General">
                  <c:v>0</c:v>
                </c:pt>
                <c:pt idx="1">
                  <c:v>-5979.4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ИТОГО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859163451222904E-3"/>
                  <c:y val="-7.02781909618928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859163451222904E-3"/>
                  <c:y val="-9.3704254615857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Фактическое исполнение 2021г</c:v>
                </c:pt>
                <c:pt idx="1">
                  <c:v>Фактическое исполнение 2022г.</c:v>
                </c:pt>
              </c:strCache>
            </c:strRef>
          </c:cat>
          <c:val>
            <c:numRef>
              <c:f>Sheet1!$B$9:$C$9</c:f>
              <c:numCache>
                <c:formatCode>#,##0.00</c:formatCode>
                <c:ptCount val="2"/>
                <c:pt idx="0">
                  <c:v>41364073.300000004</c:v>
                </c:pt>
                <c:pt idx="1">
                  <c:v>36772073.149999999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285952"/>
        <c:axId val="303283600"/>
        <c:axId val="0"/>
      </c:bar3DChart>
      <c:catAx>
        <c:axId val="303285952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124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94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3283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283600"/>
        <c:scaling>
          <c:orientation val="minMax"/>
        </c:scaling>
        <c:delete val="0"/>
        <c:axPos val="l"/>
        <c:majorGridlines>
          <c:spPr>
            <a:ln w="3124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7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328595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 w="2537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6470640091467501"/>
          <c:y val="5.8299540775369457E-3"/>
          <c:w val="0.23529359908532549"/>
          <c:h val="0.9684013759031026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5974065101555E-3"/>
          <c:y val="0.14417434681476807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 w="1262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 w="1262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4"/>
              <c:layout>
                <c:manualLayout>
                  <c:x val="1.8443728940254249E-2"/>
                  <c:y val="-3.69995231819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Налоговые и неналоговые доходы</c:v>
                </c:pt>
                <c:pt idx="1">
                  <c:v>Дотации </c:v>
                </c:pt>
                <c:pt idx="2">
                  <c:v>Субсидии</c:v>
                </c:pt>
                <c:pt idx="3">
                  <c:v>Возврат отстатков</c:v>
                </c:pt>
              </c:strCache>
            </c:strRef>
          </c:cat>
          <c:val>
            <c:numRef>
              <c:f>Sheet1!$B$2:$E$2</c:f>
              <c:numCache>
                <c:formatCode>#,##0.00</c:formatCode>
                <c:ptCount val="4"/>
                <c:pt idx="0">
                  <c:v>18619582.18</c:v>
                </c:pt>
                <c:pt idx="1">
                  <c:v>7416340.1900000004</c:v>
                </c:pt>
                <c:pt idx="2">
                  <c:v>10742130.18</c:v>
                </c:pt>
                <c:pt idx="3">
                  <c:v>-5979.4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accent5">
            <a:lumMod val="40000"/>
            <a:lumOff val="6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60272931710504"/>
          <c:y val="7.5899252133232314E-2"/>
          <c:w val="0.68012395245212054"/>
          <c:h val="0.8430036569696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CC4FA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13890999.960000001</c:v>
                </c:pt>
                <c:pt idx="1">
                  <c:v>14810887.640000001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rgbClr val="FFFF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124886329190664E-3"/>
                  <c:y val="-5.855175237249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0883458346191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914882.41</c:v>
                </c:pt>
                <c:pt idx="1">
                  <c:v>1085133.58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4249772658381328E-3"/>
                  <c:y val="-0.18931733267107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499545316762656E-3"/>
                  <c:y val="-8.782762855874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Sheet1!$B$4:$C$4</c:f>
              <c:numCache>
                <c:formatCode>#,##0.00</c:formatCode>
                <c:ptCount val="2"/>
                <c:pt idx="0">
                  <c:v>692028.77</c:v>
                </c:pt>
                <c:pt idx="1">
                  <c:v>468162.58</c:v>
                </c:pt>
              </c:numCache>
            </c:numRef>
          </c:val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6.062443164595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249772658381328E-3"/>
                  <c:y val="-0.14442765585216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Sheet1!$B$5:$C$5</c:f>
              <c:numCache>
                <c:formatCode>#,##0.00</c:formatCode>
                <c:ptCount val="2"/>
                <c:pt idx="0">
                  <c:v>1573260.16</c:v>
                </c:pt>
                <c:pt idx="1">
                  <c:v>991049.9</c:v>
                </c:pt>
              </c:numCache>
            </c:numRef>
          </c:val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62443164595332E-3"/>
                  <c:y val="-0.3083725624951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999090633525312E-3"/>
                  <c:y val="-0.1483311060103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Sheet1!$B$6:$C$6</c:f>
              <c:numCache>
                <c:formatCode>#,##0.00</c:formatCode>
                <c:ptCount val="2"/>
                <c:pt idx="0">
                  <c:v>56026.31</c:v>
                </c:pt>
                <c:pt idx="1">
                  <c:v>108682.63</c:v>
                </c:pt>
              </c:numCache>
            </c:numRef>
          </c:val>
        </c:ser>
        <c:ser>
          <c:idx val="6"/>
          <c:order val="6"/>
          <c:tx>
            <c:strRef>
              <c:f>Sheet1!$A$7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912397696271597E-2"/>
                  <c:y val="-0.1210069549031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90664E-2"/>
                  <c:y val="-4.0986226660748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Sheet1!$B$7:$C$7</c:f>
              <c:numCache>
                <c:formatCode>#,##0.00</c:formatCode>
                <c:ptCount val="2"/>
                <c:pt idx="0">
                  <c:v>673007.68</c:v>
                </c:pt>
                <c:pt idx="1">
                  <c:v>819668.35</c:v>
                </c:pt>
              </c:numCache>
            </c:numRef>
          </c:val>
        </c:ser>
        <c:ser>
          <c:idx val="7"/>
          <c:order val="7"/>
          <c:tx>
            <c:strRef>
              <c:f>Sheet1!$A$8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1.2124886329191108E-3"/>
                  <c:y val="-0.20102768314557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749317975143984E-3"/>
                  <c:y val="-0.13076558029858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Sheet1!$B$8:$C$8</c:f>
              <c:numCache>
                <c:formatCode>#,##0.00</c:formatCode>
                <c:ptCount val="2"/>
                <c:pt idx="0">
                  <c:v>73826.55</c:v>
                </c:pt>
                <c:pt idx="1">
                  <c:v>36887.42</c:v>
                </c:pt>
              </c:numCache>
            </c:numRef>
          </c:val>
        </c:ser>
        <c:ser>
          <c:idx val="8"/>
          <c:order val="8"/>
          <c:tx>
            <c:strRef>
              <c:f>Sheet1!$A$9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374658987571992E-3"/>
                  <c:y val="-5.6600027293415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89775E-3"/>
                  <c:y val="-0.23030355933182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Sheet1!$B$9:$C$9</c:f>
              <c:numCache>
                <c:formatCode>#,##0.00</c:formatCode>
                <c:ptCount val="2"/>
                <c:pt idx="0">
                  <c:v>179773.89</c:v>
                </c:pt>
                <c:pt idx="1">
                  <c:v>299110.08</c:v>
                </c:pt>
              </c:numCache>
            </c:numRef>
          </c:val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Sheet1!$A$10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Исполнено за 2021 год</c:v>
                </c:pt>
                <c:pt idx="1">
                  <c:v>Исполнено за 2022год</c:v>
                </c:pt>
              </c:strCache>
            </c:strRef>
          </c:cat>
          <c:val>
            <c:numRef>
              <c:f>Sheet1!$B$10:$C$10</c:f>
              <c:numCache>
                <c:formatCode>#,##0.00</c:formatCode>
                <c:ptCount val="2"/>
                <c:pt idx="0">
                  <c:v>18053805.73</c:v>
                </c:pt>
                <c:pt idx="1">
                  <c:v>18619582.18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287520"/>
        <c:axId val="300971832"/>
        <c:axId val="0"/>
      </c:bar3DChart>
      <c:catAx>
        <c:axId val="30328752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0971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971832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0033CC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3287520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egendEntry>
        <c:idx val="2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80798275783881057"/>
          <c:y val="1.1710350474499713E-2"/>
          <c:w val="0.1920172421611894"/>
          <c:h val="0.89637000650370124"/>
        </c:manualLayout>
      </c:layout>
      <c:overlay val="0"/>
      <c:spPr>
        <a:noFill/>
      </c:spPr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990846634774284E-2"/>
          <c:y val="7.7991302342437369E-2"/>
          <c:w val="0.76098813050005609"/>
          <c:h val="0.84091157269679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33CC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13890999.960000001</c:v>
                </c:pt>
                <c:pt idx="1">
                  <c:v>14156879.4</c:v>
                </c:pt>
                <c:pt idx="2">
                  <c:v>14810887.640000001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Налоги на товары (работы,услуги) реализуемые на территории РФ(акцизы)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6999090633525086E-3"/>
                  <c:y val="-8.300562754139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499545316762656E-3"/>
                  <c:y val="-6.177162979824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499545316762656E-3"/>
                  <c:y val="-3.281617833031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Sheet1!$B$3:$D$3</c:f>
              <c:numCache>
                <c:formatCode>#,##0.00</c:formatCode>
                <c:ptCount val="3"/>
                <c:pt idx="0">
                  <c:v>914882.41</c:v>
                </c:pt>
                <c:pt idx="1">
                  <c:v>940370</c:v>
                </c:pt>
                <c:pt idx="2">
                  <c:v>1085133.58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9900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124886329190664E-3"/>
                  <c:y val="5.984126636704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457402964653018E-17"/>
                  <c:y val="4.6328722348683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999090633525312E-3"/>
                  <c:y val="5.018944921107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Sheet1!$B$4:$D$4</c:f>
              <c:numCache>
                <c:formatCode>#,##0.00</c:formatCode>
                <c:ptCount val="3"/>
                <c:pt idx="0">
                  <c:v>692028.77</c:v>
                </c:pt>
                <c:pt idx="1">
                  <c:v>365000</c:v>
                </c:pt>
                <c:pt idx="2">
                  <c:v>468162.58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99"/>
            </a:solidFill>
            <a:ln w="119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4874204304334639E-3"/>
                  <c:y val="-2.509472460553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624431645954205E-3"/>
                  <c:y val="-0.1042396252845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74658987571992E-3"/>
                  <c:y val="-0.16794161851397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Sheet1!$B$5:$D$5</c:f>
              <c:numCache>
                <c:formatCode>#,##0.00</c:formatCode>
                <c:ptCount val="3"/>
                <c:pt idx="0">
                  <c:v>1573260.16</c:v>
                </c:pt>
                <c:pt idx="1">
                  <c:v>980000</c:v>
                </c:pt>
                <c:pt idx="2">
                  <c:v>991049.9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5757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124886329190664E-3"/>
                  <c:y val="-0.15249871106441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999090633524427E-3"/>
                  <c:y val="-0.16987198194517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249772658381328E-3"/>
                  <c:y val="-0.1274039864588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Sheet1!$B$6:$D$6</c:f>
              <c:numCache>
                <c:formatCode>#,##0.00</c:formatCode>
                <c:ptCount val="3"/>
                <c:pt idx="0">
                  <c:v>56026.31</c:v>
                </c:pt>
                <c:pt idx="1">
                  <c:v>101857.48</c:v>
                </c:pt>
                <c:pt idx="2">
                  <c:v>108682.63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6987198194517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249772658380439E-3"/>
                  <c:y val="-7.91449006790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499545316761762E-3"/>
                  <c:y val="-5.598053950465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Sheet1!$B$7:$D$7</c:f>
              <c:numCache>
                <c:formatCode>#,##0.00</c:formatCode>
                <c:ptCount val="3"/>
                <c:pt idx="0">
                  <c:v>673007.68</c:v>
                </c:pt>
                <c:pt idx="1">
                  <c:v>780607.55</c:v>
                </c:pt>
                <c:pt idx="2">
                  <c:v>819668.35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49772658381328E-3"/>
                  <c:y val="-2.509472460553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89775E-3"/>
                  <c:y val="-0.20654888713788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74658987571103E-3"/>
                  <c:y val="-0.16794161851397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Sheet1!$B$8:$D$8</c:f>
              <c:numCache>
                <c:formatCode>#,##0.00</c:formatCode>
                <c:ptCount val="3"/>
                <c:pt idx="0">
                  <c:v>73826.55</c:v>
                </c:pt>
                <c:pt idx="1">
                  <c:v>35768.85</c:v>
                </c:pt>
                <c:pt idx="2">
                  <c:v>36887.42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124886329190664E-3"/>
                  <c:y val="-0.23357397517461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4886329190664E-3"/>
                  <c:y val="-0.12933434989007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24886329190575E-2"/>
                  <c:y val="-0.24515615576178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Sheet1!$B$9:$D$9</c:f>
              <c:numCache>
                <c:formatCode>#,##0.00</c:formatCode>
                <c:ptCount val="3"/>
                <c:pt idx="0">
                  <c:v>179773.89</c:v>
                </c:pt>
                <c:pt idx="1">
                  <c:v>312707.32</c:v>
                </c:pt>
                <c:pt idx="2">
                  <c:v>299110.08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499545316762656E-3"/>
                  <c:y val="-5.598053950465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499545316761762E-3"/>
                  <c:y val="-7.142344695422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749317975143984E-3"/>
                  <c:y val="-5.3389444590361677E-2"/>
                </c:manualLayout>
              </c:layout>
              <c:tx>
                <c:rich>
                  <a:bodyPr/>
                  <a:lstStyle/>
                  <a:p>
                    <a:fld id="{5D88ABE2-B92F-4EA8-9CBA-930FF2712D4E}" type="VALUE">
                      <a:rPr lang="en-US" sz="11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Sheet1!$B$10:$D$10</c:f>
              <c:numCache>
                <c:formatCode>#,##0.00</c:formatCode>
                <c:ptCount val="3"/>
                <c:pt idx="0">
                  <c:v>18053805.73</c:v>
                </c:pt>
                <c:pt idx="1">
                  <c:v>17673190.600000001</c:v>
                </c:pt>
                <c:pt idx="2">
                  <c:v>18619582.18</c:v>
                </c:pt>
              </c:numCache>
            </c:numRef>
          </c:val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Sheet1!$A$11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Исполнено за 2021 год</c:v>
                </c:pt>
                <c:pt idx="1">
                  <c:v>Бюджетное назначение на 2022год</c:v>
                </c:pt>
                <c:pt idx="2">
                  <c:v>Исполнено за 2022 год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966736"/>
        <c:axId val="300972224"/>
        <c:axId val="0"/>
      </c:bar3DChart>
      <c:catAx>
        <c:axId val="30096673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ln w="2987">
            <a:solidFill>
              <a:schemeClr val="tx1"/>
            </a:solidFill>
            <a:prstDash val="solid"/>
          </a:ln>
        </c:spPr>
        <c:txPr>
          <a:bodyPr rot="0" vert="horz" anchor="b" anchorCtr="1"/>
          <a:lstStyle/>
          <a:p>
            <a:pPr>
              <a:defRPr sz="1140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097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972224"/>
        <c:scaling>
          <c:orientation val="minMax"/>
        </c:scaling>
        <c:delete val="0"/>
        <c:axPos val="l"/>
        <c:majorGridlines>
          <c:spPr>
            <a:ln w="2987">
              <a:solidFill>
                <a:schemeClr val="tx1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0096673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84678239409222078"/>
          <c:y val="3.2816178330317712E-2"/>
          <c:w val="0.15321760590777925"/>
          <c:h val="0.86510225150294751"/>
        </c:manualLayout>
      </c:layout>
      <c:overlay val="0"/>
      <c:txPr>
        <a:bodyPr/>
        <a:lstStyle/>
        <a:p>
          <a:pPr>
            <a:defRPr sz="998">
              <a:solidFill>
                <a:srgbClr val="0033CC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68986423735021E-2"/>
          <c:y val="0.10509658666269166"/>
          <c:w val="0.54850725587855487"/>
          <c:h val="0.85582565318523263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99FF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7.9044552601089148E-3"/>
                  <c:y val="-0.14328508843606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949007861198593E-2"/>
                  <c:y val="-6.078761327590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6409734181053304E-2"/>
                  <c:y val="-4.559070995692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870460500908031E-3"/>
                  <c:y val="-2.1709861884252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</c:v>
                </c:pt>
                <c:pt idx="3">
                  <c:v>Жилищно-коммунальное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1096949.67</c:v>
                </c:pt>
                <c:pt idx="1">
                  <c:v>108148</c:v>
                </c:pt>
                <c:pt idx="2">
                  <c:v>14803327</c:v>
                </c:pt>
                <c:pt idx="3">
                  <c:v>9235636.0199999996</c:v>
                </c:pt>
                <c:pt idx="4">
                  <c:v>16090762.460000001</c:v>
                </c:pt>
                <c:pt idx="5">
                  <c:v>92500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0.22605</cdr:x>
      <cdr:y>0.76206</cdr:y>
    </cdr:from>
    <cdr:to>
      <cdr:x>0.22605</cdr:x>
      <cdr:y>0.84175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2025776" y="4131344"/>
          <a:ext cx="0" cy="432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0.43497</cdr:x>
      <cdr:y>0.77534</cdr:y>
    </cdr:from>
    <cdr:to>
      <cdr:x>0.43497</cdr:x>
      <cdr:y>0.82847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3897984" y="4203352"/>
          <a:ext cx="0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0.63586</cdr:x>
      <cdr:y>0.77534</cdr:y>
    </cdr:from>
    <cdr:to>
      <cdr:x>0.64389</cdr:x>
      <cdr:y>0.82847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5698184" y="4203352"/>
          <a:ext cx="71961" cy="288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701" y="1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52475"/>
            <a:ext cx="5186363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8" y="4759084"/>
            <a:ext cx="5510530" cy="45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701" y="9518166"/>
            <a:ext cx="2984870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0" rIns="91981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437B162-2428-44AD-B30E-FC9D49CA73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7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1pPr>
    <a:lvl2pPr marL="4908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2pPr>
    <a:lvl3pPr marL="9817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3pPr>
    <a:lvl4pPr marL="147255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4pPr>
    <a:lvl5pPr marL="1963400" algn="l" rtl="0" eaLnBrk="0" fontAlgn="base" hangingPunct="0">
      <a:spcBef>
        <a:spcPct val="30000"/>
      </a:spcBef>
      <a:spcAft>
        <a:spcPct val="0"/>
      </a:spcAft>
      <a:defRPr sz="1288" kern="1200">
        <a:solidFill>
          <a:schemeClr val="tx1"/>
        </a:solidFill>
        <a:latin typeface="Arial" charset="0"/>
        <a:ea typeface="+mn-ea"/>
        <a:cs typeface="+mn-cs"/>
      </a:defRPr>
    </a:lvl5pPr>
    <a:lvl6pPr marL="245425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0900" y="752475"/>
            <a:ext cx="5186363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41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7B162-2428-44AD-B30E-FC9D49CA730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3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29014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8792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4340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571869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1239586"/>
            <a:ext cx="7829550" cy="2631887"/>
          </a:xfrm>
        </p:spPr>
        <p:txBody>
          <a:bodyPr anchor="b">
            <a:normAutofit/>
          </a:bodyPr>
          <a:lstStyle>
            <a:lvl1pPr algn="ctr">
              <a:defRPr sz="51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>
            <a:normAutofit/>
          </a:bodyPr>
          <a:lstStyle>
            <a:lvl1pPr marL="0" indent="0" algn="ctr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 algn="ctr">
              <a:buNone/>
              <a:defRPr sz="2397"/>
            </a:lvl2pPr>
            <a:lvl3pPr marL="782896" indent="0" algn="ctr">
              <a:buNone/>
              <a:defRPr sz="2055"/>
            </a:lvl3pPr>
            <a:lvl4pPr marL="1174345" indent="0" algn="ctr">
              <a:buNone/>
              <a:defRPr sz="1712"/>
            </a:lvl4pPr>
            <a:lvl5pPr marL="1565793" indent="0" algn="ctr">
              <a:buNone/>
              <a:defRPr sz="1712"/>
            </a:lvl5pPr>
            <a:lvl6pPr marL="1957242" indent="0" algn="ctr">
              <a:buNone/>
              <a:defRPr sz="1712"/>
            </a:lvl6pPr>
            <a:lvl7pPr marL="2348689" indent="0" algn="ctr">
              <a:buNone/>
              <a:defRPr sz="1712"/>
            </a:lvl7pPr>
            <a:lvl8pPr marL="2740138" indent="0" algn="ctr">
              <a:buNone/>
              <a:defRPr sz="1712"/>
            </a:lvl8pPr>
            <a:lvl9pPr marL="3131587" indent="0" algn="ctr">
              <a:buNone/>
              <a:defRPr sz="171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3229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98958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964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72255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3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61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4628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4188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05624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0165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0850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8" y="397232"/>
            <a:ext cx="225099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1" y="397237"/>
            <a:ext cx="6622495" cy="6406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2168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19385"/>
      </p:ext>
    </p:extLst>
  </p:cSld>
  <p:clrMapOvr>
    <a:masterClrMapping/>
  </p:clrMapOvr>
  <p:transition spd="slow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188" y="1595933"/>
            <a:ext cx="7558938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188" y="5266177"/>
            <a:ext cx="7558938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59D96-26E0-49BF-BA1D-E713329C4F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065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4136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3154532"/>
            <a:ext cx="7558937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7336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958" y="2271404"/>
            <a:ext cx="3765346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922" y="2266462"/>
            <a:ext cx="3765348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122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099910"/>
            <a:ext cx="376534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958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2923" y="2099910"/>
            <a:ext cx="37653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2923" y="2771881"/>
            <a:ext cx="3765346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9861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4" y="1887629"/>
            <a:ext cx="9003983" cy="3142929"/>
          </a:xfrm>
        </p:spPr>
        <p:txBody>
          <a:bodyPr anchor="b">
            <a:normAutofit/>
          </a:bodyPr>
          <a:lstStyle>
            <a:lvl1pPr>
              <a:defRPr sz="513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4" y="5018440"/>
            <a:ext cx="9003983" cy="1653678"/>
          </a:xfrm>
        </p:spPr>
        <p:txBody>
          <a:bodyPr anchor="t">
            <a:normAutofit/>
          </a:bodyPr>
          <a:lstStyle>
            <a:lvl1pPr marL="0" indent="0">
              <a:buNone/>
              <a:defRPr sz="20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44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2pPr>
            <a:lvl3pPr marL="782896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174345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579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72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868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401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3158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8187C-21B2-4EF1-959B-11C5274A84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351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9088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5380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1595932"/>
            <a:ext cx="2912919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895" y="1595932"/>
            <a:ext cx="4450232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3449453"/>
            <a:ext cx="2912919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363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91" y="2043903"/>
            <a:ext cx="4361936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52099" y="1259946"/>
            <a:ext cx="2741056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7" y="4031827"/>
            <a:ext cx="4355148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0209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90" y="5291758"/>
            <a:ext cx="755893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188" y="755968"/>
            <a:ext cx="7558938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9" y="5916482"/>
            <a:ext cx="755893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0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8" y="1595931"/>
            <a:ext cx="7558938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031827"/>
            <a:ext cx="7558938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8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76" y="1595931"/>
            <a:ext cx="6851198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53336" y="4157021"/>
            <a:ext cx="6234823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8" y="4795793"/>
            <a:ext cx="7558938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769367" y="1070627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1314" y="2881216"/>
            <a:ext cx="68681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2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3443853"/>
            <a:ext cx="7558940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8" y="5266178"/>
            <a:ext cx="7558938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3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03" y="2183906"/>
            <a:ext cx="25239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8817" y="2939874"/>
            <a:ext cx="250719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26250" y="2183906"/>
            <a:ext cx="251481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17211" y="2939874"/>
            <a:ext cx="2523849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2183906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02114" y="2939874"/>
            <a:ext cx="2511276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5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17" y="4685884"/>
            <a:ext cx="251807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8817" y="2435895"/>
            <a:ext cx="251807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8817" y="5321108"/>
            <a:ext cx="251807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1146" y="4685884"/>
            <a:ext cx="250991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145" y="2435895"/>
            <a:ext cx="2509915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9986" y="5321107"/>
            <a:ext cx="2513240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02114" y="4685884"/>
            <a:ext cx="251127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2113" y="2435895"/>
            <a:ext cx="251127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02008" y="5321104"/>
            <a:ext cx="251460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191340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62959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3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639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7" y="2015917"/>
            <a:ext cx="4436745" cy="47965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417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3160-56EB-42BF-8C03-5E5029EFB2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61753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2335" y="474232"/>
            <a:ext cx="1501055" cy="642222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17" y="852315"/>
            <a:ext cx="6357727" cy="60441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D0CE-F9BC-43CD-B2E5-8BFB6FF70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9756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1970" y="302741"/>
            <a:ext cx="9395460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245B-186B-4FD0-9CB0-C3315D88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248953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1853931"/>
            <a:ext cx="4414997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40" y="2764115"/>
            <a:ext cx="4414997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8" y="1853929"/>
            <a:ext cx="443674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55" b="1"/>
            </a:lvl1pPr>
            <a:lvl2pPr marL="391449" indent="0">
              <a:buNone/>
              <a:defRPr sz="1712" b="1"/>
            </a:lvl2pPr>
            <a:lvl3pPr marL="782896" indent="0">
              <a:buNone/>
              <a:defRPr sz="1541" b="1"/>
            </a:lvl3pPr>
            <a:lvl4pPr marL="1174345" indent="0">
              <a:buNone/>
              <a:defRPr sz="1370" b="1"/>
            </a:lvl4pPr>
            <a:lvl5pPr marL="1565793" indent="0">
              <a:buNone/>
              <a:defRPr sz="1370" b="1"/>
            </a:lvl5pPr>
            <a:lvl6pPr marL="1957242" indent="0">
              <a:buNone/>
              <a:defRPr sz="1370" b="1"/>
            </a:lvl6pPr>
            <a:lvl7pPr marL="2348689" indent="0">
              <a:buNone/>
              <a:defRPr sz="1370" b="1"/>
            </a:lvl7pPr>
            <a:lvl8pPr marL="2740138" indent="0">
              <a:buNone/>
              <a:defRPr sz="1370" b="1"/>
            </a:lvl8pPr>
            <a:lvl9pPr marL="3131587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8" y="2764115"/>
            <a:ext cx="4436746" cy="40570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6540C-D24E-4009-B4E8-BC26597254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65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8D5A3-6140-4EBB-8681-6A2A6ABDE82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469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4524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83"/>
            <a:ext cx="3366707" cy="1763921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>
              <a:defRPr sz="2740"/>
            </a:lvl1pPr>
            <a:lvl2pPr>
              <a:defRPr sz="2397"/>
            </a:lvl2pPr>
            <a:lvl3pPr>
              <a:defRPr sz="2055"/>
            </a:lvl3pPr>
            <a:lvl4pPr>
              <a:defRPr sz="1712"/>
            </a:lvl4pPr>
            <a:lvl5pPr>
              <a:defRPr sz="1712"/>
            </a:lvl5pPr>
            <a:lvl6pPr>
              <a:defRPr sz="1712"/>
            </a:lvl6pPr>
            <a:lvl7pPr>
              <a:defRPr sz="1712"/>
            </a:lvl7pPr>
            <a:lvl8pPr>
              <a:defRPr sz="1712"/>
            </a:lvl8pPr>
            <a:lvl9pPr>
              <a:defRPr sz="171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2"/>
            <a:ext cx="3366707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882-FC03-48F5-897E-25AE86385A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9102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19" y="503978"/>
            <a:ext cx="3366707" cy="1763924"/>
          </a:xfrm>
        </p:spPr>
        <p:txBody>
          <a:bodyPr anchor="b">
            <a:normAutofit/>
          </a:bodyPr>
          <a:lstStyle>
            <a:lvl1pPr>
              <a:defRPr sz="274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6746" y="1091953"/>
            <a:ext cx="5284947" cy="5375769"/>
          </a:xfrm>
        </p:spPr>
        <p:txBody>
          <a:bodyPr/>
          <a:lstStyle>
            <a:lvl1pPr marL="0" indent="0">
              <a:buNone/>
              <a:defRPr sz="2740"/>
            </a:lvl1pPr>
            <a:lvl2pPr marL="391449" indent="0">
              <a:buNone/>
              <a:defRPr sz="2397"/>
            </a:lvl2pPr>
            <a:lvl3pPr marL="782896" indent="0">
              <a:buNone/>
              <a:defRPr sz="2055"/>
            </a:lvl3pPr>
            <a:lvl4pPr marL="1174345" indent="0">
              <a:buNone/>
              <a:defRPr sz="1712"/>
            </a:lvl4pPr>
            <a:lvl5pPr marL="1565793" indent="0">
              <a:buNone/>
              <a:defRPr sz="1712"/>
            </a:lvl5pPr>
            <a:lvl6pPr marL="1957242" indent="0">
              <a:buNone/>
              <a:defRPr sz="1712"/>
            </a:lvl6pPr>
            <a:lvl7pPr marL="2348689" indent="0">
              <a:buNone/>
              <a:defRPr sz="1712"/>
            </a:lvl7pPr>
            <a:lvl8pPr marL="2740138" indent="0">
              <a:buNone/>
              <a:defRPr sz="1712"/>
            </a:lvl8pPr>
            <a:lvl9pPr marL="3131587" indent="0">
              <a:buNone/>
              <a:defRPr sz="171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319" y="2267903"/>
            <a:ext cx="3366707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70"/>
            </a:lvl1pPr>
            <a:lvl2pPr marL="391449" indent="0">
              <a:buNone/>
              <a:defRPr sz="1027"/>
            </a:lvl2pPr>
            <a:lvl3pPr marL="782896" indent="0">
              <a:buNone/>
              <a:defRPr sz="856"/>
            </a:lvl3pPr>
            <a:lvl4pPr marL="1174345" indent="0">
              <a:buNone/>
              <a:defRPr sz="770"/>
            </a:lvl4pPr>
            <a:lvl5pPr marL="1565793" indent="0">
              <a:buNone/>
              <a:defRPr sz="770"/>
            </a:lvl5pPr>
            <a:lvl6pPr marL="1957242" indent="0">
              <a:buNone/>
              <a:defRPr sz="770"/>
            </a:lvl6pPr>
            <a:lvl7pPr marL="2348689" indent="0">
              <a:buNone/>
              <a:defRPr sz="770"/>
            </a:lvl7pPr>
            <a:lvl8pPr marL="2740138" indent="0">
              <a:buNone/>
              <a:defRPr sz="770"/>
            </a:lvl8pPr>
            <a:lvl9pPr marL="3131587" indent="0">
              <a:buNone/>
              <a:defRPr sz="7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F0875-50BC-4643-85B8-AE2565E06F7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6204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0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640" y="403182"/>
            <a:ext cx="9003983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640" y="2015917"/>
            <a:ext cx="9003983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3" y="7006704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8757" y="7006704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6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82896" rtl="0" eaLnBrk="1" latinLnBrk="0" hangingPunct="1">
        <a:lnSpc>
          <a:spcPct val="90000"/>
        </a:lnSpc>
        <a:spcBef>
          <a:spcPct val="0"/>
        </a:spcBef>
        <a:buNone/>
        <a:defRPr sz="3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24" indent="-195724" algn="l" defTabSz="782896" rtl="0" eaLnBrk="1" latinLnBrk="0" hangingPunct="1">
        <a:lnSpc>
          <a:spcPct val="90000"/>
        </a:lnSpc>
        <a:spcBef>
          <a:spcPts val="856"/>
        </a:spcBef>
        <a:buFont typeface="Wingdings 2" pitchFamily="18" charset="2"/>
        <a:buChar char="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87172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621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712" kern="1200">
          <a:solidFill>
            <a:schemeClr val="tx1"/>
          </a:solidFill>
          <a:latin typeface="+mn-lt"/>
          <a:ea typeface="+mn-ea"/>
          <a:cs typeface="+mn-cs"/>
        </a:defRPr>
      </a:lvl3pPr>
      <a:lvl4pPr marL="1370069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517" indent="-195724" algn="l" defTabSz="782896" rtl="0" eaLnBrk="1" latinLnBrk="0" hangingPunct="1">
        <a:lnSpc>
          <a:spcPct val="90000"/>
        </a:lnSpc>
        <a:spcBef>
          <a:spcPts val="428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2966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414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5863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310" indent="-195724" algn="l" defTabSz="782896" rtl="0" eaLnBrk="1" latinLnBrk="0" hangingPunct="1">
        <a:spcBef>
          <a:spcPct val="20000"/>
        </a:spcBef>
        <a:buFont typeface="Wingdings 2" pitchFamily="18" charset="2"/>
        <a:buChar char="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44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2896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345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5793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242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8689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138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1587" algn="l" defTabSz="782896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191852" y="1847921"/>
            <a:ext cx="3218815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495892" y="-503978"/>
            <a:ext cx="1826895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191852" y="6719711"/>
            <a:ext cx="1130935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5803" y="2939874"/>
            <a:ext cx="4784725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58758" y="3191863"/>
            <a:ext cx="2696845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377" y="499038"/>
            <a:ext cx="8054892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957" y="2262970"/>
            <a:ext cx="766247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76271" y="2011383"/>
            <a:ext cx="1091952" cy="261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192337" y="3592763"/>
            <a:ext cx="4254709" cy="26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866676" y="325995"/>
            <a:ext cx="717895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08DF70-FF93-4AAD-976C-03541D9C9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7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</p:sldLayoutIdLst>
  <p:transition spd="slow">
    <p:blinds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2955" y="901753"/>
            <a:ext cx="8969548" cy="4029013"/>
          </a:xfrm>
        </p:spPr>
        <p:txBody>
          <a:bodyPr rtlCol="0">
            <a:normAutofit/>
          </a:bodyPr>
          <a:lstStyle/>
          <a:p>
            <a:pPr algn="ctr">
              <a:defRPr/>
            </a:pPr>
            <a:endParaRPr lang="ru-RU" sz="4566" b="1" i="1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89189" y="5177392"/>
            <a:ext cx="8258759" cy="1125300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3333"/>
              </a:solidFill>
            </a:endParaRPr>
          </a:p>
          <a:p>
            <a:pPr algn="ctr">
              <a:defRPr/>
            </a:pPr>
            <a:r>
              <a:rPr lang="ru-RU" sz="7648" b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2955" y="902253"/>
            <a:ext cx="8464994" cy="3618555"/>
          </a:xfrm>
          <a:prstGeom prst="rect">
            <a:avLst/>
          </a:prstGeom>
          <a:noFill/>
        </p:spPr>
        <p:txBody>
          <a:bodyPr wrap="square" lIns="104394" tIns="52197" rIns="104394" bIns="52197">
            <a:spAutoFit/>
          </a:bodyPr>
          <a:lstStyle/>
          <a:p>
            <a:pPr algn="ctr"/>
            <a:r>
              <a:rPr lang="ru-RU" sz="4566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Проект отчета </a:t>
            </a: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/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Пестяковского городского поселения</a:t>
            </a:r>
            <a:b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ru-RU" sz="4566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за </a:t>
            </a:r>
            <a:r>
              <a:rPr lang="ru-RU" sz="4566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2022год</a:t>
            </a:r>
            <a:endParaRPr lang="ru-RU" sz="4566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02A301-31D2-46F0-AB2A-F37C73ADFDBA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97210" y="395461"/>
            <a:ext cx="7562850" cy="16271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969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6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35963"/>
              </p:ext>
            </p:extLst>
          </p:nvPr>
        </p:nvGraphicFramePr>
        <p:xfrm>
          <a:off x="467172" y="2344305"/>
          <a:ext cx="9371840" cy="4459868"/>
        </p:xfrm>
        <a:graphic>
          <a:graphicData uri="http://schemas.openxmlformats.org/drawingml/2006/table">
            <a:tbl>
              <a:tblPr/>
              <a:tblGrid>
                <a:gridCol w="3319002"/>
                <a:gridCol w="1376975"/>
                <a:gridCol w="1375146"/>
                <a:gridCol w="1375146"/>
                <a:gridCol w="963699"/>
                <a:gridCol w="961872"/>
              </a:tblGrid>
              <a:tr h="1234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назначение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2022год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2022г./ 2021г.,% 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Испол-нение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85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нaходящегося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госудaрственной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муниципaльной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56 026,31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101 857,48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108 682,63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окaзaния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плaтных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компенсaции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зaтрaт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госудaрствa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673 007,68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780 607,55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819 668,35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98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продaжи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немaтериaльных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aктивов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73 826,55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35 768,85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36 887,42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617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логовые доходы</a:t>
                      </a: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179 773,89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312 707,32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299 110,08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166,4</a:t>
                      </a:r>
                    </a:p>
                  </a:txBody>
                  <a:tcPr marL="78296" marR="782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5" marR="10875" marT="108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56829" marR="5682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982634,43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1 230 941,20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1 264 348,48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128,7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56829" marR="5682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0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</a:t>
            </a:r>
            <a:r>
              <a:rPr lang="ru-RU" altLang="ru-RU" sz="2969" b="1" dirty="0" smtClean="0">
                <a:solidFill>
                  <a:srgbClr val="CC0099"/>
                </a:solidFill>
              </a:rPr>
              <a:t>2022 </a:t>
            </a:r>
            <a:r>
              <a:rPr lang="ru-RU" altLang="ru-RU" sz="2969" b="1" dirty="0">
                <a:solidFill>
                  <a:srgbClr val="CC0099"/>
                </a:solidFill>
              </a:rPr>
              <a:t>год,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43098"/>
              </p:ext>
            </p:extLst>
          </p:nvPr>
        </p:nvGraphicFramePr>
        <p:xfrm>
          <a:off x="395164" y="1300163"/>
          <a:ext cx="9453457" cy="5880189"/>
        </p:xfrm>
        <a:graphic>
          <a:graphicData uri="http://schemas.openxmlformats.org/drawingml/2006/table">
            <a:tbl>
              <a:tblPr/>
              <a:tblGrid>
                <a:gridCol w="2664296"/>
                <a:gridCol w="432048"/>
                <a:gridCol w="1656184"/>
                <a:gridCol w="1872208"/>
                <a:gridCol w="2016224"/>
                <a:gridCol w="812497"/>
              </a:tblGrid>
              <a:tr h="271869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</a:t>
                      </a: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6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назначения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 исполнение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000 2000000000 0000 000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18 275 022,92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18 152 490,97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БЕЗВОЗМЕЗДНЫЕ ПОСТУПЛЕНИЯ ОТ ДРУГИХ БЮДЖЕТОВ БЮДЖЕТНОЙ СИСТЕМЫ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000 2020000000 0000 000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18 281 002,32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18 158 470,37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бюджетной системы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000 2021000000 0000 150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7 416 340,19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7 416 340,19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на выравнивание бюджетной обеспеченности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000 2021500100 0000 150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000 2021500113 0000 150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015 2021500113 0000 150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6 580 500,00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000 2021500200 0000 150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городских поселений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000 2021500213 0000 150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Дотации бюджетам городских поселений на поддержку мер по обеспечению сбалансированности бюджетов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015 2021500213 0000 150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835 840,19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бюджетной системы Российской Федерации (межбюджетные субсидии)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000 2022000000 0000 150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10 864 662,13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10 742 130,18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6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000 2022021600 0000 150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6 315 683,13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6 193 151,18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27DE3F-9159-40A3-952B-1FB907FE3C28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19300" y="341266"/>
            <a:ext cx="6864350" cy="13001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</a:rPr>
              <a:t>Безвозмездные поступления в бюджет Пестяковского городского поселения за </a:t>
            </a:r>
            <a:r>
              <a:rPr lang="ru-RU" altLang="ru-RU" sz="2969" b="1" dirty="0" smtClean="0">
                <a:solidFill>
                  <a:srgbClr val="CC0099"/>
                </a:solidFill>
              </a:rPr>
              <a:t>2022 </a:t>
            </a:r>
            <a:r>
              <a:rPr lang="ru-RU" altLang="ru-RU" sz="2969" b="1" dirty="0">
                <a:solidFill>
                  <a:srgbClr val="CC0099"/>
                </a:solidFill>
              </a:rPr>
              <a:t>год, 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91425"/>
              </p:ext>
            </p:extLst>
          </p:nvPr>
        </p:nvGraphicFramePr>
        <p:xfrm>
          <a:off x="467172" y="1691606"/>
          <a:ext cx="9525465" cy="5411959"/>
        </p:xfrm>
        <a:graphic>
          <a:graphicData uri="http://schemas.openxmlformats.org/drawingml/2006/table">
            <a:tbl>
              <a:tblPr/>
              <a:tblGrid>
                <a:gridCol w="3456384"/>
                <a:gridCol w="432048"/>
                <a:gridCol w="1584176"/>
                <a:gridCol w="1440160"/>
                <a:gridCol w="1440160"/>
                <a:gridCol w="1172537"/>
              </a:tblGrid>
              <a:tr h="273205">
                <a:tc row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бюджетных назначений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 исполнение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54" marR="191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952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городских поселений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015 2022021613 0000 150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6 315 683,13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6 193 151,18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на поддержку отрасли культуры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000 2022551900 0000 150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городских поселений на поддержку отрасли культуры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000 2022551913 0000 150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Субсидии бюджетам городских поселений на поддержку отрасли культуры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015 2022551913 0000 150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14 763,00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8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Прочие субсидии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000 2022999900 0000 150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Прочие субсидии бюджетам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000 2022999913 0000 150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06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Прочие субсидии бюджетам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015 2022999913 0000 150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4 534 216,00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000 2190000000 0000 000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000 2190000013 0000 150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Возврат прочих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000 2196001013 0000 150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Возврат прочих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015 2196001013 0000 150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-5 979,40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9039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32948003"/>
              </p:ext>
            </p:extLst>
          </p:nvPr>
        </p:nvGraphicFramePr>
        <p:xfrm>
          <a:off x="533780" y="1642403"/>
          <a:ext cx="9640133" cy="584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568275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4475"/>
            <a:ext cx="8676084" cy="14795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74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Пестяковского городского поселения по разделам бюджетной классификации за </a:t>
            </a:r>
            <a:r>
              <a:rPr lang="ru-RU" altLang="ru-RU" sz="274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74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74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347492" y="4139877"/>
            <a:ext cx="1396791" cy="9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 panose="020B0604020202020204" pitchFamily="34" charset="0"/>
              </a:rPr>
              <a:t> </a:t>
            </a: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41 427 323,15</a:t>
            </a:r>
            <a:endParaRPr lang="ru-RU" sz="1826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95771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8442E4-8565-4273-842B-A44DF8C1622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5988" y="80963"/>
            <a:ext cx="7988088" cy="109126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altLang="ru-RU" sz="2284" b="1" dirty="0">
                <a:solidFill>
                  <a:srgbClr val="CC0099"/>
                </a:solidFill>
              </a:rPr>
              <a:t>Исполнение бюджета Пестяковского городского поселения по расходам по разделам бюджетной классификации за </a:t>
            </a:r>
            <a:r>
              <a:rPr lang="ru-RU" altLang="ru-RU" sz="2284" b="1" dirty="0" smtClean="0">
                <a:solidFill>
                  <a:srgbClr val="CC0099"/>
                </a:solidFill>
              </a:rPr>
              <a:t>2022 </a:t>
            </a:r>
            <a:r>
              <a:rPr lang="ru-RU" altLang="ru-RU" sz="2284" b="1" dirty="0">
                <a:solidFill>
                  <a:srgbClr val="CC0099"/>
                </a:solidFill>
              </a:rPr>
              <a:t>год,  руб. </a:t>
            </a:r>
            <a:endParaRPr lang="ru-RU" altLang="ru-RU" sz="2284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33962"/>
              </p:ext>
            </p:extLst>
          </p:nvPr>
        </p:nvGraphicFramePr>
        <p:xfrm>
          <a:off x="615988" y="1180855"/>
          <a:ext cx="8968582" cy="5956643"/>
        </p:xfrm>
        <a:graphic>
          <a:graphicData uri="http://schemas.openxmlformats.org/drawingml/2006/table">
            <a:tbl>
              <a:tblPr/>
              <a:tblGrid>
                <a:gridCol w="4381723"/>
                <a:gridCol w="754905"/>
                <a:gridCol w="1366210"/>
                <a:gridCol w="1366210"/>
                <a:gridCol w="1099534"/>
              </a:tblGrid>
              <a:tr h="2227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(руб.)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расхода по бюджетной классификации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исполнение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1 149 667,50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1 096 949,67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744 808,27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742 403,00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191 978,23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191 851,67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Резервные фонды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Другие общегосударственные вопросы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92 881,00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92 695,00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108 148,00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15 173 992,68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14 803 327,00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15 028 972,68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14 717 556,20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145 020,00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85 770,80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9 677 884,90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9 235 636,02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192 249,52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187 620,04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1 151 971,45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1 151 522,44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8 333 663,93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7 896 493,54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16 186 948,60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16 090 762,46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16 186 948,60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16 090 762,46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42 389 141,68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41 427 323,15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03276" y="135809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</a:t>
            </a:r>
            <a:r>
              <a:rPr lang="ru-RU" sz="182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 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182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182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9583"/>
              </p:ext>
            </p:extLst>
          </p:nvPr>
        </p:nvGraphicFramePr>
        <p:xfrm>
          <a:off x="4499621" y="1311087"/>
          <a:ext cx="5652459" cy="5528160"/>
        </p:xfrm>
        <a:graphic>
          <a:graphicData uri="http://schemas.openxmlformats.org/drawingml/2006/table">
            <a:tbl>
              <a:tblPr/>
              <a:tblGrid>
                <a:gridCol w="2376263"/>
                <a:gridCol w="936104"/>
                <a:gridCol w="936104"/>
                <a:gridCol w="919643"/>
                <a:gridCol w="484345"/>
              </a:tblGrid>
              <a:tr h="85552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9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"Комплексное развитие систем коммунальной инфраструктуры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0100000000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23 546 810,10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22 793 144,74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96,8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"Обеспечение населения Пестяковского городского поселения чистой питьевой водой"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0110000000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9 779,00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9 779,00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"Благоустройство территории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0120000000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6 966 625,43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6 529 455,04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"Ремонт и содержание дорог общего пользования Пестяковского городского поселения".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0130000000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15 028 972,68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14 717 556,20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0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"Развитие жилищно-коммунального хозяйства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0140000000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1 142 192,45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1 141 743,44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"Ремонт и содержание муниципального жилого фонда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0150000000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192 249,52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187 620,04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"Энергоэффективность и энегосбережение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0160000000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206 991,02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206 991,02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760">
                <a:tc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1313171"/>
            <a:ext cx="3649599" cy="2302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5" y="4026465"/>
            <a:ext cx="3649599" cy="26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40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95296" y="100470"/>
            <a:ext cx="674052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</a:t>
            </a:r>
            <a:r>
              <a:rPr 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10437" y="2130731"/>
            <a:ext cx="9700678" cy="542430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xtLst/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37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нaселения</a:t>
            </a:r>
            <a:r>
              <a:rPr lang="ru-RU" sz="13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Пестяковского городского поселения чистой питьевой водой»</a:t>
            </a:r>
            <a:endParaRPr lang="ru-RU" sz="137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7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налог на имущество</a:t>
            </a:r>
            <a:r>
              <a:rPr lang="ru-RU" sz="9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256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Блaгоустройство</a:t>
            </a:r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Пестяковского городского поселения» 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рaсходы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2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содержание территории Пестяковского городского поселения в том числе на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уборку перестойных деревьев 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вывоз твердых коммунальных отходов с ярмарки;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новогодней ель к системе уличного освещения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доставлена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ель и установлена на центральной площади поселка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материальных запасов в том числе на   покупку ГСМ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для,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снегоуборщика,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мотокосы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пилы, на приобретение мешков строительных, перчаток, краски, гвоздей и прочих хозяйственных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 Пестяковского городского поселения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очистку мусорных контейнеров на кладбище, уборку перестойных деревьев на территории кладбища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освещения Пестяковского городского поселения в том числе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 оплату за уличное освещение.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размещению светильников уличного освещения и узлов учета электроэнергии на объектах хозяйства АО «Объединенные электрические сети»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работ по техническому присоединению сети уличного освещения по ул. Гагарина, ул. Фабричная, ул. Кирова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техническое обслуживание уличного освещения специализированной организацией, установка опор, установка кронштейнов, приобретение материалов по уличному освещению (таймеров, кронштейнов, автоматических выключателей, скрепа, провод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проектной документации по техническому присоединению уличного освещения  на техническое обслуживание уличного освещения специализированной организацией 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благоустройство и санитарное содержание территории Пестяковского городского поселения 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ГПХ с работниками по благоустройству на уборку мест общего пользования, расчистка и уборка тротуарных дорожек, площади, детских игровых площадок, мест отдыха жителей поселка, на оплату за переключение таймеров по уличному освещению, ремонту ламп уличного освещения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связанные с проведением праздничных мероприятий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по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детским игровым площадкам.</a:t>
            </a:r>
          </a:p>
          <a:p>
            <a:r>
              <a:rPr lang="ru-RU" sz="1200" dirty="0"/>
              <a:t> </a:t>
            </a:r>
          </a:p>
          <a:p>
            <a:endParaRPr lang="ru-RU" sz="1027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027" dirty="0"/>
          </a:p>
          <a:p>
            <a:r>
              <a:rPr lang="ru-RU" sz="1027" dirty="0"/>
              <a:t> </a:t>
            </a:r>
          </a:p>
          <a:p>
            <a:endParaRPr lang="ru-RU" sz="1027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05978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14514" y="68024"/>
            <a:ext cx="6657975" cy="11366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"Комплексное развитие систем коммунальной инфраструктуры Пестяковского городского  </a:t>
            </a:r>
            <a:r>
              <a:rPr 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259261" y="2137646"/>
            <a:ext cx="8522440" cy="53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56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7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дорог общего пользования Пестяковского городского поселения»</a:t>
            </a:r>
            <a:endParaRPr lang="ru-RU" sz="137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строительного контроля автомобильных дорог общего пользования Пестяковского городского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поселения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выполнены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проведению строительного контроля автомобильных дорог общего пользования Пестяковского городского поселения на участки автомобильных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 по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 Социалистическая (3 этап), у. Мира, ул. Ленина – ул.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Пестяковского городского поселения в рамках средств дорожного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содержание дорог (расчистка улиц) в п. Пестяки , выполнение работ по зимнему содержанию автомобильных дорог прилегающих к транзитным улицам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пользования Пестяковского городского поселения в рамках средств дорожной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содержание дорог (расчистка улиц )  в п.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градировка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Пестяковского городского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Проектирование строительства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реконструкции), капитального ремонта, строительство (реконструкцию), капитальный ремонт, ремонт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автомобильных дорог общего пользования местного значения, в том числе на формирование муниципальных дорожных фондов» бюджетные средства израсходованы на ремонт участков автомобильных дорог ул. Мира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Ремонт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Пестяковского городского поселения в рамках средств дорожной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ямочного ремонта автомобильных дорог Пестяковского городского поселения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Фурманова – Луговая  0,547 км.  в щебеночном исполнении, ремонт участка а/дороги ул. Калинина (около д. № 5) 0,174 км в асфальтовом исполнении.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Мероприятия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государственной экспертизы проектно-сметной документации на проведение ремонта автомобильных дорог общего пользования Пестяковского городского поселения в рамках средств дорожной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участка автомобильной дороги ул. Ленина -Рабочая, ул. Социалистическая 3 этап, ул. Мира .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Финансовое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дорожной деятельности на автомобильных дорогах общего пользования местного значения» Проведен ремонта автомобильной дороги по ул. Ленина – Рабочая в п. Пестяки Пестяковского муниципального района Ивановской области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0,325 км. дороги по ул. Социалистическая (3 этап) в п. Пестяки Пестяковского муниципального района Ивановской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09186" y="1237120"/>
            <a:ext cx="8303180" cy="936809"/>
            <a:chOff x="310783" y="-2164784"/>
            <a:chExt cx="3185004" cy="62101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8353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67F7CC-F363-40B7-BE70-166BBB855305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1814" y="123709"/>
            <a:ext cx="8424862" cy="10477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"Комплексное развитие систем коммунальной инфраструктуры Пестяковского городского  </a:t>
            </a:r>
            <a:r>
              <a:rPr 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05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870965" y="2411685"/>
            <a:ext cx="8425829" cy="49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56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Подпрограмма "Развитие жилищно-коммунального хозяйства в Пестяковском городском поселение»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Возмещение части выпадающих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доходов от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разницы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тарифе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общественной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бани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МУП «Пестяковское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рaйбытобъединение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разницы в тарифе на помывки в общественной бане.</a:t>
            </a:r>
          </a:p>
          <a:p>
            <a:endParaRPr lang="ru-RU" sz="125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«Ремонт и содержание муниципального жилого фонда Пестяковского городского поселения»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Содержание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текущий ремонт муниципального жилья, сбор платежей за наем жилья, хранение и ведение технической документации Пестяковского городского поселения в том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за электроэнергию по ОДН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 незаселенной муниципальной квартиры, расположенной по адресу п.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 ул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Тупицына д.10, кв.1, ул. Тупицына д,14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ул. Фрунзе, д. 3 кв. 10, ул. Фурманова, д. 6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содержание муниципального жилья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сбор платежей за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жилья и ведение технической документации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за капитальный ремонт общедомового имущества Пестяковского городского поселения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за капитальный ремонт муниципального жилья региональному оператору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имущество Пестяковского городского поселения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по муниципальному жилью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«Энергоэффективность и энергосбережение в Пестяковском городском поселении»</a:t>
            </a:r>
          </a:p>
          <a:p>
            <a:r>
              <a:rPr lang="ru-RU" sz="1256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6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энергосбережению и повышению энергетической эффективности приобретены светильники по уличному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освещению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разработке схемы системы теплоснабжения Пестяковского городского поселения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светильники по уличному освещению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6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7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27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72393" y="1374349"/>
            <a:ext cx="8303180" cy="821312"/>
            <a:chOff x="310783" y="-3671039"/>
            <a:chExt cx="3185004" cy="62480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10783" y="-3671039"/>
              <a:ext cx="3185004" cy="6210162"/>
            </a:xfrm>
            <a:prstGeom prst="roundRect">
              <a:avLst/>
            </a:prstGeom>
            <a:solidFill>
              <a:srgbClr val="1CA84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262" y="-3671039"/>
              <a:ext cx="2874046" cy="62480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83880" y="-56328"/>
            <a:ext cx="271643" cy="36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sz="1599" dirty="0">
                <a:latin typeface="1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971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75284" y="88757"/>
            <a:ext cx="6740525" cy="7175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C0099"/>
                </a:solidFill>
                <a:latin typeface="Arial CYR" panose="020B0604020202020204" pitchFamily="34" charset="0"/>
              </a:rPr>
              <a:t>Муниципальная программа " Развитие культуры на территории Пестяковского городского поселения« </a:t>
            </a:r>
            <a:r>
              <a:rPr lang="ru-RU" altLang="ru-RU" sz="2055" b="1" i="1" dirty="0">
                <a:solidFill>
                  <a:srgbClr val="CC0099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C0099"/>
                </a:solidFill>
              </a:rPr>
              <a:t>2022 </a:t>
            </a:r>
            <a:r>
              <a:rPr lang="ru-RU" altLang="ru-RU" sz="2055" b="1" i="1" dirty="0">
                <a:solidFill>
                  <a:srgbClr val="CC0099"/>
                </a:solidFill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0367"/>
              </p:ext>
            </p:extLst>
          </p:nvPr>
        </p:nvGraphicFramePr>
        <p:xfrm>
          <a:off x="3973541" y="3379340"/>
          <a:ext cx="6260921" cy="3108273"/>
        </p:xfrm>
        <a:graphic>
          <a:graphicData uri="http://schemas.openxmlformats.org/drawingml/2006/table">
            <a:tbl>
              <a:tblPr/>
              <a:tblGrid>
                <a:gridCol w="2254271"/>
                <a:gridCol w="1047120"/>
                <a:gridCol w="1113120"/>
                <a:gridCol w="1024318"/>
                <a:gridCol w="822092"/>
              </a:tblGrid>
              <a:tr h="82209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0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"Развитие культуры на территории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0300000000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16 127 746,76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16 032 751,38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4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"Организация и проведение культурно-массовых мероприятий" на территории Пестяковского городского поселения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0310000000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7 492 130,93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7 458 263,43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"Развитие библиотечного дела"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0320000000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6 008 057,57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5 991 332,18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7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"Сохранение и развитие народных промыслов"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0330000000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2 627 558,26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2 583 155,77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98,3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74" y="1168946"/>
            <a:ext cx="3206156" cy="1890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5999487"/>
            <a:ext cx="1843843" cy="1664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53" y="5999485"/>
            <a:ext cx="1877784" cy="1606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1" y="1187549"/>
            <a:ext cx="2532313" cy="1820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1" y="1103991"/>
            <a:ext cx="3296969" cy="23158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5" y="3764932"/>
            <a:ext cx="3294255" cy="19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149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C290AC-B80C-4345-9F8E-5FB6DE6E6323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3156" y="297982"/>
            <a:ext cx="8375650" cy="15621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Пестяковского городского поселения за </a:t>
            </a:r>
            <a:r>
              <a:rPr lang="ru-RU" altLang="ru-RU" sz="296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6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руб. </a:t>
            </a:r>
            <a:endParaRPr lang="ru-RU" altLang="ru-RU" sz="2969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40142"/>
              </p:ext>
            </p:extLst>
          </p:nvPr>
        </p:nvGraphicFramePr>
        <p:xfrm>
          <a:off x="652463" y="2148683"/>
          <a:ext cx="9216034" cy="4934958"/>
        </p:xfrm>
        <a:graphic>
          <a:graphicData uri="http://schemas.openxmlformats.org/drawingml/2006/table">
            <a:tbl>
              <a:tblPr/>
              <a:tblGrid>
                <a:gridCol w="3101010"/>
                <a:gridCol w="1223367"/>
                <a:gridCol w="1393788"/>
                <a:gridCol w="1297344"/>
                <a:gridCol w="977157"/>
                <a:gridCol w="1223368"/>
              </a:tblGrid>
              <a:tr h="1596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2022 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2022/2021, %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5=4/3*100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6=4/2*100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41 364 073,30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35 948 213,52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36 772 073,15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18 053 805,73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17 673 190,6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18 619 582,18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 marL="20236" marR="2023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23 310 267,57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18 275 022,92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18 152 490,97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77,9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40 995 777,08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42 389 141,68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41 427 323,15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(–) / профицит(+)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368 296,22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-6 440 928,16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-4 655 250,00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36" marR="202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20236" marR="202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411" y="2043417"/>
            <a:ext cx="8963034" cy="5435831"/>
          </a:xfrm>
        </p:spPr>
        <p:txBody>
          <a:bodyPr>
            <a:normAutofit/>
          </a:bodyPr>
          <a:lstStyle/>
          <a:p>
            <a:r>
              <a:rPr lang="ru-RU" sz="4224" b="1" dirty="0">
                <a:solidFill>
                  <a:srgbClr val="0033CC"/>
                </a:solidFill>
              </a:rPr>
              <a:t>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"Организация и проведение культурно-массовых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муниципального учреждения "Пестяковский Дом культуры" Пестяковского городского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культурно-массовых мероприятий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(вечерня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концерт.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прогрaммa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фейерверк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дневнaя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детскaя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вечерняя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концерт.прогрaммы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поощрение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пaмятными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призaми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юбиляров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мероприятиях,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сувенирной продукции для поощрения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учaстников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сaмодеятельности,услуги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содержaнию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имуществa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</a:t>
            </a:r>
            <a:r>
              <a:rPr lang="ru-RU" sz="1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aппaрaтуры</a:t>
            </a: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проведение концертов, спектаклей и культурно-массовых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 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связанных с поэтапным доведением средней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заработной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Расходы, связанные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endParaRPr lang="ru-RU" sz="3539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53379" y="544582"/>
            <a:ext cx="7954688" cy="1069115"/>
            <a:chOff x="-393526" y="-3439396"/>
            <a:chExt cx="3366492" cy="6210162"/>
          </a:xfrm>
          <a:solidFill>
            <a:srgbClr val="EBF8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393526" y="-3439396"/>
              <a:ext cx="3366492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-123487" y="-943264"/>
              <a:ext cx="2887704" cy="24057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</a:t>
              </a:r>
              <a:r>
                <a:rPr lang="ru-RU" sz="3654" dirty="0" smtClean="0">
                  <a:solidFill>
                    <a:srgbClr val="304A1E"/>
                  </a:solidFill>
                  <a:latin typeface="Monotype Corsiva" panose="03010101010201010101" pitchFamily="66" charset="0"/>
                </a:rPr>
                <a:t>программы проверить</a:t>
              </a:r>
              <a:endParaRPr lang="ru-RU" sz="3654" dirty="0">
                <a:solidFill>
                  <a:srgbClr val="304A1E"/>
                </a:solidFill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457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038" y="2024895"/>
            <a:ext cx="8716407" cy="5207729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библиотечного дела</a:t>
            </a:r>
            <a:r>
              <a:rPr 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defTabSz="452438"/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ПСД на замену системы отопления в здании МУ «Библиотека» Пестяковского городского поселения</a:t>
            </a:r>
            <a:endParaRPr lang="ru-RU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библиотечного фонда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массовой работы (проведение конкурсов, праздников, выставок)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муниципального учреждения "Библиотека" Пестяковского городского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Проведение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экспертизы проектно-сметной документации на замену системы отопления в здании МУ «Библиотека» Пестяковского городского поселения</a:t>
            </a:r>
          </a:p>
          <a:p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Осуществление строительного контроля за ходом выполнения работ по капитальному ремонту объектов культуры</a:t>
            </a: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Расходы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Государственная поддержка отрасли культуры (реализация мероприятий по модернизации библиотек в части комплектования книжных фондов библиотек  муниципальных образований</a:t>
            </a: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-Укрепление материально-технической базы  муниципальных учреждений культуры Ивановской области</a:t>
            </a:r>
            <a:endParaRPr lang="ru-RU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"Сохранение и развитие народных промыслов"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содержание муниципального учреждения "Дом ремесел" Пестяковского городского поселения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изготовление сувенирной продукции</a:t>
            </a:r>
          </a:p>
          <a:p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расходов, связанных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</a:t>
            </a:r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Расходы</a:t>
            </a: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</a:r>
          </a:p>
          <a:p>
            <a:endParaRPr lang="ru-RU" sz="114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98199" y="573685"/>
            <a:ext cx="7481031" cy="1259444"/>
            <a:chOff x="275394" y="-3270350"/>
            <a:chExt cx="3220393" cy="7315728"/>
          </a:xfrm>
          <a:solidFill>
            <a:srgbClr val="EBF8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5394" y="-3270350"/>
              <a:ext cx="3220393" cy="7315728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171274"/>
              <a:ext cx="2874046" cy="240574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0160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A82657-F76C-4A04-AADC-5EE6AABEAC7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3513"/>
            <a:ext cx="8748092" cy="13144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196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700" b="1" dirty="0" smtClean="0">
                <a:solidFill>
                  <a:srgbClr val="FF0000"/>
                </a:solidFill>
                <a:latin typeface="Arial CYR" panose="020B0604020202020204" pitchFamily="34" charset="0"/>
              </a:rPr>
              <a:t>«Обеспечение </a:t>
            </a:r>
            <a:r>
              <a:rPr lang="ru-RU" sz="2700" b="1" dirty="0">
                <a:solidFill>
                  <a:srgbClr val="FF0000"/>
                </a:solidFill>
                <a:latin typeface="Arial CYR" panose="020B0604020202020204" pitchFamily="34" charset="0"/>
              </a:rPr>
              <a:t>безопасности жизнедеятельности </a:t>
            </a:r>
            <a:r>
              <a:rPr lang="ru-RU" sz="2700" b="1" dirty="0" smtClean="0">
                <a:solidFill>
                  <a:srgbClr val="FF0000"/>
                </a:solidFill>
                <a:latin typeface="Arial CYR" panose="020B0604020202020204" pitchFamily="34" charset="0"/>
              </a:rPr>
              <a:t>в Пестяковском городском поселении» 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за 2022 </a:t>
            </a:r>
            <a:r>
              <a:rPr lang="ru-RU" altLang="ru-RU" sz="2700" b="1" dirty="0">
                <a:solidFill>
                  <a:srgbClr val="FF0000"/>
                </a:solidFill>
              </a:rPr>
              <a:t>год, 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руб</a:t>
            </a:r>
            <a:r>
              <a:rPr lang="ru-RU" altLang="ru-RU" sz="2700" b="1" dirty="0">
                <a:solidFill>
                  <a:srgbClr val="FF0000"/>
                </a:solidFill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30293"/>
              </p:ext>
            </p:extLst>
          </p:nvPr>
        </p:nvGraphicFramePr>
        <p:xfrm>
          <a:off x="1550063" y="3615419"/>
          <a:ext cx="7316613" cy="2756706"/>
        </p:xfrm>
        <a:graphic>
          <a:graphicData uri="http://schemas.openxmlformats.org/drawingml/2006/table">
            <a:tbl>
              <a:tblPr/>
              <a:tblGrid>
                <a:gridCol w="3114343"/>
                <a:gridCol w="1028513"/>
                <a:gridCol w="1233137"/>
                <a:gridCol w="986510"/>
                <a:gridCol w="954110"/>
              </a:tblGrid>
              <a:tr h="117253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1" marR="12111" marT="6056" marB="605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4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"Обеспечение безопасности жизнедеятельности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0400000000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207 397,32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156 206,56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75,3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7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"Пожарная безопасность"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0410000000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50 397,32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49 206,56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97,6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"Предупреждение и ликвидация последствий ЧС и ГО"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0430000000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157 000,00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107 000,00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68,2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3" y="1642401"/>
            <a:ext cx="2909719" cy="1808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82" y="1642401"/>
            <a:ext cx="2909718" cy="1808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1" y="1642401"/>
            <a:ext cx="3134052" cy="1844329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690" y="220309"/>
            <a:ext cx="6824006" cy="1150928"/>
          </a:xfrm>
        </p:spPr>
        <p:txBody>
          <a:bodyPr/>
          <a:lstStyle/>
          <a:p>
            <a:pPr algn="ctr"/>
            <a:r>
              <a:rPr lang="ru-RU" sz="2284" b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284" b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«Обеспечение </a:t>
            </a:r>
            <a:r>
              <a:rPr lang="ru-RU" sz="2284" b="1" dirty="0">
                <a:solidFill>
                  <a:srgbClr val="C00000"/>
                </a:solidFill>
                <a:latin typeface="Arial CYR" panose="020B0604020202020204" pitchFamily="34" charset="0"/>
              </a:rPr>
              <a:t>безопасности </a:t>
            </a:r>
            <a:r>
              <a:rPr lang="ru-RU" sz="2284" b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жизнедеятельности в Пестяковском городском поселении» </a:t>
            </a:r>
            <a:r>
              <a:rPr lang="ru-RU" altLang="ru-RU" sz="2284" b="1" dirty="0">
                <a:solidFill>
                  <a:srgbClr val="C00000"/>
                </a:solidFill>
              </a:rPr>
              <a:t>за </a:t>
            </a:r>
            <a:r>
              <a:rPr lang="ru-RU" altLang="ru-RU" sz="2284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284" b="1" dirty="0">
                <a:solidFill>
                  <a:srgbClr val="C00000"/>
                </a:solidFill>
              </a:rPr>
              <a:t>год, руб. </a:t>
            </a:r>
            <a:endParaRPr lang="ru-RU" sz="2284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18" y="2201780"/>
            <a:ext cx="7522669" cy="527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"Пожарная безопасность"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 по содержанию противопожарной сигнализации в учреждениях культуры</a:t>
            </a:r>
          </a:p>
          <a:p>
            <a:pPr marL="0" indent="0">
              <a:buNone/>
            </a:pPr>
            <a:r>
              <a:rPr lang="ru-RU" sz="182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 marL="0" indent="0">
              <a:buNone/>
            </a:pPr>
            <a:r>
              <a:rPr lang="ru-RU" sz="159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Подпрограмма "Предупреждение и ликвидация последствий ЧС и ГО"</a:t>
            </a: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Мероприятия, направленные на создание минерализованных полос (опашка) вокруг населенного пункта п. </a:t>
            </a:r>
            <a:r>
              <a:rPr lang="ru-RU" sz="1826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</a:t>
            </a:r>
            <a:endParaRPr lang="ru-RU" sz="1826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2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Резервный фонд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A231D-95DB-4507-A035-7AE5F4224C77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95753" y="1395774"/>
            <a:ext cx="7152195" cy="822091"/>
            <a:chOff x="301800" y="-4003846"/>
            <a:chExt cx="3185004" cy="6580869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800" y="-4003846"/>
              <a:ext cx="3185004" cy="6580860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66262" y="-3611012"/>
              <a:ext cx="2874046" cy="618803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8498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6063"/>
            <a:ext cx="8143875" cy="12938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FF33CC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055" b="1" dirty="0" smtClean="0">
                <a:solidFill>
                  <a:srgbClr val="FF33CC"/>
                </a:solidFill>
                <a:latin typeface="Arial CYR" panose="020B0604020202020204" pitchFamily="34" charset="0"/>
              </a:rPr>
              <a:t>«Управление </a:t>
            </a:r>
            <a:r>
              <a:rPr lang="ru-RU" sz="2055" b="1" dirty="0">
                <a:solidFill>
                  <a:srgbClr val="FF33CC"/>
                </a:solidFill>
                <a:latin typeface="Arial CYR" panose="020B0604020202020204" pitchFamily="34" charset="0"/>
              </a:rPr>
              <a:t>муниципальным имуществом, земельными ресурсами и градостроительной деятельностью на территории Пестяковского городского </a:t>
            </a:r>
            <a:r>
              <a:rPr lang="ru-RU" sz="2055" b="1" dirty="0" smtClean="0">
                <a:solidFill>
                  <a:srgbClr val="FF33CC"/>
                </a:solidFill>
                <a:latin typeface="Arial CYR" panose="020B0604020202020204" pitchFamily="34" charset="0"/>
              </a:rPr>
              <a:t>поселения» </a:t>
            </a:r>
            <a:r>
              <a:rPr lang="ru-RU" altLang="ru-RU" sz="2055" b="1" dirty="0" smtClean="0">
                <a:solidFill>
                  <a:srgbClr val="FF33CC"/>
                </a:solidFill>
              </a:rPr>
              <a:t>за 2022 год</a:t>
            </a:r>
            <a:r>
              <a:rPr lang="ru-RU" altLang="ru-RU" sz="2055" b="1" dirty="0">
                <a:solidFill>
                  <a:srgbClr val="FF33CC"/>
                </a:solidFill>
              </a:rPr>
              <a:t>,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74094"/>
              </p:ext>
            </p:extLst>
          </p:nvPr>
        </p:nvGraphicFramePr>
        <p:xfrm>
          <a:off x="4427612" y="3131765"/>
          <a:ext cx="5889397" cy="3816424"/>
        </p:xfrm>
        <a:graphic>
          <a:graphicData uri="http://schemas.openxmlformats.org/drawingml/2006/table">
            <a:tbl>
              <a:tblPr/>
              <a:tblGrid>
                <a:gridCol w="2412729"/>
                <a:gridCol w="915174"/>
                <a:gridCol w="946372"/>
                <a:gridCol w="949839"/>
                <a:gridCol w="665283"/>
              </a:tblGrid>
              <a:tr h="114823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1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"Управление муниципальным имуществом, земельными ресурсами и градостроительной деятельностью на территории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0500000000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228 220,00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168 970,80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52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"Развитие градостроительной деятельности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0510000000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145 020,00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85 770,80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"Управление муниципальным имуществом в Пестяковском городском поселении"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0520000000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"Решение экологических проблем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0530000000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72 200,00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72 200,00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7B84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0608" y="1591061"/>
            <a:ext cx="3636213" cy="791225"/>
            <a:chOff x="310783" y="-2164784"/>
            <a:chExt cx="3185004" cy="621016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26856" y="-2164784"/>
              <a:ext cx="2813451" cy="621016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86" y="1408819"/>
            <a:ext cx="3314950" cy="1683761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87153" y="2433473"/>
            <a:ext cx="4284475" cy="52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94" tIns="52197" rIns="104394" bIns="52197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2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градостроительной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Пестяковском городском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поселении»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изготовление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документации на объекты муниципальной недвижимости и межевание земельных участков (подготовка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землеустройных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дел)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выполнение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проведению топографических съемок на территории Пестяковского городского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имуществом в Пестяковском городском поселении» 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имущества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проблем Пестяковского городского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мероприятие по ликвидации борщевика Сосновского на территории Пестяковского городского поселения 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>
              <a:latin typeface="Times New Roman" pitchFamily="18" charset="0"/>
              <a:cs typeface="Times New Roman" pitchFamily="18" charset="0"/>
            </a:endParaRPr>
          </a:p>
          <a:p>
            <a:endParaRPr lang="ru-RU" sz="114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1141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04" y="1591061"/>
            <a:ext cx="2324893" cy="15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27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055" b="1" i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«Организация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деятельности органов местного самоуправления Пестяковского городского поселения на решение вопросов местного </a:t>
            </a:r>
            <a:r>
              <a:rPr lang="ru-RU" sz="2055" b="1" i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значения»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2022 год</a:t>
            </a:r>
            <a:r>
              <a:rPr lang="ru-RU" altLang="ru-RU" sz="2055" b="1" i="1" dirty="0">
                <a:solidFill>
                  <a:srgbClr val="C00000"/>
                </a:solidFill>
              </a:rPr>
              <a:t>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84741"/>
              </p:ext>
            </p:extLst>
          </p:nvPr>
        </p:nvGraphicFramePr>
        <p:xfrm>
          <a:off x="5219699" y="2464494"/>
          <a:ext cx="5097312" cy="4033565"/>
        </p:xfrm>
        <a:graphic>
          <a:graphicData uri="http://schemas.openxmlformats.org/drawingml/2006/table">
            <a:tbl>
              <a:tblPr/>
              <a:tblGrid>
                <a:gridCol w="1944217"/>
                <a:gridCol w="792088"/>
                <a:gridCol w="916516"/>
                <a:gridCol w="883684"/>
                <a:gridCol w="560807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"Организация деятельности органов местного самоуправления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0600000000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1 052 467,50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1 049 749,67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"Обеспечение деятельности Совета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0610000000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936 786,50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934 254,67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17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"Иные мероприятия в области муниципального управления"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0620000000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115 681,00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115 495,00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586024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"Обеспечение деятельности Совета Пестяковского городского поселения«</a:t>
                      </a:r>
                      <a:endParaRPr lang="ru-RU" sz="16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рaсходы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функционировaния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глaвы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Пестяковского городского поселения.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</a:t>
                      </a:r>
                      <a:r>
                        <a:rPr lang="ru-RU" sz="16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Иные  мероприятиям в области  муниципального управления»:</a:t>
                      </a: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денежные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изрaсходовaны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опубликовaние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гaзете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«Новый путь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 именно: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нaселения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деятельности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упрaвления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рaботе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жилищной комиссии,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вопросaм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блaгоустройствa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нормaтивно-прaвовых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aктов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информaции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объявления о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продaже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имуществa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спискa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кaндидaтов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присяжные.</a:t>
                      </a:r>
                      <a:endParaRPr lang="ru-RU" sz="1600" b="0" i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055" b="1" i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«Забота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и внимание на территории Пестяковского городского </a:t>
            </a:r>
            <a:r>
              <a:rPr lang="ru-RU" sz="2055" b="1" i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поселения» </a:t>
            </a:r>
            <a:r>
              <a:rPr lang="ru-RU" altLang="ru-RU" sz="2055" b="1" i="1" dirty="0">
                <a:solidFill>
                  <a:srgbClr val="C00000"/>
                </a:solidFill>
              </a:rPr>
              <a:t>за 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55" b="1" i="1" dirty="0">
                <a:solidFill>
                  <a:srgbClr val="C00000"/>
                </a:solidFill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74931"/>
              </p:ext>
            </p:extLst>
          </p:nvPr>
        </p:nvGraphicFramePr>
        <p:xfrm>
          <a:off x="5384121" y="2464490"/>
          <a:ext cx="4932890" cy="2360277"/>
        </p:xfrm>
        <a:graphic>
          <a:graphicData uri="http://schemas.openxmlformats.org/drawingml/2006/table">
            <a:tbl>
              <a:tblPr/>
              <a:tblGrid>
                <a:gridCol w="1973019"/>
                <a:gridCol w="739882"/>
                <a:gridCol w="822092"/>
                <a:gridCol w="740146"/>
                <a:gridCol w="657751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"Забота и внимание на территории Пестяковского городского поселения"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0700000000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0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"Повышение качества жизни граждан"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0710000000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56 500,00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36177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качества жизни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граждан»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рганизация поздравлений долгожителей юбиляров( покупка поздравительных открыток)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приобретение венков и цветов к памятнику погибшим воинам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организация и проведение мероприятий для граждан пожилого возраста</a:t>
                      </a:r>
                      <a:endParaRPr lang="ru-RU" sz="1600" b="0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3829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320EB9-AE87-46F6-8F34-173696D37880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0963"/>
            <a:ext cx="7670800" cy="998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55" b="1" dirty="0">
                <a:solidFill>
                  <a:srgbClr val="000000"/>
                </a:solidFill>
                <a:latin typeface="Arial CYR" panose="020B0604020202020204" pitchFamily="34" charset="0"/>
              </a:rPr>
              <a:t> </a:t>
            </a:r>
            <a:r>
              <a:rPr lang="ru-RU" sz="2055" b="1" i="1" dirty="0">
                <a:solidFill>
                  <a:srgbClr val="C00000"/>
                </a:solidFill>
                <a:latin typeface="Arial CYR" panose="020B0604020202020204" pitchFamily="34" charset="0"/>
              </a:rPr>
              <a:t>Муниципальная программа </a:t>
            </a:r>
            <a:r>
              <a:rPr lang="ru-RU" sz="2055" b="1" i="1" dirty="0" smtClean="0">
                <a:solidFill>
                  <a:srgbClr val="C00000"/>
                </a:solidFill>
                <a:latin typeface="Arial CYR" panose="020B0604020202020204" pitchFamily="34" charset="0"/>
              </a:rPr>
              <a:t>«Формирование современной городской среды на территории Пестяковского городского поселения Пестяковского муниципального района» </a:t>
            </a:r>
            <a:r>
              <a:rPr lang="ru-RU" altLang="ru-RU" sz="2055" b="1" i="1" dirty="0" smtClean="0">
                <a:solidFill>
                  <a:srgbClr val="C00000"/>
                </a:solidFill>
              </a:rPr>
              <a:t>за 2022 </a:t>
            </a:r>
            <a:r>
              <a:rPr lang="ru-RU" altLang="ru-RU" sz="2055" b="1" i="1" dirty="0">
                <a:solidFill>
                  <a:srgbClr val="C00000"/>
                </a:solidFill>
              </a:rPr>
              <a:t>год,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0293"/>
              </p:ext>
            </p:extLst>
          </p:nvPr>
        </p:nvGraphicFramePr>
        <p:xfrm>
          <a:off x="5384121" y="2464490"/>
          <a:ext cx="4932890" cy="3505880"/>
        </p:xfrm>
        <a:graphic>
          <a:graphicData uri="http://schemas.openxmlformats.org/drawingml/2006/table">
            <a:tbl>
              <a:tblPr/>
              <a:tblGrid>
                <a:gridCol w="1973019"/>
                <a:gridCol w="739882"/>
                <a:gridCol w="822092"/>
                <a:gridCol w="981106"/>
                <a:gridCol w="416791"/>
              </a:tblGrid>
              <a:tr h="1072111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Утвержденный бюджет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Уточненная роспись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Исполнение уточненной росписи,%</a:t>
                      </a: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Муниципальная программа "Формирование современной городской среды на территории Пестяковского городского поселения Пестяковского муниципального района"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0800000000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1 170 000,00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1 170 000,00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0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     Подпрограмма "Благоустройство муниципальных территорий в рамках поддержки местных инициатив"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0830000000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1 170 000,00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1 170 000,00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1286691" y="1849076"/>
            <a:ext cx="3281203" cy="38216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192" tIns="69596" rIns="139192" bIns="69596" numCol="1" spcCol="1270" anchor="ctr" anchorCtr="0">
            <a:noAutofit/>
          </a:bodyPr>
          <a:lstStyle/>
          <a:p>
            <a:pPr algn="ctr" defTabSz="1623786">
              <a:lnSpc>
                <a:spcPct val="90000"/>
              </a:lnSpc>
              <a:spcAft>
                <a:spcPct val="35000"/>
              </a:spcAft>
            </a:pPr>
            <a:endParaRPr lang="ru-RU" sz="3654" dirty="0">
              <a:solidFill>
                <a:srgbClr val="304A1E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95356" y="1313562"/>
            <a:ext cx="3759166" cy="917674"/>
            <a:chOff x="310783" y="-2164784"/>
            <a:chExt cx="3185004" cy="6210162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3" y="-2164784"/>
              <a:ext cx="3185004" cy="6210162"/>
            </a:xfrm>
            <a:prstGeom prst="roundRect">
              <a:avLst/>
            </a:prstGeom>
            <a:grp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59085" y="70650"/>
              <a:ext cx="2943460" cy="1551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192" tIns="69596" rIns="139192" bIns="69596" numCol="1" spcCol="1270" anchor="ctr" anchorCtr="0">
              <a:noAutofit/>
            </a:bodyPr>
            <a:lstStyle/>
            <a:p>
              <a:pPr algn="ctr" defTabSz="1623786">
                <a:lnSpc>
                  <a:spcPct val="90000"/>
                </a:lnSpc>
                <a:spcAft>
                  <a:spcPct val="35000"/>
                </a:spcAft>
              </a:pPr>
              <a:r>
                <a:rPr lang="ru-RU" sz="3654" dirty="0">
                  <a:solidFill>
                    <a:srgbClr val="304A1E"/>
                  </a:solidFill>
                  <a:latin typeface="Monotype Corsiva" panose="03010101010201010101" pitchFamily="66" charset="0"/>
                </a:rPr>
                <a:t>Результаты программы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92194"/>
              </p:ext>
            </p:extLst>
          </p:nvPr>
        </p:nvGraphicFramePr>
        <p:xfrm>
          <a:off x="204943" y="2464492"/>
          <a:ext cx="4932548" cy="4850339"/>
        </p:xfrm>
        <a:graphic>
          <a:graphicData uri="http://schemas.openxmlformats.org/drawingml/2006/table">
            <a:tbl>
              <a:tblPr/>
              <a:tblGrid>
                <a:gridCol w="4932548"/>
              </a:tblGrid>
              <a:tr h="4850339">
                <a:tc>
                  <a:txBody>
                    <a:bodyPr/>
                    <a:lstStyle/>
                    <a:p>
                      <a:endParaRPr lang="ru-RU" sz="21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Подпрограмма «Благоустройство муниципальных территорий в рамках поддержки местных инициатив»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развития территорий муниципальных образований Ивановской области, основанных на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местных инициативах (инициативных проектов) (Благоустройство больничной территории (сосновой аллеи и берёзовой рощи))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12" marR="12112" marT="6055" marB="605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78529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C03-4603-4034-BA45-F1B0169CE21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33585"/>
              </p:ext>
            </p:extLst>
          </p:nvPr>
        </p:nvGraphicFramePr>
        <p:xfrm>
          <a:off x="1766918" y="3027940"/>
          <a:ext cx="7562208" cy="320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676"/>
                <a:gridCol w="1575153"/>
                <a:gridCol w="1491647"/>
                <a:gridCol w="1039732"/>
              </a:tblGrid>
              <a:tr h="918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Виды заимствований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Утверждено на </a:t>
                      </a:r>
                      <a:r>
                        <a:rPr lang="ru-RU" sz="1400" dirty="0" smtClean="0">
                          <a:effectLst/>
                        </a:rPr>
                        <a:t>01.01.2022г</a:t>
                      </a:r>
                      <a:r>
                        <a:rPr lang="ru-RU" sz="1400" dirty="0">
                          <a:effectLst/>
                        </a:rPr>
                        <a:t>.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  Утверждено на </a:t>
                      </a:r>
                      <a:r>
                        <a:rPr lang="ru-RU" sz="1400" dirty="0" smtClean="0">
                          <a:effectLst/>
                        </a:rPr>
                        <a:t>31.12.2022г</a:t>
                      </a:r>
                      <a:r>
                        <a:rPr lang="ru-RU" sz="1400" dirty="0">
                          <a:effectLst/>
                        </a:rPr>
                        <a:t>.     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 исполнение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450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Муниципальные внутренние заимствования,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Получение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223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Погашение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  <a:tr h="68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Общий объем заимствований, направленных на погашение долга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296" marR="78296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0407" y="1246179"/>
            <a:ext cx="9454051" cy="13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94" tIns="52197" rIns="104394" bIns="52197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на </a:t>
            </a:r>
            <a:r>
              <a:rPr lang="ru-RU" altLang="ru-RU" sz="274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01.01.2023г</a:t>
            </a:r>
            <a:r>
              <a:rPr lang="ru-RU" altLang="ru-RU" sz="27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бюджету Пестяковского городского поселения </a:t>
            </a:r>
            <a:endParaRPr lang="ru-RU" altLang="ru-RU" sz="274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740" dirty="0">
                <a:solidFill>
                  <a:srgbClr val="FFFF00"/>
                </a:solidFill>
                <a:ea typeface="Times New Roman" panose="02020603050405020304" pitchFamily="18" charset="0"/>
              </a:rPr>
              <a:t>                                              </a:t>
            </a:r>
            <a:r>
              <a:rPr lang="ru-RU" altLang="ru-RU" sz="274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altLang="ru-RU" sz="137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2458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080" y="573681"/>
            <a:ext cx="7234404" cy="1969366"/>
          </a:xfrm>
          <a:solidFill>
            <a:srgbClr val="FF33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3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7" y="3081215"/>
            <a:ext cx="3477854" cy="29347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28" y="2976808"/>
            <a:ext cx="3934853" cy="3698961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Россия, Ивановская область, п. Пестяки, ул. Ленина,  д.4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52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2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52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B13-81D8-4BE1-8205-22A594B9DF59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4177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0062" y="273050"/>
            <a:ext cx="7727950" cy="12874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Пестяковского городского поселения за </a:t>
            </a:r>
            <a:r>
              <a:rPr lang="ru-RU" altLang="ru-RU" sz="319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3196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319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1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0696385"/>
              </p:ext>
            </p:extLst>
          </p:nvPr>
        </p:nvGraphicFramePr>
        <p:xfrm>
          <a:off x="0" y="1447800"/>
          <a:ext cx="10231438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4051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F43819-B186-4757-ACBE-59C3C1737EC6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47292" y="2195661"/>
            <a:ext cx="7891462" cy="3370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поселения!</a:t>
            </a:r>
            <a:b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полным текстом проекта решения «Об утверждении отчета об исполнении бюджета Пестяковского городского поселения  за </a:t>
            </a:r>
            <a:r>
              <a:rPr lang="ru-RU" altLang="ru-RU" sz="274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года» 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администрации Пестяковского муниципального района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74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www.pestyaki.ru)</a:t>
            </a:r>
            <a:endParaRPr lang="ru-RU" altLang="ru-RU" sz="274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7C35BE-E39B-4315-A0F1-BF0411979EAD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6444" y="32667"/>
            <a:ext cx="8445624" cy="16589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Пестяковского городского поселения за </a:t>
            </a:r>
            <a:r>
              <a:rPr lang="ru-RU" altLang="ru-RU" sz="31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31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31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4664538"/>
              </p:ext>
            </p:extLst>
          </p:nvPr>
        </p:nvGraphicFramePr>
        <p:xfrm>
          <a:off x="0" y="1447800"/>
          <a:ext cx="1022985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38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42029824"/>
              </p:ext>
            </p:extLst>
          </p:nvPr>
        </p:nvGraphicFramePr>
        <p:xfrm>
          <a:off x="287152" y="1313563"/>
          <a:ext cx="9640133" cy="617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19111" y="655892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3363"/>
            <a:ext cx="7562850" cy="14922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5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доходов, поступивших в бюджет Пестяковского городского поселения за </a:t>
            </a:r>
            <a:r>
              <a:rPr lang="ru-RU" sz="3654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54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endParaRPr lang="ru-RU" sz="365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36401" y="180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123356" y="4108675"/>
            <a:ext cx="1800200" cy="1039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>
              <a:defRPr/>
            </a:pP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36 772 073,15</a:t>
            </a:r>
            <a:endParaRPr lang="ru-RU" sz="1826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826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26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28272" y="501230"/>
            <a:ext cx="668775" cy="416851"/>
          </a:xfrm>
          <a:solidFill>
            <a:schemeClr val="accent1"/>
          </a:solidFill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128287-659E-4430-A067-D18A9AADFCE4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244" y="293141"/>
            <a:ext cx="7029450" cy="1614488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28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отчислений основных налоговых и неналоговых доходов бюджета Пестяковского городского поселения в </a:t>
            </a:r>
            <a:r>
              <a:rPr lang="ru-RU" sz="2284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8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%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180" y="2046329"/>
            <a:ext cx="9372600" cy="5507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104,6 %;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 реализуемые на территории РФ(акцизы)– 115,4 %;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имущество- 128,3%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налог-101,1%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 – 106,7%;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от оказания платных услуг и компенсации затрат государства-105,0%;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активов- 103,1%.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доходы-95,7%</a:t>
            </a: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66678" y="202697"/>
            <a:ext cx="717895" cy="617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140" y="156205"/>
            <a:ext cx="7975600" cy="8477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за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2021- 2022 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9290559"/>
              </p:ext>
            </p:extLst>
          </p:nvPr>
        </p:nvGraphicFramePr>
        <p:xfrm>
          <a:off x="0" y="1187549"/>
          <a:ext cx="10474325" cy="650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1606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EEBF54-FBD2-4032-B9F3-27F027B5373F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8032" y="21753"/>
            <a:ext cx="7883996" cy="10937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Пестяковского городского поселения за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altLang="ru-RU" sz="2284" b="1" i="1" dirty="0" smtClean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2284" b="1" i="1" dirty="0">
                <a:solidFill>
                  <a:srgbClr val="FF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8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3681078"/>
              </p:ext>
            </p:extLst>
          </p:nvPr>
        </p:nvGraphicFramePr>
        <p:xfrm>
          <a:off x="0" y="1115541"/>
          <a:ext cx="10474325" cy="657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48138" indent="-326207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826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304828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599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82675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348689" indent="-260965">
              <a:spcBef>
                <a:spcPts val="1141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870621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3392552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914483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4436414" indent="-260965" eaLnBrk="0" fontAlgn="base" hangingPunct="0">
              <a:spcBef>
                <a:spcPts val="1141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37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37A6C4-AC64-403D-A3DE-AF823E5F9261}" type="slidenum"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148" y="251445"/>
            <a:ext cx="8615528" cy="148113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Налоговые доходы бюджета Пестяковского городского поселения</a:t>
            </a:r>
            <a:b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</a:b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2969" b="1" dirty="0" smtClean="0">
                <a:solidFill>
                  <a:srgbClr val="CC0099"/>
                </a:solidFill>
                <a:latin typeface="Arial Narrow" panose="020B0606020202030204" pitchFamily="34" charset="0"/>
              </a:rPr>
              <a:t>2022год</a:t>
            </a:r>
            <a:r>
              <a:rPr lang="ru-RU" altLang="ru-RU" sz="2969" b="1" dirty="0">
                <a:solidFill>
                  <a:srgbClr val="CC0099"/>
                </a:solidFill>
                <a:latin typeface="Arial Narrow" panose="020B0606020202030204" pitchFamily="34" charset="0"/>
              </a:rPr>
              <a:t>, 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47966"/>
              </p:ext>
            </p:extLst>
          </p:nvPr>
        </p:nvGraphicFramePr>
        <p:xfrm>
          <a:off x="616218" y="1889509"/>
          <a:ext cx="9312086" cy="4257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4756"/>
                <a:gridCol w="1363510"/>
                <a:gridCol w="1362548"/>
                <a:gridCol w="1363510"/>
                <a:gridCol w="953881"/>
                <a:gridCol w="953881"/>
              </a:tblGrid>
              <a:tr h="1235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назначение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.,%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Испол-нение,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Нaлог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физических лиц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13 890 999,96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14 156 879,40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14 810 887,64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товары,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(работы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  (акцизы)                                              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914 882,41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940 370,00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1 085 133,58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692 028,77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468 162,58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 </a:t>
                      </a: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1 573 260,16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991 049,90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74" marR="10874" marT="10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17 071 171,30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16 442 249,40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17 355 233,70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56817" marR="568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6817" marR="56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7433</TotalTime>
  <Words>3492</Words>
  <Application>Microsoft Office PowerPoint</Application>
  <PresentationFormat>Произвольный</PresentationFormat>
  <Paragraphs>838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DFKai-SB</vt:lpstr>
      <vt:lpstr>14</vt:lpstr>
      <vt:lpstr>Arial</vt:lpstr>
      <vt:lpstr>Arial CYR</vt:lpstr>
      <vt:lpstr>Arial CYR</vt:lpstr>
      <vt:lpstr>Arial Narrow</vt:lpstr>
      <vt:lpstr>Calibri</vt:lpstr>
      <vt:lpstr>Calibri Light</vt:lpstr>
      <vt:lpstr>Century Gothic</vt:lpstr>
      <vt:lpstr>Monotype Corsiva</vt:lpstr>
      <vt:lpstr>Times New Roman</vt:lpstr>
      <vt:lpstr>Wingdings 2</vt:lpstr>
      <vt:lpstr>Wingdings 3</vt:lpstr>
      <vt:lpstr>HDOfficeLightV0</vt:lpstr>
      <vt:lpstr>1_HDOfficeLightV0</vt:lpstr>
      <vt:lpstr>Ион</vt:lpstr>
      <vt:lpstr>Презентация PowerPoint</vt:lpstr>
      <vt:lpstr>Основные характеристики исполнения бюджета Пестяковского городского поселения за 2022 год, руб. </vt:lpstr>
      <vt:lpstr>Доходы бюджета Пестяковского городского поселения за 2022 год, руб. </vt:lpstr>
      <vt:lpstr>Динамика доходов бюджета Пестяковского городского поселения за 2021-2022 год, руб. </vt:lpstr>
      <vt:lpstr>Структура доходов, поступивших в бюджет Пестяковского городского поселения за 2022 год. </vt:lpstr>
      <vt:lpstr>Выполнение отчислений основных налоговых и неналоговых доходов бюджета Пестяковского городского поселения в 2022 году, %</vt:lpstr>
      <vt:lpstr>Динамика налоговых и неналоговых доходов Пестяковского городского поселения за 2021- 2022 год, руб. </vt:lpstr>
      <vt:lpstr>Налоговые и неналоговые доходы Пестяковского городского поселения за 2022 год, руб. </vt:lpstr>
      <vt:lpstr>Налоговые доходы бюджета Пестяковского городского поселения за 2022год,  руб.</vt:lpstr>
      <vt:lpstr>Неналоговые доходы бюджета Пестяковского городского поселения за 2022 год,  руб.</vt:lpstr>
      <vt:lpstr>Безвозмездные поступления в бюджет Пестяковского городского поселения за 2022 год, руб.</vt:lpstr>
      <vt:lpstr>Безвозмездные поступления в бюджет Пестяковского городского поселения за 2022 год,  руб.</vt:lpstr>
      <vt:lpstr>Структура расходов бюджета Пестяковского городского поселения по разделам бюджетной классификации за 2022 год</vt:lpstr>
      <vt:lpstr>Исполнение бюджета Пестяковского городского поселения по расходам по разделам бюджетной классификации за 2022 год,  руб. </vt:lpstr>
      <vt:lpstr>Муниципальная программа "Комплексное развитие систем коммунальной инфраструктуры Пестяковского городского  поселения» за 2022 год,  руб.</vt:lpstr>
      <vt:lpstr>Муниципальная программа "Комплексное развитие систем коммунальной инфраструктуры Пестяковского городского  поселения» за 2022 год,  </vt:lpstr>
      <vt:lpstr>Муниципальная программа "Комплексное развитие систем коммунальной инфраструктуры Пестяковского городского  поселения» за 2022 год, </vt:lpstr>
      <vt:lpstr>"Комплексное развитие систем коммунальной инфраструктуры Пестяковского городского  поселения» за 2022 год, </vt:lpstr>
      <vt:lpstr> Муниципальная программа " Развитие культуры на территории Пестяковского городского поселения« за 2022 год,  руб.</vt:lpstr>
      <vt:lpstr>Презентация PowerPoint</vt:lpstr>
      <vt:lpstr>Презентация PowerPoint</vt:lpstr>
      <vt:lpstr> Муниципальная программа «Обеспечение безопасности жизнедеятельности в Пестяковском городском поселении» за 2022 год, руб. </vt:lpstr>
      <vt:lpstr>Муниципальная программа «Обеспечение безопасности жизнедеятельности в Пестяковском городском поселении» за 2022 год, руб. </vt:lpstr>
      <vt:lpstr>Муниципальная программа «Управление муниципальным имуществом, земельными ресурсами и градостроительной деятельностью на территории Пестяковского городского поселения» за 2022 год, руб.</vt:lpstr>
      <vt:lpstr> Муниципальная программа «Организация деятельности органов местного самоуправления Пестяковского городского поселения на решение вопросов местного значения» за 2022 год,  руб.</vt:lpstr>
      <vt:lpstr> Муниципальная программа «Забота и внимание на территории Пестяковского городского поселения» за 2022 год,  руб.</vt:lpstr>
      <vt:lpstr> Муниципальная программа «Формирование современной городской среды на территории Пестяковского городского поселения Пестяковского муниципального района» за 2022 год,  руб.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Уважаемые жители  Пестяковского городского поселения! С полным текстом проекта решения «Об утверждении отчета об исполнении бюджета Пестяковского городского поселения  за 2022 года» на сайте администрации Пестяковского муниципального района (www.pestyaki.ru)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к отчету об исполнении бюджета Пестяковского городского поселения за 2016 год</dc:title>
  <dc:creator>Kozlova</dc:creator>
  <cp:lastModifiedBy>FO_7</cp:lastModifiedBy>
  <cp:revision>364</cp:revision>
  <cp:lastPrinted>2021-02-03T08:25:06Z</cp:lastPrinted>
  <dcterms:created xsi:type="dcterms:W3CDTF">2017-05-05T08:45:08Z</dcterms:created>
  <dcterms:modified xsi:type="dcterms:W3CDTF">2023-05-23T05:22:58Z</dcterms:modified>
</cp:coreProperties>
</file>