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</p:sldMasterIdLst>
  <p:notesMasterIdLst>
    <p:notesMasterId r:id="rId41"/>
  </p:notesMasterIdLst>
  <p:handoutMasterIdLst>
    <p:handoutMasterId r:id="rId42"/>
  </p:handoutMasterIdLst>
  <p:sldIdLst>
    <p:sldId id="281" r:id="rId3"/>
    <p:sldId id="298" r:id="rId4"/>
    <p:sldId id="287" r:id="rId5"/>
    <p:sldId id="288" r:id="rId6"/>
    <p:sldId id="289" r:id="rId7"/>
    <p:sldId id="316" r:id="rId8"/>
    <p:sldId id="319" r:id="rId9"/>
    <p:sldId id="324" r:id="rId10"/>
    <p:sldId id="359" r:id="rId11"/>
    <p:sldId id="358" r:id="rId12"/>
    <p:sldId id="299" r:id="rId13"/>
    <p:sldId id="328" r:id="rId14"/>
    <p:sldId id="330" r:id="rId15"/>
    <p:sldId id="309" r:id="rId16"/>
    <p:sldId id="361" r:id="rId17"/>
    <p:sldId id="308" r:id="rId18"/>
    <p:sldId id="333" r:id="rId19"/>
    <p:sldId id="337" r:id="rId20"/>
    <p:sldId id="355" r:id="rId21"/>
    <p:sldId id="283" r:id="rId22"/>
    <p:sldId id="346" r:id="rId23"/>
    <p:sldId id="347" r:id="rId24"/>
    <p:sldId id="348" r:id="rId25"/>
    <p:sldId id="351" r:id="rId26"/>
    <p:sldId id="295" r:id="rId27"/>
    <p:sldId id="280" r:id="rId28"/>
    <p:sldId id="350" r:id="rId29"/>
    <p:sldId id="268" r:id="rId30"/>
    <p:sldId id="269" r:id="rId31"/>
    <p:sldId id="352" r:id="rId32"/>
    <p:sldId id="353" r:id="rId33"/>
    <p:sldId id="313" r:id="rId34"/>
    <p:sldId id="354" r:id="rId35"/>
    <p:sldId id="297" r:id="rId36"/>
    <p:sldId id="356" r:id="rId37"/>
    <p:sldId id="363" r:id="rId38"/>
    <p:sldId id="338" r:id="rId39"/>
    <p:sldId id="293" r:id="rId40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CCFF"/>
    <a:srgbClr val="20D024"/>
    <a:srgbClr val="FF9999"/>
    <a:srgbClr val="99FF99"/>
    <a:srgbClr val="FF99FF"/>
    <a:srgbClr val="00B0F0"/>
    <a:srgbClr val="53DFCE"/>
    <a:srgbClr val="D626D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131" autoAdjust="0"/>
  </p:normalViewPr>
  <p:slideViewPr>
    <p:cSldViewPr snapToGrid="0">
      <p:cViewPr varScale="1">
        <p:scale>
          <a:sx n="106" d="100"/>
          <a:sy n="106" d="100"/>
        </p:scale>
        <p:origin x="1146" y="78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7.5</c:v>
                </c:pt>
                <c:pt idx="2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7.3</c:v>
                </c:pt>
                <c:pt idx="2">
                  <c:v>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198296256"/>
        <c:axId val="198297824"/>
      </c:barChart>
      <c:catAx>
        <c:axId val="19829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297824"/>
        <c:crosses val="autoZero"/>
        <c:auto val="1"/>
        <c:lblAlgn val="ctr"/>
        <c:lblOffset val="100"/>
        <c:noMultiLvlLbl val="0"/>
      </c:catAx>
      <c:valAx>
        <c:axId val="1982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9625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50000</c:v>
                </c:pt>
                <c:pt idx="1">
                  <c:v>609257.75</c:v>
                </c:pt>
                <c:pt idx="2">
                  <c:v>50000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50000</c:v>
                </c:pt>
                <c:pt idx="1">
                  <c:v>609257.75</c:v>
                </c:pt>
                <c:pt idx="2">
                  <c:v>50000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50000</c:v>
                </c:pt>
                <c:pt idx="1">
                  <c:v>609257.75</c:v>
                </c:pt>
                <c:pt idx="2">
                  <c:v>50000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97432"/>
        <c:axId val="198571128"/>
        <c:axId val="0"/>
      </c:bar3DChart>
      <c:catAx>
        <c:axId val="19829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571128"/>
        <c:crosses val="autoZero"/>
        <c:auto val="1"/>
        <c:lblAlgn val="ctr"/>
        <c:lblOffset val="100"/>
        <c:noMultiLvlLbl val="0"/>
      </c:catAx>
      <c:valAx>
        <c:axId val="19857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9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2023год</a:t>
            </a:r>
            <a:endParaRPr lang="ru-RU" dirty="0"/>
          </a:p>
        </c:rich>
      </c:tx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477598345887656"/>
                  <c:y val="4.1005621384204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91215519935109"/>
                      <c:h val="7.492993755838536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505446432726654"/>
                  <c:y val="-8.312896405919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7599411.2800000003</c:v>
                </c:pt>
                <c:pt idx="1">
                  <c:v>28357611.460000001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3.2891793768217624E-2"/>
                  <c:y val="-0.338878170469544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1796405211834"/>
                      <c:h val="5.8662276436678776E-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4256256</c:v>
                </c:pt>
                <c:pt idx="1">
                  <c:v>11356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25732825398031"/>
          <c:y val="0.73062937434684616"/>
          <c:w val="0.20080169332699199"/>
          <c:h val="0.16848577259490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explosion val="39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4041674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2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2661424"/>
        <c:axId val="198828040"/>
      </c:barChart>
      <c:catAx>
        <c:axId val="31266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828040"/>
        <c:crosses val="autoZero"/>
        <c:auto val="1"/>
        <c:lblAlgn val="ctr"/>
        <c:lblOffset val="100"/>
        <c:noMultiLvlLbl val="0"/>
      </c:catAx>
      <c:valAx>
        <c:axId val="19882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66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352558457668461"/>
                  <c:y val="2.7042805974593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0337155638068308"/>
                  <c:y val="-0.17626286393405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1233921.5</c:v>
                </c:pt>
                <c:pt idx="1">
                  <c:v>123833.33</c:v>
                </c:pt>
                <c:pt idx="2">
                  <c:v>6740636.7599999998</c:v>
                </c:pt>
                <c:pt idx="3">
                  <c:v>27266562.5</c:v>
                </c:pt>
                <c:pt idx="4">
                  <c:v>17219169.690000001</c:v>
                </c:pt>
                <c:pt idx="5">
                  <c:v>167015.13</c:v>
                </c:pt>
                <c:pt idx="6" formatCode="0.00">
                  <c:v>1052631.58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4959926617019422E-2"/>
                  <c:y val="2.3672260505026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553494998293564"/>
                  <c:y val="-0.1868231691530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1273005.67</c:v>
                </c:pt>
                <c:pt idx="1">
                  <c:v>123833.33</c:v>
                </c:pt>
                <c:pt idx="2">
                  <c:v>3179298.92</c:v>
                </c:pt>
                <c:pt idx="3">
                  <c:v>6383442.7000000002</c:v>
                </c:pt>
                <c:pt idx="4">
                  <c:v>10549852.689999999</c:v>
                </c:pt>
                <c:pt idx="5">
                  <c:v>90000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5.9351093588786777E-2"/>
                  <c:y val="-4.025978086296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4107345808378197"/>
                  <c:y val="-0.209982132925016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1083700.8600000001</c:v>
                </c:pt>
                <c:pt idx="1">
                  <c:v>108500</c:v>
                </c:pt>
                <c:pt idx="2">
                  <c:v>2402479.79</c:v>
                </c:pt>
                <c:pt idx="3">
                  <c:v>6677912.0700000003</c:v>
                </c:pt>
                <c:pt idx="4">
                  <c:v>10549871.640000001</c:v>
                </c:pt>
                <c:pt idx="5">
                  <c:v>90000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2023год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58568041321480269"/>
          <c:h val="0.78099400096334892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1340456228423378E-2"/>
                  <c:y val="-8.8223815419156387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4643834317456451E-3"/>
                  <c:y val="0.14105737499353124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0535691476210666E-2"/>
                  <c:y val="-8.64222732646781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3653347627906496E-3"/>
                  <c:y val="-3.9623736599696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841514249181967E-2"/>
                  <c:y val="-0.171805403511844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25910272392174E-2"/>
                  <c:y val="-1.94101279024868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6047828080611354"/>
                  <c:y val="-0.17815204194150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13805560.49</c:v>
                </c:pt>
                <c:pt idx="1">
                  <c:v>17145215.850000001</c:v>
                </c:pt>
                <c:pt idx="2">
                  <c:v>229787.17</c:v>
                </c:pt>
                <c:pt idx="3">
                  <c:v>266000</c:v>
                </c:pt>
                <c:pt idx="4">
                  <c:v>1058921.5</c:v>
                </c:pt>
                <c:pt idx="5">
                  <c:v>75000</c:v>
                </c:pt>
                <c:pt idx="6">
                  <c:v>21223285.48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13805560.49</c:v>
                </c:pt>
                <c:pt idx="1">
                  <c:v>17145215.850000001</c:v>
                </c:pt>
                <c:pt idx="2">
                  <c:v>229787.17</c:v>
                </c:pt>
                <c:pt idx="3">
                  <c:v>266000</c:v>
                </c:pt>
                <c:pt idx="4">
                  <c:v>1058921.5</c:v>
                </c:pt>
                <c:pt idx="5">
                  <c:v>75000</c:v>
                </c:pt>
                <c:pt idx="6">
                  <c:v>21223285.48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229787.17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266000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1058921.5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75000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21223285.48</c:v>
                </c:pt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998899762329621"/>
          <c:y val="0.15648815518675832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98295472"/>
        <c:axId val="198292728"/>
        <c:axId val="0"/>
      </c:bar3DChart>
      <c:catAx>
        <c:axId val="19829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92728"/>
        <c:crosses val="autoZero"/>
        <c:auto val="1"/>
        <c:lblAlgn val="ctr"/>
        <c:lblOffset val="100"/>
        <c:noMultiLvlLbl val="0"/>
      </c:catAx>
      <c:valAx>
        <c:axId val="19829272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829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8438035648492576"/>
                  <c:y val="3.1950207805965442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9485741.6199999992</c:v>
                </c:pt>
                <c:pt idx="1">
                  <c:v>10480111.369999999</c:v>
                </c:pt>
                <c:pt idx="2">
                  <c:v>229574.65</c:v>
                </c:pt>
                <c:pt idx="3">
                  <c:v>307304.81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9485741.6199999992</c:v>
                </c:pt>
                <c:pt idx="1">
                  <c:v>10480111.369999999</c:v>
                </c:pt>
                <c:pt idx="2">
                  <c:v>229574.65</c:v>
                </c:pt>
                <c:pt idx="3">
                  <c:v>307304.81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229574.65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307304.81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1042700.86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54000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8887360384994359"/>
                  <c:y val="2.10053874238318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408507145874787"/>
                  <c:y val="-2.7871172512053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7417295209712096E-2"/>
                  <c:y val="-1.159679553231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374494338021969E-2"/>
                  <c:y val="3.0410003943568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9003391.8599999994</c:v>
                </c:pt>
                <c:pt idx="1">
                  <c:v>10480130.32</c:v>
                </c:pt>
                <c:pt idx="2">
                  <c:v>214241.32</c:v>
                </c:pt>
                <c:pt idx="3">
                  <c:v>118000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9003391.8599999994</c:v>
                </c:pt>
                <c:pt idx="1">
                  <c:v>10480130.32</c:v>
                </c:pt>
                <c:pt idx="2">
                  <c:v>214241.32</c:v>
                </c:pt>
                <c:pt idx="3">
                  <c:v>118000</c:v>
                </c:pt>
                <c:pt idx="4">
                  <c:v>1042700.86</c:v>
                </c:pt>
                <c:pt idx="5">
                  <c:v>54000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214241.32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1042700.86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54000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2024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2023год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17037490</c:v>
                </c:pt>
                <c:pt idx="1">
                  <c:v>17087460</c:v>
                </c:pt>
                <c:pt idx="2">
                  <c:v>17161590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2023год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809257.75</c:v>
                </c:pt>
                <c:pt idx="1">
                  <c:v>809257.75</c:v>
                </c:pt>
                <c:pt idx="2">
                  <c:v>809257.75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06792021687966E-2"/>
                  <c:y val="-0.13967542696115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84339029820955E-2"/>
                  <c:y val="-2.9508893019961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550940162659758E-3"/>
                  <c:y val="-2.754163348529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2023год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35957022.740000002</c:v>
                </c:pt>
                <c:pt idx="1">
                  <c:v>4256256</c:v>
                </c:pt>
                <c:pt idx="2">
                  <c:v>4041674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98294688"/>
        <c:axId val="198297040"/>
        <c:axId val="0"/>
      </c:bar3DChart>
      <c:catAx>
        <c:axId val="19829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297040"/>
        <c:crosses val="autoZero"/>
        <c:auto val="1"/>
        <c:lblAlgn val="ctr"/>
        <c:lblOffset val="100"/>
        <c:noMultiLvlLbl val="0"/>
      </c:catAx>
      <c:valAx>
        <c:axId val="1982970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829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2023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4089342952719248E-2"/>
                  <c:y val="-0.16107583053584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17846747.75</c:v>
                </c:pt>
                <c:pt idx="1">
                  <c:v>35957022.740000002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2024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5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5999549614101175"/>
                  <c:y val="-0.307550639736292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658842917681742"/>
                  <c:y val="8.2122696029211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17896717.75</c:v>
                </c:pt>
                <c:pt idx="1">
                  <c:v>4256256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0775775852785023E-4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2025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2957175306527758"/>
                  <c:y val="-0.351184581011558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461319823516127"/>
                  <c:y val="2.7602162824012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17970847.75</c:v>
                </c:pt>
                <c:pt idx="1">
                  <c:v>4041674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2023 и плановый период 2024 и 2025 годов</a:t>
            </a:r>
          </a:p>
        </c:rich>
      </c:tx>
      <c:layout>
        <c:manualLayout>
          <c:xMode val="edge"/>
          <c:yMode val="edge"/>
          <c:x val="0.14114524080394389"/>
          <c:y val="1.5250544662309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gradFill flip="none" rotWithShape="1">
              <a:gsLst>
                <a:gs pos="0">
                  <a:srgbClr val="FF99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99FF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17846747.75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17896717.75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17970847.75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98826080"/>
        <c:axId val="198826864"/>
      </c:barChart>
      <c:catAx>
        <c:axId val="1988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826864"/>
        <c:crosses val="autoZero"/>
        <c:auto val="1"/>
        <c:lblAlgn val="ctr"/>
        <c:lblOffset val="100"/>
        <c:noMultiLvlLbl val="0"/>
      </c:catAx>
      <c:valAx>
        <c:axId val="198826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82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2023 и плановый период 2024 и 2025 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30000"/>
        <c:axId val="198830392"/>
      </c:barChart>
      <c:catAx>
        <c:axId val="19883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830392"/>
        <c:crosses val="autoZero"/>
        <c:auto val="1"/>
        <c:lblAlgn val="ctr"/>
        <c:lblOffset val="100"/>
        <c:noMultiLvlLbl val="0"/>
      </c:catAx>
      <c:valAx>
        <c:axId val="19883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83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2023год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layout>
        <c:manualLayout>
          <c:xMode val="edge"/>
          <c:yMode val="edge"/>
          <c:x val="0.10875080900022363"/>
          <c:y val="9.08936383399386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14690000</c:v>
                </c:pt>
                <c:pt idx="1">
                  <c:v>997490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14690000</c:v>
                </c:pt>
                <c:pt idx="1">
                  <c:v>1047460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14690000</c:v>
                </c:pt>
                <c:pt idx="1">
                  <c:v>1121590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99000"/>
        <c:axId val="198296648"/>
        <c:axId val="0"/>
      </c:bar3DChart>
      <c:catAx>
        <c:axId val="19829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96648"/>
        <c:crosses val="autoZero"/>
        <c:auto val="1"/>
        <c:lblAlgn val="ctr"/>
        <c:lblOffset val="100"/>
        <c:noMultiLvlLbl val="0"/>
      </c:catAx>
      <c:valAx>
        <c:axId val="19829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9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2022-2025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46306" custLinFactNeighborX="-123" custLinFactNeighborY="-1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2025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3">
            <a:lumMod val="20000"/>
            <a:lumOff val="8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 2023 год – 17145 215,85 руб., на 2024 г- 10 480 111,37 руб., на 2025 г- 10 480 130,32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2023 г-    8 656 136,00 руб., на 2024 г – 5 138 826,00 руб., 2025 г- 5 138 826,00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2023 г- 5 592 724,21 руб.,    2024 г- 3 637 799,73 руб., на 2025 г – 3 637 818,68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на 2023 г – 2 896 355,64 руб., на 2024 1 703 485,64 руб., на 2025 г- 1 703 485,64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 на 2023г- 0,00 руб., на 2024г-0,00 руб., на 2025г-0,00 руб.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26478" custLinFactNeighborX="10001" custLinFactNeighborY="-1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182" custLinFactNeighborY="-341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2025годы</a:t>
          </a:r>
          <a:endParaRPr lang="ru-RU" sz="18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2023 год – 13 805 560,49 руб., на 2024 г.-         9 485 741,62 руб., на 2025 г.- 9 003 391,86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2023 г- 12 000,00 руб., на 2024 г – 12 000,00 руб., 2025 г- 12 000,00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2023 г.- 6 391 776,00 руб., 2024 г.- 4 872 535,29 руб., на 2025г -5 641 692,10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2023г- 310 000,00 руб., на 2024 г- 1 264 467,61 руб., на 2025г- 878 609,45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2023 г.- 6 635 636,76 руб., на 2024 г.-                                                                          3 088 298,92 руб., на 2025 г- 2 311 479,79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2023г- 238 132,60 руб., на 2024г- 234 439,80 руб., на 2025 г- 145 610,52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2023г- 162 000,00 руб., на 2024г- 14 000,00 руб., на 2025г.- 14 000,00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2023г- 34 140,96 руб.,  на 2024г – 0,00 руб., на 2025г- 0,00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2023г- 21 874,17 руб., на 2024 г- 0,00 руб., на 2025г- 0,00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программы</a:t>
          </a:r>
          <a:endParaRPr lang="ru-RU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i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i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2023 ГОД и ПЛАНОВЫЙ ПЕРИОД  2024 и 2025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891064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45108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864777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82237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2023  плановый период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6816104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91339169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50907690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2838984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2023 ГОД И ПЛАНОВЫЙ ПЕРИОД 2024 И 2025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98548817"/>
              </p:ext>
            </p:extLst>
          </p:nvPr>
        </p:nvGraphicFramePr>
        <p:xfrm>
          <a:off x="452927" y="1136344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14435291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75643367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2023 и плановый период 2024 и 2025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2452880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2023 и плановый период 2024 и 2025годов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5898"/>
              </p:ext>
            </p:extLst>
          </p:nvPr>
        </p:nvGraphicFramePr>
        <p:xfrm>
          <a:off x="603505" y="1042417"/>
          <a:ext cx="8339327" cy="5558914"/>
        </p:xfrm>
        <a:graphic>
          <a:graphicData uri="http://schemas.openxmlformats.org/drawingml/2006/table">
            <a:tbl>
              <a:tblPr/>
              <a:tblGrid>
                <a:gridCol w="3285699"/>
                <a:gridCol w="714682"/>
                <a:gridCol w="714682"/>
                <a:gridCol w="1146967"/>
                <a:gridCol w="1252260"/>
                <a:gridCol w="1225037"/>
              </a:tblGrid>
              <a:tr h="277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Документ, учреждение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Разд.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Подр.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 2024 год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4729" marR="4729" marT="4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1 233 921,50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1 273 005,67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1 083 700,86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796 869,83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773 375,24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773 375,24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209 916,67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212 644,62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212 644,62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8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Резервные фонды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Другие 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177 135,00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236 985,81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47 681,00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Гражданская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123 833,33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6 740 636,76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3 179 298,92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2 402 479,79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Дорожное хозяйство (дорожные фонды)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6 635 636,76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3 088 298,92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2 311 479,79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1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27 266 562,50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6 383 442,70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6 677 912,07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8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Жилищное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238 132,60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234 439,80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145 610,52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1 276 467,61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890 609,45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Благоустройство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26 706 429,90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4 872 535,29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5 641 692,10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17 219 169,69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10 549 852,69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10 549 871,64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17 219 169,69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10 549 852,69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10 549 871,64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167 015,13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Пенсионное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Социальное обеспечение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56 015,13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8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1 052 631,58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Массовый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1 052 631,58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расходов: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53 803 770,49</a:t>
                      </a:r>
                    </a:p>
                  </a:txBody>
                  <a:tcPr marL="9525" marR="9525" marT="9525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21 599 433,31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20 912 464,36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9454643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277907"/>
            <a:ext cx="8949267" cy="663387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2023 и плановый период 2024 и 2025 годов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11047983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68696458"/>
              </p:ext>
            </p:extLst>
          </p:nvPr>
        </p:nvGraphicFramePr>
        <p:xfrm>
          <a:off x="2051623" y="4165600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67410" y="1303442"/>
            <a:ext cx="8740179" cy="5418034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2023 год и плановый период 2024 и 2025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ПЛАНОВЫЙ ПЕРИОД 2024 И 2025 ГОДОВ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2023 год  и плановый период 2024 и 2025 годов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25 подпрограммы и 25 основных мероприятия.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2023 год и плановый период 2024 и 2025 годов не планируется, т.к. муниципальный долг в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203724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657477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543130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22064750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кружков-12,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посещает более 298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29 человек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3906" y="4312557"/>
            <a:ext cx="3361765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2160  читателей, в год их по посещение составляет более 20 505, книговыдача более 42 402 экземпляров печатных материалов.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4033520"/>
            <a:ext cx="3217435" cy="26619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9" y="289851"/>
            <a:ext cx="2147047" cy="3052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233935"/>
            <a:ext cx="3217435" cy="18112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4312557"/>
            <a:ext cx="1999642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2023г- 229 787,17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2024г- 229 574,65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2025г.- 214 241,32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2023 г- 57 453,84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г- 57 241,32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г- 57 241,32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г- 172 333,33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г- 172 333,33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г- 157 000,00руб.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266 000,00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2024 год – 307 304,81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2025 год – 118 000,00руб.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78342" y="4762492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в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2023г- 41 000,00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2024г- 26 304,81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2025г- 27 000,00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градостроительной деятельности в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поселении– 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2023г- 105 000,00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2024г-   91 000,00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2025г- 91 000,00 руб.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экологических проблем  Пестяковского городского поселения– 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2023г- 120 000,00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2024г- 190 000,00руб.,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2025г- 0,00руб.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3238"/>
          <a:stretch>
            <a:fillRect/>
          </a:stretch>
        </p:blipFill>
        <p:spPr>
          <a:xfrm>
            <a:off x="5697408" y="2924923"/>
            <a:ext cx="3904073" cy="37965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08" y="138415"/>
            <a:ext cx="3904073" cy="29694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16823136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1749339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10209252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42714962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228409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1 058 921,50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1 042 700,86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1 042 700,86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10684" y="2929019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23314" y="2965847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7101" y="2292509"/>
            <a:ext cx="3999617" cy="724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2024 год – 54 000,00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2025 год – 54 000,00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81739" y="3478798"/>
            <a:ext cx="2222016" cy="12305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 75 000,00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 54 000,00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2025г- 54 000,00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78874" y="3587557"/>
            <a:ext cx="2204815" cy="946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76" y="4796856"/>
            <a:ext cx="6467072" cy="200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2025годы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83671" y="3025604"/>
            <a:ext cx="525463" cy="42339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7101" y="2292509"/>
            <a:ext cx="3999617" cy="724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21 223 285,48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2024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2025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24118" y="3355629"/>
            <a:ext cx="5943446" cy="151565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муниципальных территорий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пользования Пестяковского городского поселения Пестяковского муниципального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2023г- 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21 223 285,48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2024г- 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программы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Целями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является повышение благоустройства и качества и комфорта городской среды территории Пестяковского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поселения Пестяковского муниципального района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76" y="4796856"/>
            <a:ext cx="6467072" cy="19697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/>
            <a:r>
              <a:rPr lang="ru-RU" sz="1200" i="1" dirty="0"/>
              <a:t>Повышение уровня благоустройства дворовых территорий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поселения.</a:t>
            </a:r>
          </a:p>
          <a:p>
            <a:pPr algn="ctr" hangingPunct="0"/>
            <a:r>
              <a:rPr lang="ru-RU" sz="1200" i="1" dirty="0"/>
              <a:t>Повышение уровня благоустройства муниципальных территорий общего пользования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поселения.</a:t>
            </a:r>
          </a:p>
          <a:p>
            <a:pPr algn="ctr"/>
            <a:r>
              <a:rPr lang="ru-RU" sz="1200" i="1" dirty="0"/>
              <a:t>Принятие Правил благоустройства территории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15" y="242659"/>
            <a:ext cx="2748989" cy="18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8" y="2593383"/>
            <a:ext cx="3350029" cy="28221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2022 -2025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46806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11322"/>
              </p:ext>
            </p:extLst>
          </p:nvPr>
        </p:nvGraphicFramePr>
        <p:xfrm>
          <a:off x="1110954" y="2025354"/>
          <a:ext cx="7187012" cy="208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33 126 330,07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53 803 770,49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22 152 973,75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22 012 521,75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43 492 792,78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53 803 770,49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22 152 973,75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22 012 521,75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-10 366 462,71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2024-2025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20000"/>
              <a:lumOff val="8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2023 и плановый период 2024 и 2025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23993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60216"/>
              </p:ext>
            </p:extLst>
          </p:nvPr>
        </p:nvGraphicFramePr>
        <p:xfrm>
          <a:off x="760576" y="555814"/>
          <a:ext cx="8494519" cy="539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103661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и</a:t>
                      </a:r>
                      <a:r>
                        <a:rPr lang="ru-RU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2025годов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53 803 770,49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22 152 973,75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22 012 521,75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08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17 846 747,75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17 896 717,75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17 970 847,75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17 037 490,00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17 087 460,00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17 161 590,00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809 257,75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35 957 022,74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4 256 256,00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4 041 674,00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15964</TotalTime>
  <Words>3566</Words>
  <Application>Microsoft Office PowerPoint</Application>
  <PresentationFormat>Лист A4 (210x297 мм)</PresentationFormat>
  <Paragraphs>549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Monotype Corsiva</vt:lpstr>
      <vt:lpstr>Times New Roman</vt:lpstr>
      <vt:lpstr>Wingdings 2</vt:lpstr>
      <vt:lpstr>HDOfficeLightV0</vt:lpstr>
      <vt:lpstr>1_HDOfficeLightV0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2022 -2025 годы</vt:lpstr>
      <vt:lpstr>Презентация PowerPoint</vt:lpstr>
      <vt:lpstr>Доходы, расходы, дефицит бюджета Пестяковского городского поселения на 2023 и плановый период 2024 и 2025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2023 и плановый период 2024 и 2025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2023 и плановый период 2024 и 2025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1076</cp:revision>
  <cp:lastPrinted>2020-11-30T12:41:35Z</cp:lastPrinted>
  <dcterms:created xsi:type="dcterms:W3CDTF">2013-12-31T04:29:18Z</dcterms:created>
  <dcterms:modified xsi:type="dcterms:W3CDTF">2023-01-20T12:07:06Z</dcterms:modified>
</cp:coreProperties>
</file>