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  <p:sldMasterId id="2147484034" r:id="rId3"/>
  </p:sldMasterIdLst>
  <p:notesMasterIdLst>
    <p:notesMasterId r:id="rId42"/>
  </p:notesMasterIdLst>
  <p:handoutMasterIdLst>
    <p:handoutMasterId r:id="rId43"/>
  </p:handoutMasterIdLst>
  <p:sldIdLst>
    <p:sldId id="281" r:id="rId4"/>
    <p:sldId id="298" r:id="rId5"/>
    <p:sldId id="287" r:id="rId6"/>
    <p:sldId id="288" r:id="rId7"/>
    <p:sldId id="289" r:id="rId8"/>
    <p:sldId id="316" r:id="rId9"/>
    <p:sldId id="319" r:id="rId10"/>
    <p:sldId id="324" r:id="rId11"/>
    <p:sldId id="359" r:id="rId12"/>
    <p:sldId id="358" r:id="rId13"/>
    <p:sldId id="299" r:id="rId14"/>
    <p:sldId id="328" r:id="rId15"/>
    <p:sldId id="330" r:id="rId16"/>
    <p:sldId id="309" r:id="rId17"/>
    <p:sldId id="361" r:id="rId18"/>
    <p:sldId id="308" r:id="rId19"/>
    <p:sldId id="333" r:id="rId20"/>
    <p:sldId id="337" r:id="rId21"/>
    <p:sldId id="355" r:id="rId22"/>
    <p:sldId id="283" r:id="rId23"/>
    <p:sldId id="346" r:id="rId24"/>
    <p:sldId id="347" r:id="rId25"/>
    <p:sldId id="348" r:id="rId26"/>
    <p:sldId id="351" r:id="rId27"/>
    <p:sldId id="295" r:id="rId28"/>
    <p:sldId id="280" r:id="rId29"/>
    <p:sldId id="350" r:id="rId30"/>
    <p:sldId id="268" r:id="rId31"/>
    <p:sldId id="269" r:id="rId32"/>
    <p:sldId id="352" r:id="rId33"/>
    <p:sldId id="353" r:id="rId34"/>
    <p:sldId id="313" r:id="rId35"/>
    <p:sldId id="354" r:id="rId36"/>
    <p:sldId id="297" r:id="rId37"/>
    <p:sldId id="356" r:id="rId38"/>
    <p:sldId id="363" r:id="rId39"/>
    <p:sldId id="338" r:id="rId40"/>
    <p:sldId id="293" r:id="rId41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B0F0"/>
    <a:srgbClr val="CCCCFF"/>
    <a:srgbClr val="53DFCE"/>
    <a:srgbClr val="D626DA"/>
    <a:srgbClr val="FFCCCC"/>
    <a:srgbClr val="FF99FF"/>
    <a:srgbClr val="20D024"/>
    <a:srgbClr val="CC00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5972" autoAdjust="0"/>
  </p:normalViewPr>
  <p:slideViewPr>
    <p:cSldViewPr snapToGrid="0">
      <p:cViewPr varScale="1">
        <p:scale>
          <a:sx n="108" d="100"/>
          <a:sy n="108" d="100"/>
        </p:scale>
        <p:origin x="1080" y="84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179716072"/>
        <c:axId val="179712544"/>
      </c:barChart>
      <c:catAx>
        <c:axId val="17971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712544"/>
        <c:crosses val="autoZero"/>
        <c:auto val="1"/>
        <c:lblAlgn val="ctr"/>
        <c:lblOffset val="100"/>
        <c:noMultiLvlLbl val="0"/>
      </c:catAx>
      <c:valAx>
        <c:axId val="17971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716072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851050930277138E-2"/>
          <c:y val="1.586041164447307E-2"/>
          <c:w val="0.90714894906972288"/>
          <c:h val="0.72715622285942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131700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32861505750653E-3"/>
                  <c:y val="-6.930444894413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07999365171351E-2"/>
                  <c:y val="-5.933142453426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97067366794382E-2"/>
                  <c:y val="-0.10981704971416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66289204600512E-2"/>
                  <c:y val="-2.2092602671191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2713096"/>
        <c:axId val="182714272"/>
        <c:axId val="0"/>
      </c:bar3DChart>
      <c:catAx>
        <c:axId val="18271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714272"/>
        <c:crosses val="autoZero"/>
        <c:auto val="1"/>
        <c:lblAlgn val="ctr"/>
        <c:lblOffset val="100"/>
        <c:noMultiLvlLbl val="0"/>
      </c:catAx>
      <c:valAx>
        <c:axId val="18271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713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2773028501421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2665128679037052"/>
                  <c:y val="-9.42845436517691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9127810950989"/>
                      <c:h val="6.244161463198780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9511725335291124E-2"/>
                  <c:y val="2.09403936607830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44412099638043"/>
                      <c:h val="6.76450825179867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7416340.1900000004</c:v>
                </c:pt>
                <c:pt idx="1">
                  <c:v>10864662.130000001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27345945591706"/>
          <c:y val="0.74750249930347268"/>
          <c:w val="0.17662583306344151"/>
          <c:h val="0.14576986741399939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2023год</a:t>
            </a:r>
            <a:endParaRPr lang="ru-RU" dirty="0"/>
          </a:p>
        </c:rich>
      </c:tx>
      <c:layout>
        <c:manualLayout>
          <c:xMode val="edge"/>
          <c:yMode val="edge"/>
          <c:x val="0.47897915361903903"/>
          <c:y val="6.1749764670188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2204762599888E-2"/>
          <c:y val="0.18663566536749052"/>
          <c:w val="0.87703632487241767"/>
          <c:h val="0.58719994469263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rgbClr val="FFFF00"/>
            </a:solidFill>
          </c:spPr>
          <c:explosion val="91"/>
          <c:dPt>
            <c:idx val="0"/>
            <c:bubble3D val="0"/>
            <c:explosion val="48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2.9901630698379662E-3"/>
                  <c:y val="-0.198603450466640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94744847266238"/>
                      <c:h val="6.1749764670188188E-2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4761900</c:v>
                </c:pt>
                <c:pt idx="1">
                  <c:v>13384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60033527497738"/>
          <c:y val="0.72631920835829256"/>
          <c:w val="0.2105373817472912"/>
          <c:h val="0.162697826148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13226611302729E-2"/>
          <c:y val="6.8975630420968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8592961458016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explosion val="39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4.2967713821852604E-3"/>
                  <c:y val="-0.417782974128460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4156800119457456E-2"/>
                  <c:y val="7.8381398205646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4245000</c:v>
                </c:pt>
                <c:pt idx="1">
                  <c:v>13211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безвозмездных поступлений бюджета Пестяковского городского поселения на 2022 и плановый период 2023 и 2024 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9907880"/>
        <c:axId val="339912584"/>
      </c:barChart>
      <c:catAx>
        <c:axId val="33990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912584"/>
        <c:crosses val="autoZero"/>
        <c:auto val="1"/>
        <c:lblAlgn val="ctr"/>
        <c:lblOffset val="100"/>
        <c:noMultiLvlLbl val="0"/>
      </c:catAx>
      <c:valAx>
        <c:axId val="33991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907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4051098848065469"/>
          <c:y val="2.4034124672132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7463968531824E-2"/>
          <c:y val="0.12577006975573504"/>
          <c:w val="0.86945663533115569"/>
          <c:h val="0.5897472695089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46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3.8931740699740348E-2"/>
                  <c:y val="-7.94677923804885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524704099"/>
                      <c:h val="8.41194363524651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912431765128E-2"/>
                  <c:y val="-3.82379138632111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839207003838193"/>
                  <c:y val="-7.71050676046493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8707311870752635"/>
                  <c:y val="-0.166248645320663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87070377991"/>
                      <c:h val="6.9098108432382108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0884273895164068"/>
                  <c:y val="4.38086580883976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6727824334"/>
                      <c:h val="6.909810843238210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6501822575628849"/>
                  <c:y val="-8.26180920816075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1312116.26</c:v>
                </c:pt>
                <c:pt idx="1">
                  <c:v>119500</c:v>
                </c:pt>
                <c:pt idx="2">
                  <c:v>15874332.779999999</c:v>
                </c:pt>
                <c:pt idx="3">
                  <c:v>9993343.9000000004</c:v>
                </c:pt>
                <c:pt idx="4">
                  <c:v>16100999.84</c:v>
                </c:pt>
                <c:pt idx="5">
                  <c:v>92500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5780835512128091"/>
          <c:y val="4.859216633060273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16756627211327E-2"/>
          <c:y val="0.14980403824760596"/>
          <c:w val="0.88395391120415645"/>
          <c:h val="0.601371102583037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658243109287056E-2"/>
                  <c:y val="-0.10921280690544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560604644576"/>
                      <c:h val="7.78284530728487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822739504050213E-2"/>
                  <c:y val="-3.80440951590213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92734569386795"/>
                      <c:h val="0.106295363848193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014138918819479"/>
                  <c:y val="1.9622913310810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036225287336962"/>
                  <c:y val="-0.162527085987728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247603553888098"/>
                  <c:y val="1.307460874378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1209116.26</c:v>
                </c:pt>
                <c:pt idx="1">
                  <c:v>119500</c:v>
                </c:pt>
                <c:pt idx="2">
                  <c:v>2257750.25</c:v>
                </c:pt>
                <c:pt idx="3">
                  <c:v>4905258.3</c:v>
                </c:pt>
                <c:pt idx="4">
                  <c:v>10499945</c:v>
                </c:pt>
                <c:pt idx="5">
                  <c:v>92500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1967854309263158E-2"/>
          <c:y val="4.030129182300275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40631774409254E-2"/>
          <c:y val="4.5078096807292106E-2"/>
          <c:w val="0.82911248540896465"/>
          <c:h val="0.73104639368888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C00CC"/>
            </a:solidFill>
          </c:spPr>
          <c:explosion val="51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explosion val="36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2568161580007903"/>
                  <c:y val="-2.3384677854206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0104680616713624"/>
                      <c:h val="7.703232612726965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5.5448350339582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6.5454219109895184E-2"/>
                  <c:y val="2.0483931351680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54572850894874"/>
                      <c:h val="7.992384074214083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699075094731875"/>
                  <c:y val="-0.165864450546200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6417446097"/>
                      <c:h val="0.1167352423211002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6030664120974517"/>
                  <c:y val="-1.3094201332094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72607202360897"/>
                      <c:h val="8.652756582461956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0658455159567898"/>
                  <c:y val="6.9444834297475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1019116.26</c:v>
                </c:pt>
                <c:pt idx="1">
                  <c:v>119500</c:v>
                </c:pt>
                <c:pt idx="2">
                  <c:v>1785058.75</c:v>
                </c:pt>
                <c:pt idx="3">
                  <c:v>4605962.3499999996</c:v>
                </c:pt>
                <c:pt idx="4">
                  <c:v>10499772</c:v>
                </c:pt>
                <c:pt idx="5">
                  <c:v>92500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2022год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99FF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4083166666738833"/>
                  <c:y val="6.546616933445322E-2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3787800914568"/>
                      <c:h val="5.923131122938453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3054958625261479"/>
                  <c:y val="-0.11172220519332669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2509620043464"/>
                      <c:h val="7.338696771984856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1440869694362597E-2"/>
                  <c:y val="6.6006122440855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361428291219622E-2"/>
                  <c:y val="3.924349241860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527381888988142E-2"/>
                  <c:y val="2.2329314071662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139079394206813E-2"/>
                  <c:y val="-3.3565784392950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24220629.199999999</c:v>
                </c:pt>
                <c:pt idx="1">
                  <c:v>16041125.4</c:v>
                </c:pt>
                <c:pt idx="2">
                  <c:v>219421.92</c:v>
                </c:pt>
                <c:pt idx="3">
                  <c:v>737000</c:v>
                </c:pt>
                <c:pt idx="4">
                  <c:v>1048116.26</c:v>
                </c:pt>
                <c:pt idx="5">
                  <c:v>56500</c:v>
                </c:pt>
                <c:pt idx="6">
                  <c:v>1170000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24220629.199999999</c:v>
                </c:pt>
                <c:pt idx="1">
                  <c:v>16041125.4</c:v>
                </c:pt>
                <c:pt idx="2">
                  <c:v>219421.92</c:v>
                </c:pt>
                <c:pt idx="3">
                  <c:v>737000</c:v>
                </c:pt>
                <c:pt idx="4">
                  <c:v>1048116.26</c:v>
                </c:pt>
                <c:pt idx="5">
                  <c:v>56500</c:v>
                </c:pt>
                <c:pt idx="6">
                  <c:v>1170000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219421.92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737000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1048116.26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56500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  <c:pt idx="0">
                  <c:v>Формирование современной городской среды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1170000</c:v>
                </c:pt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861422550178506"/>
          <c:y val="0.16457710175273779"/>
          <c:w val="0.33347412334596394"/>
          <c:h val="0.8232894783982930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79715288"/>
        <c:axId val="179716856"/>
        <c:axId val="0"/>
      </c:bar3DChart>
      <c:catAx>
        <c:axId val="179715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716856"/>
        <c:crosses val="autoZero"/>
        <c:auto val="1"/>
        <c:lblAlgn val="ctr"/>
        <c:lblOffset val="100"/>
        <c:noMultiLvlLbl val="0"/>
      </c:catAx>
      <c:valAx>
        <c:axId val="1797168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7971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94018916321831E-2"/>
          <c:y val="0.15307040374460831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0667294129266247"/>
                  <c:y val="3.1950175210316033E-2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39978445422843"/>
                      <c:h val="5.636538546617304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1399054028167347"/>
                  <c:y val="9.8915499378900307E-3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93435925229706"/>
                      <c:h val="7.23046956015348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3558701180985249E-2"/>
                  <c:y val="-3.60015048214844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160098802194706E-2"/>
                  <c:y val="3.85874068781888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486832344117384E-2"/>
                  <c:y val="-3.68348671781679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7082008.5499999998</c:v>
                </c:pt>
                <c:pt idx="1">
                  <c:v>10440023.08</c:v>
                </c:pt>
                <c:pt idx="2">
                  <c:v>219421.92</c:v>
                </c:pt>
                <c:pt idx="3">
                  <c:v>308000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7082008.5499999998</c:v>
                </c:pt>
                <c:pt idx="1">
                  <c:v>10440023.08</c:v>
                </c:pt>
                <c:pt idx="2">
                  <c:v>219421.92</c:v>
                </c:pt>
                <c:pt idx="3">
                  <c:v>308000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219421.92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308000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978116.26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56500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7048170223016157"/>
          <c:y val="0.15389921649505239"/>
          <c:w val="0.30314612726233509"/>
          <c:h val="0.71511416844650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97750">
          <a:srgbClr val="CCCCFF"/>
        </a:gs>
        <a:gs pos="95500">
          <a:srgbClr val="CCCCFF"/>
        </a:gs>
        <a:gs pos="0">
          <a:schemeClr val="accent6">
            <a:lumMod val="40000"/>
            <a:lumOff val="60000"/>
          </a:schemeClr>
        </a:gs>
        <a:gs pos="100000">
          <a:schemeClr val="accent6">
            <a:lumMod val="95000"/>
            <a:lumOff val="5000"/>
          </a:schemeClr>
        </a:gs>
        <a:gs pos="100000">
          <a:schemeClr val="accent6">
            <a:lumMod val="6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6981850933431702"/>
                  <c:y val="-7.59300779808927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803316486686"/>
                      <c:h val="5.55865104504573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9005811696655761"/>
                  <c:y val="0.127629469908025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56922004218698"/>
                      <c:h val="7.98203768016384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4278966155022733E-2"/>
                  <c:y val="-1.49935121932617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696962052068886E-3"/>
                  <c:y val="3.8487959393962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46537577868141E-2"/>
                  <c:y val="-9.26595555216323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6310021.0999999996</c:v>
                </c:pt>
                <c:pt idx="1">
                  <c:v>10439850.08</c:v>
                </c:pt>
                <c:pt idx="2">
                  <c:v>219421.92</c:v>
                </c:pt>
                <c:pt idx="3">
                  <c:v>118000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6310021.0999999996</c:v>
                </c:pt>
                <c:pt idx="1">
                  <c:v>10439850.08</c:v>
                </c:pt>
                <c:pt idx="2">
                  <c:v>219421.92</c:v>
                </c:pt>
                <c:pt idx="3">
                  <c:v>118000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219421.92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118000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978116.26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56500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8704871579590118"/>
          <c:w val="0.27207308701796884"/>
          <c:h val="0.72425962676029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городского поселения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плановый период 2023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2024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52716842082404"/>
          <c:y val="3.2329664368484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3583776118181E-2"/>
          <c:y val="0.2537335720274902"/>
          <c:w val="0.8944560872198668"/>
          <c:h val="0.6284198367298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13940349.4</c:v>
                </c:pt>
                <c:pt idx="1">
                  <c:v>13918520</c:v>
                </c:pt>
                <c:pt idx="2">
                  <c:v>13937530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rgbClr val="D626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910957.75</c:v>
                </c:pt>
                <c:pt idx="1">
                  <c:v>879257.75</c:v>
                </c:pt>
                <c:pt idx="2">
                  <c:v>879257.75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18275022.920000002</c:v>
                </c:pt>
                <c:pt idx="1">
                  <c:v>4775284</c:v>
                </c:pt>
                <c:pt idx="2">
                  <c:v>4258211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79713720"/>
        <c:axId val="179710976"/>
        <c:axId val="0"/>
      </c:bar3DChart>
      <c:catAx>
        <c:axId val="179713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710976"/>
        <c:crosses val="autoZero"/>
        <c:auto val="1"/>
        <c:lblAlgn val="ctr"/>
        <c:lblOffset val="100"/>
        <c:noMultiLvlLbl val="0"/>
      </c:catAx>
      <c:valAx>
        <c:axId val="17971097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79713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9273272641569494"/>
          <c:w val="0.60800885907294799"/>
          <c:h val="3.6738959065666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12700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8961292984496E-2"/>
          <c:y val="0.14603388005361617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2022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6962888658543468"/>
                  <c:y val="-0.14674035327733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EA9D96-CF4F-4CCF-B3D5-E9518E5985D5}" type="VALUE">
                      <a:rPr lang="en-US" sz="1100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baseline="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9046486084"/>
                      <c:h val="0.10346621260380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05768170882129"/>
                  <c:y val="0.10290056362289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b="1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14672691053601"/>
                      <c:h val="0.11040740371666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14851307.15</c:v>
                </c:pt>
                <c:pt idx="1">
                  <c:v>18275022.920000002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451478315E-2"/>
          <c:y val="0.82814547085458257"/>
          <c:w val="0.80856096846649639"/>
          <c:h val="0.14318357462838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72071444789574879"/>
          <c:y val="7.467724977245221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301310926450575E-3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2023</c:v>
                </c:pt>
              </c:strCache>
            </c:strRef>
          </c:tx>
          <c:explosion val="6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0386010492874784"/>
                  <c:y val="-0.307550639736292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9264456549"/>
                      <c:h val="0.123568030594577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4772494635382838"/>
                  <c:y val="3.5994852084187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1245075067418"/>
                      <c:h val="6.96359665277151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14797777.75</c:v>
                </c:pt>
                <c:pt idx="1">
                  <c:v>4775284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74938313041846538"/>
          <c:w val="0.82394892026313626"/>
          <c:h val="0.2061321334160017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916411241048631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2024</c:v>
                </c:pt>
              </c:strCache>
            </c:strRef>
          </c:tx>
          <c:explosion val="4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2384791941679452"/>
                  <c:y val="-0.346042326825479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4401037021183"/>
                      <c:h val="0.14574305679421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3461319823516121"/>
                  <c:y val="8.93092130569526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086232116736"/>
                      <c:h val="6.22947465611852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14816787.75</c:v>
                </c:pt>
                <c:pt idx="1">
                  <c:v>4258211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80930537458689877"/>
          <c:w val="0.89999996206436617"/>
          <c:h val="0.15930460527328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налоговых и неналоговых доходов Пестяковского городского поселения на 2022 и плановый период 2023 и 2024 годов</a:t>
            </a:r>
          </a:p>
        </c:rich>
      </c:tx>
      <c:layout>
        <c:manualLayout>
          <c:xMode val="edge"/>
          <c:yMode val="edge"/>
          <c:x val="4.5582100872203254E-2"/>
          <c:y val="1.3071895424836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69923768061415"/>
          <c:y val="0.18903058686291666"/>
          <c:w val="0.910612692184808"/>
          <c:h val="0.62759113444152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14851307.15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2023год2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14797777.75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14816787.75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591144"/>
        <c:axId val="172587224"/>
      </c:barChart>
      <c:catAx>
        <c:axId val="17259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587224"/>
        <c:crosses val="autoZero"/>
        <c:auto val="1"/>
        <c:lblAlgn val="ctr"/>
        <c:lblOffset val="100"/>
        <c:noMultiLvlLbl val="0"/>
      </c:catAx>
      <c:valAx>
        <c:axId val="17258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591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налоговых и неналоговых доходов Пестяковского городского поселения на 2022 и плановый период 2023 и 2024 годов в расчете на одного жителя</a:t>
            </a: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709960"/>
        <c:axId val="182711136"/>
      </c:barChart>
      <c:catAx>
        <c:axId val="18270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711136"/>
        <c:crosses val="autoZero"/>
        <c:auto val="1"/>
        <c:lblAlgn val="ctr"/>
        <c:lblOffset val="100"/>
        <c:noMultiLvlLbl val="0"/>
      </c:catAx>
      <c:valAx>
        <c:axId val="18271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709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налоговых доходов бюджета Пестяковского городского поселения на 2022год и плановый период 2023 и 2024 годов</a:t>
            </a:r>
          </a:p>
        </c:rich>
      </c:tx>
      <c:layout>
        <c:manualLayout>
          <c:xMode val="edge"/>
          <c:yMode val="edge"/>
          <c:x val="8.470856469457949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11649979.4</c:v>
                </c:pt>
                <c:pt idx="1">
                  <c:v>940370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307000055609518E-3"/>
                  <c:y val="-5.945410139650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11610000</c:v>
                </c:pt>
                <c:pt idx="1">
                  <c:v>958520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37066467576691E-2"/>
                  <c:y val="-0.1461745050501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11610000</c:v>
                </c:pt>
                <c:pt idx="1">
                  <c:v>977530</c:v>
                </c:pt>
                <c:pt idx="2">
                  <c:v>1350000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2709176"/>
        <c:axId val="182711920"/>
        <c:axId val="0"/>
      </c:bar3DChart>
      <c:catAx>
        <c:axId val="18270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711920"/>
        <c:crosses val="autoZero"/>
        <c:auto val="1"/>
        <c:lblAlgn val="ctr"/>
        <c:lblOffset val="100"/>
        <c:noMultiLvlLbl val="0"/>
      </c:catAx>
      <c:valAx>
        <c:axId val="18271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709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2021-2024 годы позволит: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X="86316" custScaleY="89160" custLinFactNeighborX="-494" custLinFactNeighborY="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X="87715" custScaleY="10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ScaleX="88529" custScaleY="9179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2024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00B0F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 2022 год –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16 041 125,40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2023 г-  10 440 023,08 руб., на 2024 г- 10 439 850,08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2022 г-   7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492 130,93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2023 г – 5 970 501,00 руб., 2024 г- 5 970 501,00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-  на 2022 г- 5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921 436,21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   2023 г- 2 960 624,44 руб., на 2024 г – 2 960 451,44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CCCCFF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на 2022 г – 2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627 558,26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2023 г-1 508 897,64 руб.,                         на 2024 г- 1 508 897,64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 на 2022г- 0,00 руб., на 2023г-0,00 руб., на 2024г-0,00 руб.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85209" custScaleY="60570" custLinFactNeighborX="-215" custLinFactNeighborY="-13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101847" custScaleY="122269" custLinFactNeighborX="5214" custLinFactNeighborY="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2492" custScaleY="43811" custLinFactNeighborX="-1644" custLinFactNeighborY="-314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88227" custScaleY="46477" custLinFactNeighborX="10131" custLinFactNeighborY="-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78556" custLinFactNeighborX="-2368" custLinFactNeighborY="-344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3043" custScaleY="84848" custLinFactNeighborX="-52" custLinFactNeighborY="-278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2024годы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2022 год – 24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20 6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руб., на 2023 г.-         7 082 008,55 руб., на 2024 г.- 6 310 021,10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2022 г- 92 952,00 руб., на 2023 г – 12 000,00 руб., 2024 г- 12 000,00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2022 г.- 7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505 339,77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2023 г.- 3 869 038,33 руб., на 2024г -3 569 742,38 руб.,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2022г- 878 609,45 руб., на 2023 г- 878 609,45 руб., на 2024г- 878 609,45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2022 г.- 15 387 332,78 руб., на 2023 г.-                                                                          2 166 750,25 руб., на 2024 г- 1 694 058,75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2022г-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186 442,68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2023г- 145 610,52 руб., на 2024 г- 145 610,52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2022г-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169 952,52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2023г- 10 000,00 руб., на 2024г.- 10 000,00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2022г- 0,00 руб.,  на 2023г – 0,00 руб., на 2024г- 0,00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2022г- 0,00 руб., на 2023 г- 0,00 руб., на 2024г- 0,00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CCCCFF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64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83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9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9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05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435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49765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387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1023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628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8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4257" y="542656"/>
            <a:ext cx="6862273" cy="1085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481" y="2264636"/>
            <a:ext cx="8127049" cy="4016524"/>
          </a:xfrm>
          <a:prstGeom prst="rect">
            <a:avLst/>
          </a:prstGeom>
          <a:solidFill>
            <a:srgbClr val="CCCC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endParaRPr lang="ru-RU" sz="28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2022 ГОД и ПЛАНОВЫЙ ПЕРИОД  2023 и 2024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АКТУАЛИЗИРОВАННАЯ ВЕРСИЯ НА 01.</a:t>
            </a:r>
            <a:r>
              <a:rPr lang="en-US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.2022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1" y="504463"/>
            <a:ext cx="1068990" cy="111923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081109"/>
              </p:ext>
            </p:extLst>
          </p:nvPr>
        </p:nvGraphicFramePr>
        <p:xfrm>
          <a:off x="444381" y="179461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970726"/>
              </p:ext>
            </p:extLst>
          </p:nvPr>
        </p:nvGraphicFramePr>
        <p:xfrm>
          <a:off x="471488" y="1495515"/>
          <a:ext cx="4305611" cy="265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701424"/>
              </p:ext>
            </p:extLst>
          </p:nvPr>
        </p:nvGraphicFramePr>
        <p:xfrm>
          <a:off x="4930923" y="1367327"/>
          <a:ext cx="4298536" cy="24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651813"/>
              </p:ext>
            </p:extLst>
          </p:nvPr>
        </p:nvGraphicFramePr>
        <p:xfrm>
          <a:off x="2777383" y="4119073"/>
          <a:ext cx="4204350" cy="246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752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2022  плановый период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и 2024 годов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99308877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88927298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42534882"/>
              </p:ext>
            </p:extLst>
          </p:nvPr>
        </p:nvGraphicFramePr>
        <p:xfrm>
          <a:off x="769122" y="623843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74971165"/>
              </p:ext>
            </p:extLst>
          </p:nvPr>
        </p:nvGraphicFramePr>
        <p:xfrm>
          <a:off x="499533" y="948266"/>
          <a:ext cx="8966199" cy="530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7943" y="120227"/>
            <a:ext cx="847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ПЕСТЯКОВСКОГО ГОРОДСКОГО ПОСЕЛЕНИЯ НА 2022 ГОД И ПЛАНОВЫЙ ПЕРИОД 2023 И 2024 ГОДОВ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21643311"/>
              </p:ext>
            </p:extLst>
          </p:nvPr>
        </p:nvGraphicFramePr>
        <p:xfrm>
          <a:off x="598206" y="1145136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450015500"/>
              </p:ext>
            </p:extLst>
          </p:nvPr>
        </p:nvGraphicFramePr>
        <p:xfrm>
          <a:off x="5059110" y="1145136"/>
          <a:ext cx="4247260" cy="30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179680857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2022 и плановый период 2023 и 2024 годов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80251851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2480" y="382826"/>
            <a:ext cx="8090263" cy="567464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2022 и плановый период 2023 и 2024годов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550169"/>
              </p:ext>
            </p:extLst>
          </p:nvPr>
        </p:nvGraphicFramePr>
        <p:xfrm>
          <a:off x="680037" y="950290"/>
          <a:ext cx="8202706" cy="5628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6862"/>
                <a:gridCol w="451313"/>
                <a:gridCol w="394447"/>
                <a:gridCol w="1325545"/>
                <a:gridCol w="1381796"/>
                <a:gridCol w="1262743"/>
              </a:tblGrid>
              <a:tr h="397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Документ, учреждение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2022 год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2023 год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2024 год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 anchor="ctr"/>
                </a:tc>
              </a:tr>
              <a:tr h="265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ОБЩЕГОСУДАРСТВЕННЫЕ ВОПРОСЫ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1 312 116,26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1 209 116,26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1 019 116,26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531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736 301,00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736 301,00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736 301,00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664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196 134,26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196 134,26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196 134,26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537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156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Резервные фонды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163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общегосударственные вопросы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259 681,00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226 681,00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36 681,00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313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156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Гражданская оборона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ЭКОНОМИКА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15 874 332,78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2 257 750,25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1 785 058,75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171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Дорожное хозяйство (дорожные фонды)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15 387 332,78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2 166 750,25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1 694 058,75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171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487 000,00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17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ЖИЛИЩНО-КОММУНАЛЬНОЕ ХОЗЯЙСТВО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9 993 343,90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4 905 258,30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4 605 962,35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158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Жилищное хозяйство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186 442,68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145 610,52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145 610,52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166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Коммунальное хозяйство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971 561,45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890 609,45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890 609,45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187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Благоустройство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8 835 339,77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3 869 038,33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3 569 742,38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156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КУЛЬТУРА, КИНЕМАТОГРАФИЯ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16 100 999,84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10 499 945,00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10 499 772,00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156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Культура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16 100 999,84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10 499 945,00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10 499 772,00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156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СОЦИАЛЬНАЯ ПОЛИТИКА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92 500,00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92 500,00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92 500,00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170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Пенсионное обеспечение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268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вопросы в области социальной политики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56 500,00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56 500,00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56 500,00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265206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  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43 492 792,78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19 084 069,81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18 121 909,36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289150775"/>
              </p:ext>
            </p:extLst>
          </p:nvPr>
        </p:nvGraphicFramePr>
        <p:xfrm>
          <a:off x="452927" y="1025494"/>
          <a:ext cx="4195985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81000" y="435835"/>
            <a:ext cx="8949267" cy="589659"/>
          </a:xfrm>
          <a:solidFill>
            <a:schemeClr val="accent3">
              <a:lumMod val="40000"/>
              <a:lumOff val="60000"/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2022 и плановый период 2023 и 2024 годов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85339860"/>
              </p:ext>
            </p:extLst>
          </p:nvPr>
        </p:nvGraphicFramePr>
        <p:xfrm>
          <a:off x="5295544" y="1025494"/>
          <a:ext cx="4034723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33843802"/>
              </p:ext>
            </p:extLst>
          </p:nvPr>
        </p:nvGraphicFramePr>
        <p:xfrm>
          <a:off x="2051623" y="4165600"/>
          <a:ext cx="4161802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4" y="365125"/>
            <a:ext cx="9047573" cy="4809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649480" y="1273323"/>
            <a:ext cx="8740179" cy="5418034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2022 год и плановый период 2023 и 2024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И.Е. Тюрикова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FFFF00"/>
            </a:gs>
            <a:gs pos="47000">
              <a:schemeClr val="accent1">
                <a:lumMod val="60000"/>
                <a:lumOff val="40000"/>
              </a:schemeClr>
            </a:gs>
            <a:gs pos="98000">
              <a:srgbClr val="00B0F0"/>
            </a:gs>
            <a:gs pos="96721">
              <a:schemeClr val="accent1">
                <a:lumMod val="20000"/>
                <a:lumOff val="80000"/>
              </a:schemeClr>
            </a:gs>
            <a:gs pos="9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91941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и ПЛАНОВЫЙ ПЕРИОД 2023 И 2024 ГОДОВ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Пестяковского городского поселения на 2022 год  и плановый период 2023 и 2024 годов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26 подпрограммы и 26 основных мероприятия.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2022 год и плановый период 2023 и 2024 годов не планируется, т.к. муниципальный долг в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512569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483349"/>
              </p:ext>
            </p:extLst>
          </p:nvPr>
        </p:nvGraphicFramePr>
        <p:xfrm>
          <a:off x="589085" y="509954"/>
          <a:ext cx="8335107" cy="615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336129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b="1" i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35324403"/>
              </p:ext>
            </p:extLst>
          </p:nvPr>
        </p:nvGraphicFramePr>
        <p:xfrm>
          <a:off x="589085" y="1004131"/>
          <a:ext cx="9093078" cy="635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294991" y="854579"/>
            <a:ext cx="773483" cy="5452217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29910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22 кружков художественной самодеятельности , в том числе детских кружков-4, их посещает более 292 чел., работает на базе Дома культуры работают два коллектива: народный театр «Диалог» и народный хор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посещают более 21 человек.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8183" y="4312557"/>
            <a:ext cx="3233492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55 807 экземпляров и являются частью культурного наследия и информационного ресурса. В настоящее время библиотеками  обслуживается  более 2300  читателей, в год их по посещение составляет более 20 505, книговыдача более 46 600 экземпляров печатных материалов.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3876040"/>
            <a:ext cx="3217435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80665"/>
            <a:ext cx="3217435" cy="2002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0" y="4312557"/>
            <a:ext cx="2525486" cy="1946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89851"/>
            <a:ext cx="2857500" cy="30520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46 детей и подростков, работают любительское объединение «Играем в лоскутки» его посещают 12 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923" y="1167639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11144" y="1861876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2022г- 219 421,92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2023г- 219 421,92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2024г.- 219 421,92 руб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9566" y="5195244"/>
            <a:ext cx="3270945" cy="16086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922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2022 г- 51 421,92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2023г- 51 421,92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2024г- 51 421,92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2606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г- 168 000,00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2023г- 168 000,00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г- 168 000,00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82849" y="3459535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89362" y="3459535"/>
            <a:ext cx="219513" cy="2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1184486"/>
            <a:ext cx="3134052" cy="2528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3912661"/>
            <a:ext cx="3134052" cy="270031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777525" y="2625741"/>
            <a:ext cx="318480" cy="23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83154" y="1167639"/>
            <a:ext cx="2008252" cy="2535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и экстремизма, а так же минимизация и (или) ликвидация последствий проявлений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экстремизма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г- 0,00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2466" y="1110953"/>
            <a:ext cx="7546974" cy="4939470"/>
          </a:xfrm>
          <a:solidFill>
            <a:srgbClr val="CCCCFF"/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8007" y="157646"/>
            <a:ext cx="5956419" cy="164257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101" y="1959291"/>
            <a:ext cx="5273675" cy="4000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59636" y="4352261"/>
            <a:ext cx="525463" cy="410237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938653" y="4352260"/>
            <a:ext cx="515937" cy="410238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101" y="2769573"/>
            <a:ext cx="8588523" cy="1582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737 000,00руб.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2023 год – 308 000,00руб.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2024 год – 118 000,00руб.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410716" y="4762498"/>
            <a:ext cx="3230563" cy="189760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Управление муниципальным имуществом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endParaRPr lang="ru-RU" sz="1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2022г- 60 000,00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2023г- 27 000,00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2024г- 27 000,00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9325" y="4762496"/>
            <a:ext cx="2920621" cy="1897607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градостроительной деятельности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2022г- 487 000,00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  91 000,00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2024г- 91 000,00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708905" y="4762497"/>
            <a:ext cx="2920621" cy="189760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экологических проблем  Пестяковского городского поселения–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2022г- 190 000,00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2023г- 190 000,00руб.,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2024г- 0,00руб.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08144" y="4352263"/>
            <a:ext cx="515937" cy="410235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26" y="157645"/>
            <a:ext cx="3833422" cy="24984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0902"/>
          <a:stretch>
            <a:fillRect/>
          </a:stretch>
        </p:blipFill>
        <p:spPr>
          <a:xfrm>
            <a:off x="5867400" y="3454841"/>
            <a:ext cx="3833422" cy="30717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7713"/>
            <a:ext cx="3833422" cy="291575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CCCCFF"/>
            </a:gs>
            <a:gs pos="10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64892" y="186261"/>
            <a:ext cx="7959072" cy="461665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0652" y="2794238"/>
            <a:ext cx="6582725" cy="1500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99716" y="2845719"/>
            <a:ext cx="553737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99132" y="21861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13377" y="214284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5208762" y="1042182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951532" y="994347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              денежные средства </a:t>
            </a: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99131" y="4390154"/>
            <a:ext cx="7934671" cy="24678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63629476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88610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48192124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91418578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83608870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1 048 116,26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978 116,26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978 116,26 руб.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47101" y="3301221"/>
            <a:ext cx="525463" cy="54977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695031" y="3288720"/>
            <a:ext cx="515937" cy="61608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6596" y="2315340"/>
            <a:ext cx="3999617" cy="1027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56 500,00руб.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2023 год – 56 500,00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2024 год – 56 500,00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20172" y="3859436"/>
            <a:ext cx="2222016" cy="1230595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2022г-  56 500,00 руб.,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2023г-  56 500,00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2024г- 56 500,00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88748" y="3952981"/>
            <a:ext cx="2204815" cy="94609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2022 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2024 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2190" y="5230025"/>
            <a:ext cx="628115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05" y="169686"/>
            <a:ext cx="2689976" cy="20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115299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современной городской среды на территории Пестяковского городского поселения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2024годы</a:t>
            </a:r>
            <a:endParaRPr lang="ru-RU" sz="1400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6508" y="2719407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1 170 000,00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0,00 руб.</a:t>
            </a: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3348" y="1482281"/>
            <a:ext cx="4433410" cy="1374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благоустройства территории Пестяковского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Пестяковского муниципального района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3348" y="5473582"/>
            <a:ext cx="4440798" cy="1311780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16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благоустроенных территорий для обеспечения комфортной городской среды в Пестяковском городском поселении.</a:t>
            </a:r>
            <a:endParaRPr lang="ru-RU" sz="14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53348" y="2922825"/>
            <a:ext cx="4433410" cy="25507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дворовых территорий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муниципальных территорий общего пользования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Принятие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благоустройства территории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поселения, отвечающих современным требованиям к созданию комфортной среды проживания граждан и предполагающих масштабное вовлечение граждан в реализацию мероприятий по благоустройству.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461" y="4450084"/>
            <a:ext cx="233300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Пестяковского городского поселения Пестяковского муниципального района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0539" y="4450084"/>
            <a:ext cx="248566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территорий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поддержки местных инициатив»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1 170 000,00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317126" y="3796367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381257" y="3782551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692397"/>
            <a:ext cx="3344863" cy="28178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7423" y="2356221"/>
            <a:ext cx="3518730" cy="3490169"/>
          </a:xfrm>
          <a:solidFill>
            <a:srgbClr val="CCCCFF"/>
          </a:solidFill>
        </p:spPr>
        <p:txBody>
          <a:bodyPr>
            <a:normAutofit fontScale="925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(849346)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CCCCFF"/>
            </a:gs>
            <a:gs pos="95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158626" cy="205697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157541" cy="205697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158626" cy="1510233"/>
          </a:xfrm>
          <a:prstGeom prst="homePlate">
            <a:avLst/>
          </a:prstGeom>
          <a:gradFill>
            <a:gsLst>
              <a:gs pos="47500">
                <a:schemeClr val="accent1"/>
              </a:gs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35551" y="1110953"/>
            <a:ext cx="6545219" cy="16061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проекта  бюджета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35551" y="3039610"/>
            <a:ext cx="6622991" cy="163211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435402" y="4994275"/>
            <a:ext cx="6682961" cy="1505128"/>
          </a:xfrm>
          <a:prstGeom prst="horizontalScroll">
            <a:avLst/>
          </a:prstGeom>
          <a:gradFill>
            <a:gsLst>
              <a:gs pos="47500">
                <a:schemeClr val="accent2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Пестяковского 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CCCFF"/>
            </a:gs>
            <a:gs pos="100000">
              <a:schemeClr val="accent5">
                <a:lumMod val="40000"/>
                <a:lumOff val="60000"/>
              </a:schemeClr>
            </a:gs>
            <a:gs pos="67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6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6" y="1392287"/>
            <a:ext cx="2337676" cy="2826999"/>
          </a:xfrm>
          <a:prstGeom prst="ellipse">
            <a:avLst/>
          </a:prstGeom>
          <a:gradFill>
            <a:gsLst>
              <a:gs pos="99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038842" y="1398417"/>
            <a:ext cx="3242479" cy="2139540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804" y="2282567"/>
            <a:ext cx="28129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53054" y="4219286"/>
            <a:ext cx="2033899" cy="2383771"/>
          </a:xfrm>
          <a:prstGeom prst="upArrow">
            <a:avLst>
              <a:gd name="adj1" fmla="val 50000"/>
              <a:gd name="adj2" fmla="val 5090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87111" y="1569333"/>
            <a:ext cx="3214055" cy="1797709"/>
          </a:xfrm>
          <a:prstGeom prst="rightArrow">
            <a:avLst>
              <a:gd name="adj1" fmla="val 630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Пестяковского муниципального района и  городского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2020 -2023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52001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973761"/>
              </p:ext>
            </p:extLst>
          </p:nvPr>
        </p:nvGraphicFramePr>
        <p:xfrm>
          <a:off x="1110954" y="2025354"/>
          <a:ext cx="7187012" cy="1978233"/>
        </p:xfrm>
        <a:graphic>
          <a:graphicData uri="http://schemas.openxmlformats.org/drawingml/2006/table">
            <a:tbl>
              <a:tblPr firstRow="1" firstCol="1" bandRow="1"/>
              <a:tblGrid>
                <a:gridCol w="1871660"/>
                <a:gridCol w="1264646"/>
                <a:gridCol w="1273323"/>
                <a:gridCol w="1358781"/>
                <a:gridCol w="1418602"/>
              </a:tblGrid>
              <a:tr h="44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384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32 009 080,82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126 330,07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573 061,75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074 998,75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38 061 041,19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43 492 792,78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19 084 069,81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18 121 909,36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-6 051 960,37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10 366 462,71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10954" y="350378"/>
            <a:ext cx="7169921" cy="15809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024" algn="ctr" defTabSz="742946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2023-2024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chemeClr val="accent1">
              <a:lumMod val="60000"/>
              <a:lumOff val="40000"/>
            </a:schemeClr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2022 и плановый период 2023 и 2024 годов из расчета на одного жителя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550127"/>
              </p:ext>
            </p:extLst>
          </p:nvPr>
        </p:nvGraphicFramePr>
        <p:xfrm>
          <a:off x="1102407" y="2153540"/>
          <a:ext cx="7665579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141272"/>
              </p:ext>
            </p:extLst>
          </p:nvPr>
        </p:nvGraphicFramePr>
        <p:xfrm>
          <a:off x="760576" y="1350225"/>
          <a:ext cx="8494519" cy="3665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66702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и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2024годов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33 126 330,07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19 573 061,75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19 074 998,75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710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14 851 307,15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14 797 777,75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14 816 787,75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13 940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349,40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918 520,00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37 530,00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910 957,75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18 275 022,92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4 775 284,00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4 258 211,00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16237</TotalTime>
  <Words>3598</Words>
  <Application>Microsoft Office PowerPoint</Application>
  <PresentationFormat>Лист A4 (210x297 мм)</PresentationFormat>
  <Paragraphs>534</Paragraphs>
  <Slides>38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Monotype Corsiva</vt:lpstr>
      <vt:lpstr>Times New Roman</vt:lpstr>
      <vt:lpstr>Trebuchet MS</vt:lpstr>
      <vt:lpstr>Wingdings 2</vt:lpstr>
      <vt:lpstr>Wingdings 3</vt:lpstr>
      <vt:lpstr>HDOfficeLightV0</vt:lpstr>
      <vt:lpstr>1_HDOfficeLightV0</vt:lpstr>
      <vt:lpstr>Грань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2020 -2023 годы</vt:lpstr>
      <vt:lpstr>Презентация PowerPoint</vt:lpstr>
      <vt:lpstr>Доходы, расходы, дефицит бюджета Пестяковского городского поселения на 2022 и плановый период 2023 и 2024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 в бюджет Пестяковского городского поселения в 2022 и плановый период 2023 и 2024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2022 и плановый период 2023 и 2024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FO_7</cp:lastModifiedBy>
  <cp:revision>1086</cp:revision>
  <cp:lastPrinted>2022-11-15T11:45:53Z</cp:lastPrinted>
  <dcterms:created xsi:type="dcterms:W3CDTF">2013-12-31T04:29:18Z</dcterms:created>
  <dcterms:modified xsi:type="dcterms:W3CDTF">2022-11-15T12:02:10Z</dcterms:modified>
</cp:coreProperties>
</file>