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2"/>
  </p:notesMasterIdLst>
  <p:handoutMasterIdLst>
    <p:handoutMasterId r:id="rId43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4" r:id="rId11"/>
    <p:sldId id="359" r:id="rId12"/>
    <p:sldId id="358" r:id="rId13"/>
    <p:sldId id="299" r:id="rId14"/>
    <p:sldId id="328" r:id="rId15"/>
    <p:sldId id="330" r:id="rId16"/>
    <p:sldId id="309" r:id="rId17"/>
    <p:sldId id="303" r:id="rId18"/>
    <p:sldId id="308" r:id="rId19"/>
    <p:sldId id="333" r:id="rId20"/>
    <p:sldId id="337" r:id="rId21"/>
    <p:sldId id="355" r:id="rId22"/>
    <p:sldId id="283" r:id="rId23"/>
    <p:sldId id="346" r:id="rId24"/>
    <p:sldId id="347" r:id="rId25"/>
    <p:sldId id="348" r:id="rId26"/>
    <p:sldId id="352" r:id="rId27"/>
    <p:sldId id="353" r:id="rId28"/>
    <p:sldId id="313" r:id="rId29"/>
    <p:sldId id="354" r:id="rId30"/>
    <p:sldId id="351" r:id="rId31"/>
    <p:sldId id="295" r:id="rId32"/>
    <p:sldId id="280" r:id="rId33"/>
    <p:sldId id="350" r:id="rId34"/>
    <p:sldId id="268" r:id="rId35"/>
    <p:sldId id="269" r:id="rId36"/>
    <p:sldId id="356" r:id="rId37"/>
    <p:sldId id="297" r:id="rId38"/>
    <p:sldId id="360" r:id="rId39"/>
    <p:sldId id="338" r:id="rId40"/>
    <p:sldId id="293" r:id="rId41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FCE"/>
    <a:srgbClr val="CCCCFF"/>
    <a:srgbClr val="D626DA"/>
    <a:srgbClr val="FFCCCC"/>
    <a:srgbClr val="FF99FF"/>
    <a:srgbClr val="99FF99"/>
    <a:srgbClr val="20D024"/>
    <a:srgbClr val="CC00CC"/>
    <a:srgbClr val="FF99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5167" autoAdjust="0"/>
  </p:normalViewPr>
  <p:slideViewPr>
    <p:cSldViewPr snapToGrid="0">
      <p:cViewPr varScale="1">
        <p:scale>
          <a:sx n="108" d="100"/>
          <a:sy n="108" d="100"/>
        </p:scale>
        <p:origin x="870" y="84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2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255678352"/>
        <c:axId val="251235952"/>
      </c:barChart>
      <c:catAx>
        <c:axId val="25567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1235952"/>
        <c:crosses val="autoZero"/>
        <c:auto val="1"/>
        <c:lblAlgn val="ctr"/>
        <c:lblOffset val="100"/>
        <c:noMultiLvlLbl val="0"/>
      </c:catAx>
      <c:valAx>
        <c:axId val="25123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678352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3">
            <a:lumMod val="60000"/>
            <a:lumOff val="4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3">
            <a:lumMod val="60000"/>
            <a:lumOff val="4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231587146102081E-2"/>
          <c:y val="3.8479957159585493E-2"/>
          <c:w val="0.88305509764420143"/>
          <c:h val="0.60995762481180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50800" dist="50800" dir="5400000" algn="ctr" rotWithShape="0">
                <a:srgbClr val="000000"/>
              </a:outerShdw>
              <a:softEdge rad="0"/>
            </a:effectLst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>
                <a:glow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000000"/>
                </a:outerShdw>
                <a:softEdge rad="0"/>
              </a:effectLst>
              <a:sp3d/>
            </c:spPr>
          </c:dPt>
          <c:dLbls>
            <c:dLbl>
              <c:idx val="0"/>
              <c:layout>
                <c:manualLayout>
                  <c:x val="-6.7854110030301654E-3"/>
                  <c:y val="-8.045445681858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14164401212056E-3"/>
                  <c:y val="-2.26278159802268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545 900,00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53692461650999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141864673514444E-3"/>
                  <c:y val="-6.4478769654983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145900</c:v>
                </c:pt>
                <c:pt idx="2">
                  <c:v>120000</c:v>
                </c:pt>
                <c:pt idx="3">
                  <c:v>150000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CCCC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14164401212056E-3"/>
                  <c:y val="-3.0170421306969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7081716292761E-2"/>
                  <c:y val="-5.86714162832505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153 100,00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28328802424112E-3"/>
                  <c:y val="-2.011361420464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424932036361676E-3"/>
                  <c:y val="-2.2627815980226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147000</c:v>
                </c:pt>
                <c:pt idx="2">
                  <c:v>70000</c:v>
                </c:pt>
                <c:pt idx="3">
                  <c:v>150000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год2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9759105867450601E-17"/>
                  <c:y val="-9.0511263920907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927055015150601E-2"/>
                  <c:y val="-1.75994124290653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154 200,00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57082200606028E-3"/>
                  <c:y val="-7.0397649716261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56657604848224E-2"/>
                  <c:y val="-6.53692461650999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r>
                      <a:rPr lang="en-US" baseline="0" dirty="0" smtClean="0"/>
                      <a:t> 000,00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148100</c:v>
                </c:pt>
                <c:pt idx="2">
                  <c:v>70000</c:v>
                </c:pt>
                <c:pt idx="3">
                  <c:v>150000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gapDepth val="200"/>
        <c:shape val="box"/>
        <c:axId val="204259912"/>
        <c:axId val="204260304"/>
        <c:axId val="0"/>
      </c:bar3DChart>
      <c:catAx>
        <c:axId val="204259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4260304"/>
        <c:crosses val="autoZero"/>
        <c:auto val="1"/>
        <c:lblAlgn val="ctr"/>
        <c:lblOffset val="100"/>
        <c:noMultiLvlLbl val="0"/>
      </c:catAx>
      <c:valAx>
        <c:axId val="20426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259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18828709795104"/>
          <c:y val="0.79530057816217181"/>
          <c:w val="0.10802026782983022"/>
          <c:h val="0.14423302493118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369552747594933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8647314869250479"/>
                  <c:y val="-0.184807512660406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22702539959027"/>
                      <c:h val="6.244161463198780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760476630534403"/>
                  <c:y val="6.49720569677302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36658685466967"/>
                      <c:h val="5.931953390038841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7357059</c:v>
                </c:pt>
                <c:pt idx="1">
                  <c:v>3847369.35</c:v>
                </c:pt>
                <c:pt idx="2">
                  <c:v>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0272599275768373"/>
          <c:y val="2.85928962811407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043411517072178E-2"/>
          <c:y val="0.18251901438947796"/>
          <c:w val="0.87703632487241767"/>
          <c:h val="0.5871999446926355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164499558188724"/>
          <c:y val="0.76577959672475271"/>
          <c:w val="0.86110806812585095"/>
          <c:h val="0.1177829745877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2258365162931287"/>
                  <c:y val="-0.322910623481437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136873193825114E-2"/>
                  <c:y val="8.88304409157317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5048700</c:v>
                </c:pt>
                <c:pt idx="1">
                  <c:v>1063815.99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70575111763703E-2"/>
          <c:y val="0.13044004129996559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C00CC"/>
            </a:solidFill>
          </c:spPr>
          <c:explosion val="14"/>
          <c:dPt>
            <c:idx val="0"/>
            <c:bubble3D val="0"/>
            <c:explosion val="7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4.8248109253474482E-2"/>
                  <c:y val="-0.236250880902043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3510800263275"/>
                      <c:h val="5.931953390038841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0373072806206909E-2"/>
                  <c:y val="1.7805201828998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16558789086426"/>
                      <c:h val="6.335742497992362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5403100</c:v>
                </c:pt>
                <c:pt idx="1">
                  <c:v>1002638.07</c:v>
                </c:pt>
                <c:pt idx="2">
                  <c:v>845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бюджета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01041816"/>
        <c:axId val="301040248"/>
      </c:barChart>
      <c:catAx>
        <c:axId val="301041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1040248"/>
        <c:crosses val="autoZero"/>
        <c:auto val="1"/>
        <c:lblAlgn val="ctr"/>
        <c:lblOffset val="100"/>
        <c:noMultiLvlLbl val="0"/>
      </c:catAx>
      <c:valAx>
        <c:axId val="30104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10418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3.2878435518791396E-2"/>
                  <c:y val="-0.107738168082430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801918554878E-2"/>
                  <c:y val="-6.2272038535344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044986420117124E-2"/>
                  <c:y val="2.70428059745932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9731815056536184"/>
                  <c:y val="-0.21631973838760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830856163689812"/>
                  <c:y val="1.7771689693586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0.105149295440581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559381170333069"/>
                  <c:y val="-8.03641832245594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1574468</c:v>
                </c:pt>
                <c:pt idx="1">
                  <c:v>135000</c:v>
                </c:pt>
                <c:pt idx="2">
                  <c:v>6613991.8300000001</c:v>
                </c:pt>
                <c:pt idx="3">
                  <c:v>9375038.5</c:v>
                </c:pt>
                <c:pt idx="4">
                  <c:v>13726432</c:v>
                </c:pt>
                <c:pt idx="5">
                  <c:v>852783.07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2742134450548579E-2"/>
                  <c:y val="-1.5999704110693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4378112299198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8466560692686945"/>
                  <c:y val="-0.203020557929897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1026013</c:v>
                </c:pt>
                <c:pt idx="1">
                  <c:v>135000</c:v>
                </c:pt>
                <c:pt idx="2">
                  <c:v>4309382.79</c:v>
                </c:pt>
                <c:pt idx="3">
                  <c:v>3945564.42</c:v>
                </c:pt>
                <c:pt idx="4">
                  <c:v>10304265</c:v>
                </c:pt>
                <c:pt idx="5">
                  <c:v>65800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7912319508856996E-2"/>
          <c:y val="2.35268255211099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23750625330086E-2"/>
          <c:y val="4.7766550800452676E-3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00CC"/>
            </a:solidFill>
          </c:spPr>
          <c:explosion val="3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explosion val="1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1.4299575039850526E-2"/>
                  <c:y val="-2.27607098898021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343900070209971"/>
                      <c:h val="5.443332060034644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7867467025101037E-2"/>
                  <c:y val="5.311599195719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0.10359863347655655"/>
                  <c:y val="2.9423513027114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04111414250366"/>
                      <c:h val="0.103071872041976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670755150677289"/>
                  <c:y val="-0.24206690815315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4556427869"/>
                      <c:h val="0.1398835409854605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20608020275832439"/>
                  <c:y val="1.12216884416609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16991307658142"/>
                      <c:h val="0.1205718735262484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9437830665745012"/>
                  <c:y val="-2.7023448948819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1025168</c:v>
                </c:pt>
                <c:pt idx="1">
                  <c:v>135000</c:v>
                </c:pt>
                <c:pt idx="2">
                  <c:v>4067563.68</c:v>
                </c:pt>
                <c:pt idx="3">
                  <c:v>3740803.2</c:v>
                </c:pt>
                <c:pt idx="4">
                  <c:v>10040627</c:v>
                </c:pt>
                <c:pt idx="5">
                  <c:v>65800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2531360"/>
        <c:axId val="202533320"/>
        <c:axId val="0"/>
      </c:bar3DChart>
      <c:catAx>
        <c:axId val="202531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533320"/>
        <c:crosses val="autoZero"/>
        <c:auto val="1"/>
        <c:lblAlgn val="ctr"/>
        <c:lblOffset val="100"/>
        <c:noMultiLvlLbl val="0"/>
      </c:catAx>
      <c:valAx>
        <c:axId val="20253332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0253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464768826973564E-2"/>
                  <c:y val="2.198810637571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174575373641319"/>
                  <c:y val="3.38788329943035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15921893.4</c:v>
                </c:pt>
                <c:pt idx="1">
                  <c:v>13665700.84</c:v>
                </c:pt>
                <c:pt idx="2">
                  <c:v>185731.16</c:v>
                </c:pt>
                <c:pt idx="3">
                  <c:v>856500</c:v>
                </c:pt>
                <c:pt idx="4">
                  <c:v>1247968</c:v>
                </c:pt>
                <c:pt idx="5">
                  <c:v>349920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15921893.4</c:v>
                </c:pt>
                <c:pt idx="1">
                  <c:v>13665700.84</c:v>
                </c:pt>
                <c:pt idx="2">
                  <c:v>185731.16</c:v>
                </c:pt>
                <c:pt idx="3">
                  <c:v>856500</c:v>
                </c:pt>
                <c:pt idx="4">
                  <c:v>1247968</c:v>
                </c:pt>
                <c:pt idx="5">
                  <c:v>349920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185731.16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856500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1247968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349920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7262221196065398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464768826973564E-2"/>
                  <c:y val="2.19881063757149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223355152670463"/>
                  <c:y val="2.18459540979244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31905394510539E-2"/>
                  <c:y val="-5.59256424906866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114661836614022E-2"/>
                  <c:y val="-3.28500396443274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7455947.21</c:v>
                </c:pt>
                <c:pt idx="1">
                  <c:v>10246167.08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898013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7455947.21</c:v>
                </c:pt>
                <c:pt idx="1">
                  <c:v>10246167.08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898013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278097.91999999998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878000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898013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88DA73"/>
        </a:gs>
        <a:gs pos="95500">
          <a:srgbClr val="99FF99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spPr>
            <a:solidFill>
              <a:srgbClr val="D626DA"/>
            </a:solidFill>
          </c:spPr>
          <c:explosion val="5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rgbClr val="D626D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9567901330704424"/>
                  <c:y val="1.99956763052427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985003061890048"/>
                  <c:y val="2.9684260072001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7009366.8799999999</c:v>
                </c:pt>
                <c:pt idx="1">
                  <c:v>9982529.0800000001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897168</c:v>
                </c:pt>
                <c:pt idx="5">
                  <c:v>29800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7009366.8799999999</c:v>
                </c:pt>
                <c:pt idx="1">
                  <c:v>9982529.0800000001</c:v>
                </c:pt>
                <c:pt idx="2">
                  <c:v>278097.91999999998</c:v>
                </c:pt>
                <c:pt idx="3">
                  <c:v>878000</c:v>
                </c:pt>
                <c:pt idx="4">
                  <c:v>897168</c:v>
                </c:pt>
                <c:pt idx="5">
                  <c:v>29800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278097.91999999998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878000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897168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29800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2020-2022 годы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13716875.640000001</c:v>
                </c:pt>
                <c:pt idx="1">
                  <c:v>13437945.779999999</c:v>
                </c:pt>
                <c:pt idx="2">
                  <c:v>13486200.939999999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815900</c:v>
                </c:pt>
                <c:pt idx="1">
                  <c:v>423100</c:v>
                </c:pt>
                <c:pt idx="2">
                  <c:v>424200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11205228.35</c:v>
                </c:pt>
                <c:pt idx="1">
                  <c:v>6406583.0700000003</c:v>
                </c:pt>
                <c:pt idx="2">
                  <c:v>6112515.9900000002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2533712"/>
        <c:axId val="202538416"/>
        <c:axId val="0"/>
      </c:bar3DChart>
      <c:catAx>
        <c:axId val="20253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2538416"/>
        <c:crosses val="autoZero"/>
        <c:auto val="1"/>
        <c:lblAlgn val="ctr"/>
        <c:lblOffset val="100"/>
        <c:noMultiLvlLbl val="0"/>
      </c:catAx>
      <c:valAx>
        <c:axId val="20253841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0253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2020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4631951191131762"/>
                  <c:y val="-0.285316777901318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14532775.640000001</c:v>
                </c:pt>
                <c:pt idx="1">
                  <c:v>11205228.35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2021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0681459920307753E-2"/>
                  <c:y val="-0.292174691754617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5453698654611711E-2"/>
                  <c:y val="2.57442200964043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13861045.779999999</c:v>
                </c:pt>
                <c:pt idx="1">
                  <c:v>6406583.0700000003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0789671785268032E-4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2022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9268852498008017E-2"/>
                  <c:y val="-0.34089994998723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5868683625292908E-2"/>
                  <c:y val="4.3028902482102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13910400.939999999</c:v>
                </c:pt>
                <c:pt idx="1">
                  <c:v>6112515.9900000002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77330951750286403"/>
          <c:w val="0.89999996206436617"/>
          <c:h val="0.19530038306631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c:rich>
      </c:tx>
      <c:layout/>
      <c:overlay val="0"/>
      <c:spPr>
        <a:solidFill>
          <a:srgbClr val="CCCC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13716875.640000001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13437945.779999999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13486200.939999999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538024"/>
        <c:axId val="202532144"/>
      </c:barChart>
      <c:catAx>
        <c:axId val="20253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532144"/>
        <c:crosses val="autoZero"/>
        <c:auto val="1"/>
        <c:lblAlgn val="ctr"/>
        <c:lblOffset val="100"/>
        <c:noMultiLvlLbl val="0"/>
      </c:catAx>
      <c:valAx>
        <c:axId val="20253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538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Пестяковского городского поселения на 2020 и плановый период 2021 и 2022 годов в расчете на одного жителя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FF99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684232"/>
        <c:axId val="255677960"/>
      </c:barChart>
      <c:catAx>
        <c:axId val="25568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5677960"/>
        <c:crosses val="autoZero"/>
        <c:auto val="1"/>
        <c:lblAlgn val="ctr"/>
        <c:lblOffset val="100"/>
        <c:noMultiLvlLbl val="0"/>
      </c:catAx>
      <c:valAx>
        <c:axId val="25567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684232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35403366601352"/>
          <c:y val="0.90519149031477453"/>
          <c:w val="0.25190529942849194"/>
          <c:h val="4.042942024018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городского поселения на 2020год и плановый период</a:t>
            </a:r>
            <a:r>
              <a:rPr lang="ru-RU" sz="20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и 2022 годов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470856469457949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w="95250"/>
            </a:sp3d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024445709134E-3"/>
                  <c:y val="-7.3084389733313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11516120</c:v>
                </c:pt>
                <c:pt idx="1">
                  <c:v>850755.64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</a:sp3d>
          </c:spPr>
          <c:invertIfNegative val="0"/>
          <c:dLbls>
            <c:dLbl>
              <c:idx val="0"/>
              <c:layout>
                <c:manualLayout>
                  <c:x val="3.9123630672926448E-3"/>
                  <c:y val="-7.383858524495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11165000</c:v>
                </c:pt>
                <c:pt idx="1">
                  <c:v>922945.78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95250"/>
              <a:bevelB w="38100"/>
            </a:sp3d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386541471048513E-2"/>
                  <c:y val="-7.5731882302517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11165000</c:v>
                </c:pt>
                <c:pt idx="1">
                  <c:v>971200.94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9"/>
        <c:shape val="box"/>
        <c:axId val="255684624"/>
        <c:axId val="251236344"/>
        <c:axId val="0"/>
      </c:bar3DChart>
      <c:catAx>
        <c:axId val="25568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1236344"/>
        <c:crosses val="autoZero"/>
        <c:auto val="1"/>
        <c:lblAlgn val="ctr"/>
        <c:lblOffset val="100"/>
        <c:noMultiLvlLbl val="0"/>
      </c:catAx>
      <c:valAx>
        <c:axId val="25123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684624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chemeClr val="accent5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2019-2022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rgbClr val="99FF99">
            <a:alpha val="90000"/>
          </a:srgb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0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30 387 207,49руб., из них  2020 год –           15 921 893,40 руб., на 2021 г.- 7 455 947,21руб., на 2022 г.- 7 009 366,88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2020 г- 325 861,00 руб., на 2021 г – 123 440,00 руб., 2022 г- 123 440,00руб.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2020 г.- 5 416 943,72руб., 2021 г.- 2 739 952,83 руб., на 2022г -2 535 191,61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2020г- 2 837 901,00 руб., на 2021 г- 736 408,00 руб., на 2022г- 736 408,00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2020 г.- 6 067 991,83руб., на 2021 г.-                                                                          3 503 382,79руб., на 2022 г- 3 261 563,68руб.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2020г- 644 332,78 руб., на 2021г- 220 763,59 руб., на 2022 г- 220 763,59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2020г- 162 000,00 руб., на 2021г- 132 000,00 руб., на 2022г.-132 000,00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2020г- 154 178,64 руб.,  на 2021г –0,00 руб., на 2022г- 0,00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2020г- 312 684,43 руб., на 2021г- 0,00 руб., на 2022г- 0,00руб.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1CA84B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2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99FF99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– 33 129 397,00 руб., из них  2020 год – 13 665 700,84 руб., на 2021 г- 10 246 167,08 руб., на 2022 г- 9 982 529,08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2020 г- 7 663 536,76 руб., на 2021 г – 5 641 366,00 руб., 2022 г- 5 496 365,00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–  на 2020 г- 3 948 539,44  руб., 2021 г- 2 972 659,44 руб., на 2022 г - 2 896 204,44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наследия- на 2020г- 0,00 руб., на 2021г-0,00 руб., на 2022г-0,00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- на 2020 г- 2 053 624,64 руб., на 2021 г-1 632 141,64 руб., на 2022 г- 1 589 959,64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101144" custScaleY="113659" custLinFactNeighborX="168" custLinFactNeighborY="4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96827" custScaleY="158845" custLinFactNeighborX="5259" custLinFactNeighborY="-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5748" custScaleY="58553" custLinFactNeighborX="1657" custLinFactNeighborY="-32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92598" custScaleY="46477" custLinFactNeighborX="8669" custLinFactNeighborY="-2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2711" custLinFactNeighborY="-36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2994" custScaleY="85230" custLinFactNeighborX="7166" custLinFactNeighborY="-497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BAA73FD1-83CA-4437-A418-16F7D1FC0DD8}" type="presOf" srcId="{732E47BA-4702-4654-A6C5-89B443AB1AF1}" destId="{BCA1C752-AAB2-445F-8BB1-6E61B070562A}" srcOrd="0" destOrd="6" presId="urn:microsoft.com/office/officeart/2005/8/layout/vList5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D989EBE5-DC44-4A5D-B665-C426FCAC23DB}" srcId="{26BEC9D2-18C1-43D8-8915-41D96E27040E}" destId="{BF5F345A-4589-40B2-9BBD-6B3A9C944814}" srcOrd="7" destOrd="0" parTransId="{527C5EF9-4037-4E49-99DF-5F4D592B15A9}" sibTransId="{7C1F3925-7928-4699-ADD5-F00E2E863D29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8C033507-25A0-4365-8801-3B0F6C1E78BC}" srcId="{26BEC9D2-18C1-43D8-8915-41D96E27040E}" destId="{732E47BA-4702-4654-A6C5-89B443AB1AF1}" srcOrd="6" destOrd="0" parTransId="{932E71BB-4388-40F5-8BA0-099973E3CBB9}" sibTransId="{89D8ABED-CFB9-4516-9522-3B5E09B1B95E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0666AD00-9494-45FD-9E22-C7CA527D018F}" type="presOf" srcId="{BF5F345A-4589-40B2-9BBD-6B3A9C944814}" destId="{BCA1C752-AAB2-445F-8BB1-6E61B070562A}" srcOrd="0" destOrd="7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21.01.2021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И ПЛАНОВЫЙ ПЕРИОД  2021 И 2022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АКТУАЛИЗИРОВАННАЯ ВЕРСИЯ НА  </a:t>
            </a:r>
            <a:r>
              <a:rPr lang="ru-RU" sz="2800" b="1" i="1" dirty="0" smtClean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01.10.2020 </a:t>
            </a:r>
            <a:r>
              <a:rPr lang="ru-RU" sz="2800" b="1" i="1" dirty="0">
                <a:ln w="0"/>
                <a:solidFill>
                  <a:srgbClr val="D626D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421700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855172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026786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659660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2020  плановый период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и 2022 годов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73640648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18400624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13172981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1038" y="555478"/>
            <a:ext cx="8543925" cy="905854"/>
          </a:xfrm>
        </p:spPr>
        <p:txBody>
          <a:bodyPr>
            <a:no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Пестяковского </a:t>
            </a: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и плановый период 2021 и 2022 годов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45444"/>
              </p:ext>
            </p:extLst>
          </p:nvPr>
        </p:nvGraphicFramePr>
        <p:xfrm>
          <a:off x="606752" y="1690689"/>
          <a:ext cx="8682528" cy="462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43556775"/>
              </p:ext>
            </p:extLst>
          </p:nvPr>
        </p:nvGraphicFramePr>
        <p:xfrm>
          <a:off x="452927" y="1025494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235621325"/>
              </p:ext>
            </p:extLst>
          </p:nvPr>
        </p:nvGraphicFramePr>
        <p:xfrm>
          <a:off x="6981732" y="2358639"/>
          <a:ext cx="649662" cy="73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940508206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2020 и плановый период 2021 и 2022 годов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27632801"/>
              </p:ext>
            </p:extLst>
          </p:nvPr>
        </p:nvGraphicFramePr>
        <p:xfrm>
          <a:off x="4875950" y="1160804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81275083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05691" y="495686"/>
            <a:ext cx="8072846" cy="5674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2020 и плановый период 2021 и 2022годов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31238"/>
              </p:ext>
            </p:extLst>
          </p:nvPr>
        </p:nvGraphicFramePr>
        <p:xfrm>
          <a:off x="1063870" y="1186958"/>
          <a:ext cx="7914667" cy="5565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1078"/>
                <a:gridCol w="649054"/>
                <a:gridCol w="649054"/>
                <a:gridCol w="1031827"/>
                <a:gridCol w="1031827"/>
                <a:gridCol w="1031827"/>
              </a:tblGrid>
              <a:tr h="400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Документ, учреждение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2020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2021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2022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1 574 468,00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1 026 013,00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1 025 168,00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679 422,00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679 422,00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679 422,00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1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173 746,00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173 746,00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173 746,00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Судебная система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845,00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Обеспечение проведения выборов и референдумов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400 000,00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Резервные фонды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2 000,00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92 000,00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92 000,00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318 500,00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80 000,00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80 000,00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4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135 000,00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6 613 991,83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4 309 382,79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4 067 563,68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6 067 991,83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3 503 382,79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3 261 563,68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546 000,00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806 000,00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806 000,00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9 375 038,50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3 945 564,42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3 740 803,20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Жилищное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644 332,78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220 763,59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220 763,59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3 163 762,00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859 848,00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859 848,00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Благоустройство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5 566 943,72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2 864 952,83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2 660 191,61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13 726 432,00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10 304 265,00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10 040 627,00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Культура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13 726 432,00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10 304 265,00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10 040 627,00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СОЦИАЛЬНАЯ ПОЛИТИКА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852 783,07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466 863,07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7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349 920,00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29 800,00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</a:rPr>
                        <a:t>29 800,00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705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расходов: 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32 277 713,40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19 786 025,21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19 074 961,88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70784139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2020 и плановый период 2021 и 2022 годов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34275481"/>
              </p:ext>
            </p:extLst>
          </p:nvPr>
        </p:nvGraphicFramePr>
        <p:xfrm>
          <a:off x="5295544" y="1025494"/>
          <a:ext cx="4147559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41374262"/>
              </p:ext>
            </p:extLst>
          </p:nvPr>
        </p:nvGraphicFramePr>
        <p:xfrm>
          <a:off x="3033757" y="4187438"/>
          <a:ext cx="4161802" cy="252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649480" y="1273323"/>
            <a:ext cx="8740179" cy="541803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2020 год и плановый период 2021 и 2022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Л.Е. Репкина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86855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24208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и ПЛАНОВЫЙ ПЕРИОД 2021 И 2022 ГОДОВ </a:t>
            </a:r>
            <a:r>
              <a:rPr lang="ru-RU" sz="2400" b="1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2020 год  и плановый период 2021 и 2022 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23 подпрограммы и 23 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2020 год и плановый период 2021 и 2022 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425533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466885"/>
              </p:ext>
            </p:extLst>
          </p:nvPr>
        </p:nvGraphicFramePr>
        <p:xfrm>
          <a:off x="0" y="290557"/>
          <a:ext cx="9631365" cy="6374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795553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12020630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01782325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773764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7835035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36780605"/>
              </p:ext>
            </p:extLst>
          </p:nvPr>
        </p:nvGraphicFramePr>
        <p:xfrm>
          <a:off x="681733" y="982766"/>
          <a:ext cx="9000430" cy="637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123825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кружков художественной самодеятельности , в том числе детских кружков-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посещает более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чел., работает на базе Дома культуры работают два коллектива: народный театр «Диалог» и народный хор «Рос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более 3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55 807 экземпляров и являются частью культурного наследия и информационного ресурса. В настоящее время библиотеками  обслуживается  более 2360  читателей, в год их по посещение составляет более 20910, книговыдача более 46 947 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46 детей и подростков, работают любительское объединение «Играем в лоскутки» его посещают 15 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782324" y="1838352"/>
            <a:ext cx="675119" cy="11049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57443" y="1858978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791 927,00 руб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2020г- 185 731,16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2021г- 278 097,92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2022г.- 278 097,92 руб.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01617" y="1467768"/>
            <a:ext cx="3270945" cy="192221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 – 98 731,16 руб. 2021г- 101 097,92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2022г- 101 097,92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 – 87 000,00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г- 177 000,00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г- 177 000,00 руб. 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76" y="3695990"/>
            <a:ext cx="3184586" cy="1809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rgbClr val="53DFCE"/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rgbClr val="FFCCCC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6574" y="1846748"/>
            <a:ext cx="5273675" cy="4000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943" y="2362199"/>
            <a:ext cx="5097463" cy="711200"/>
          </a:xfrm>
          <a:prstGeom prst="roundRect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2 612 500,00 руб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3484" y="3364059"/>
            <a:ext cx="8588523" cy="98820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856 500,00руб.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2021 год – 878 000,00руб.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2022 год – 878 000,00руб.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36575" y="4762500"/>
            <a:ext cx="3230563" cy="189760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2020г- 72 000,00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2021г-72 000,00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2022г-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7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24334" y="4762499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2020г- 546 000,00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2021г- 806 000,00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2022г- 806 000,00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97" y="157646"/>
            <a:ext cx="3351554" cy="3001296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816914" y="4762498"/>
            <a:ext cx="2920621" cy="18976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экологических проблем  Пестяковского городского поселения–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2020г- 238 000,00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2021г- 0,00руб.,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2022г- 0,00руб.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045488" y="1905602"/>
            <a:ext cx="4799267" cy="3845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490 728,16 руб.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47101" y="3301221"/>
            <a:ext cx="525463" cy="549779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819292" y="3290990"/>
            <a:ext cx="515937" cy="616084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6596" y="2315340"/>
            <a:ext cx="3999617" cy="1027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349 920,00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2021 год 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2022 год –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0172" y="3859436"/>
            <a:ext cx="2222016" cy="1230595"/>
          </a:xfrm>
          <a:prstGeom prst="flowChartAlternateProcess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2020г-  349 920,00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2021г- 29 800,00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2022г- 29 800,00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70623" y="3907074"/>
            <a:ext cx="2204815" cy="946092"/>
          </a:xfrm>
          <a:prstGeom prst="flowChartAlternateProcess">
            <a:avLst/>
          </a:prstGeom>
          <a:solidFill>
            <a:srgbClr val="53D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2020 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2021 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2022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190" y="5230025"/>
            <a:ext cx="628115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1 247 968,00руб.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898 013,00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897 168,00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11529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современной городской среды на территории Пестяковского городского поселения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508" y="2719407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0,00 руб.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3348" y="1482281"/>
            <a:ext cx="4433410" cy="1374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благоустройства территории Пестяковского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Пестяковского муниципального района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3348" y="5473582"/>
            <a:ext cx="4440798" cy="1311780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благоустроенных территорий для обеспечения комфортной городской среды в Пестяковском городском поселении.</a:t>
            </a:r>
            <a:endParaRPr lang="ru-RU" sz="14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53348" y="2922825"/>
            <a:ext cx="4433410" cy="25507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дворовых территорий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муниципальных территорий общего пользования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Принятие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благоустройства территории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отвечающих современным требованиям к созданию комфортной среды проживания граждан и предполагающих масштабное вовлечение граждан в реализацию мероприятий по благоустройству.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461" y="4450084"/>
            <a:ext cx="233300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0539" y="4450084"/>
            <a:ext cx="248566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территорий общего пользования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317126" y="3796367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381257" y="3782551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0">
                <a:srgbClr val="FFFF00"/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2019 -2022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248827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60726"/>
              </p:ext>
            </p:extLst>
          </p:nvPr>
        </p:nvGraphicFramePr>
        <p:xfrm>
          <a:off x="1110954" y="2025354"/>
          <a:ext cx="7187012" cy="202535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43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27 384 328,91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25 738 003,99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20 267 628,85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20 022 916,93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29 055 254,70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32 277 713,40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20 267 628,85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022 916,93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-1 670 925,79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-6 539 709,41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2020 год и на плановый период 2021-2022 годов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60000"/>
              <a:lumOff val="4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2020 и плановый период 2021 и 2022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871672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41320"/>
              </p:ext>
            </p:extLst>
          </p:nvPr>
        </p:nvGraphicFramePr>
        <p:xfrm>
          <a:off x="760576" y="1350225"/>
          <a:ext cx="8494519" cy="3505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и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2022годов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25 738 003,99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20 267 628,85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20 022 916,93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14 532 775,64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13 861 045,78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13 910 400,94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13 716 875,64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13 437 945,78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13 486 200,94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815 900,00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423 100,00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11 205 228,35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6 406 583,07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6 112 515,99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15424</TotalTime>
  <Words>3596</Words>
  <Application>Microsoft Office PowerPoint</Application>
  <PresentationFormat>Лист A4 (210x297 мм)</PresentationFormat>
  <Paragraphs>520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50" baseType="lpstr">
      <vt:lpstr>Arial</vt:lpstr>
      <vt:lpstr>Arial CYR</vt:lpstr>
      <vt:lpstr>Calibri</vt:lpstr>
      <vt:lpstr>Calibri Light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2019 -2022 годы</vt:lpstr>
      <vt:lpstr>Презентация PowerPoint</vt:lpstr>
      <vt:lpstr>Доходы, расходы, дефицит бюджета Пестяковского городского поселения на 2020 и плановый период 2021 и 2022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неналоговых доходов бюджета Пестяковского городского поселения на 2020 год и плановый период 2021 и 2022 годов</vt:lpstr>
      <vt:lpstr>Структура безвозмездных поступлений в бюджет Пестяковского городского поселения в 2020 и плановый период 2021 и 2022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2020 и плановый период 2021 и 2022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FO_7</cp:lastModifiedBy>
  <cp:revision>1026</cp:revision>
  <cp:lastPrinted>2017-04-27T12:19:58Z</cp:lastPrinted>
  <dcterms:created xsi:type="dcterms:W3CDTF">2013-12-31T04:29:18Z</dcterms:created>
  <dcterms:modified xsi:type="dcterms:W3CDTF">2021-01-21T11:02:23Z</dcterms:modified>
</cp:coreProperties>
</file>