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  <p:sldMasterId id="2147483761" r:id="rId2"/>
    <p:sldMasterId id="2147484034" r:id="rId3"/>
  </p:sldMasterIdLst>
  <p:notesMasterIdLst>
    <p:notesMasterId r:id="rId42"/>
  </p:notesMasterIdLst>
  <p:handoutMasterIdLst>
    <p:handoutMasterId r:id="rId43"/>
  </p:handoutMasterIdLst>
  <p:sldIdLst>
    <p:sldId id="281" r:id="rId4"/>
    <p:sldId id="298" r:id="rId5"/>
    <p:sldId id="287" r:id="rId6"/>
    <p:sldId id="288" r:id="rId7"/>
    <p:sldId id="289" r:id="rId8"/>
    <p:sldId id="316" r:id="rId9"/>
    <p:sldId id="319" r:id="rId10"/>
    <p:sldId id="324" r:id="rId11"/>
    <p:sldId id="359" r:id="rId12"/>
    <p:sldId id="358" r:id="rId13"/>
    <p:sldId id="299" r:id="rId14"/>
    <p:sldId id="328" r:id="rId15"/>
    <p:sldId id="330" r:id="rId16"/>
    <p:sldId id="309" r:id="rId17"/>
    <p:sldId id="361" r:id="rId18"/>
    <p:sldId id="308" r:id="rId19"/>
    <p:sldId id="333" r:id="rId20"/>
    <p:sldId id="337" r:id="rId21"/>
    <p:sldId id="355" r:id="rId22"/>
    <p:sldId id="283" r:id="rId23"/>
    <p:sldId id="362" r:id="rId24"/>
    <p:sldId id="346" r:id="rId25"/>
    <p:sldId id="347" r:id="rId26"/>
    <p:sldId id="348" r:id="rId27"/>
    <p:sldId id="351" r:id="rId28"/>
    <p:sldId id="295" r:id="rId29"/>
    <p:sldId id="280" r:id="rId30"/>
    <p:sldId id="350" r:id="rId31"/>
    <p:sldId id="268" r:id="rId32"/>
    <p:sldId id="269" r:id="rId33"/>
    <p:sldId id="352" r:id="rId34"/>
    <p:sldId id="353" r:id="rId35"/>
    <p:sldId id="313" r:id="rId36"/>
    <p:sldId id="354" r:id="rId37"/>
    <p:sldId id="297" r:id="rId38"/>
    <p:sldId id="356" r:id="rId39"/>
    <p:sldId id="338" r:id="rId40"/>
    <p:sldId id="293" r:id="rId41"/>
  </p:sldIdLst>
  <p:sldSz cx="9906000" cy="6858000" type="A4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CCCCFF"/>
    <a:srgbClr val="53DFCE"/>
    <a:srgbClr val="D626DA"/>
    <a:srgbClr val="FFCCCC"/>
    <a:srgbClr val="FF99FF"/>
    <a:srgbClr val="99FF99"/>
    <a:srgbClr val="20D024"/>
    <a:srgbClr val="CC00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95972" autoAdjust="0"/>
  </p:normalViewPr>
  <p:slideViewPr>
    <p:cSldViewPr snapToGrid="0">
      <p:cViewPr varScale="1">
        <p:scale>
          <a:sx n="108" d="100"/>
          <a:sy n="108" d="100"/>
        </p:scale>
        <p:origin x="228" y="84"/>
      </p:cViewPr>
      <p:guideLst>
        <p:guide orient="horz" pos="2160"/>
        <p:guide pos="3052"/>
      </p:guideLst>
    </p:cSldViewPr>
  </p:slideViewPr>
  <p:outlineViewPr>
    <p:cViewPr>
      <p:scale>
        <a:sx n="33" d="100"/>
        <a:sy n="33" d="100"/>
      </p:scale>
      <p:origin x="0" y="-1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08877067624055E-2"/>
          <c:y val="2.3451407360218862E-2"/>
          <c:w val="0.8942552149431191"/>
          <c:h val="0.85755852567647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6,1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7.3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20D02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52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7.3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дефицит(профицит)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24538003128037E-4"/>
                  <c:y val="1.8204993865053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56"/>
        <c:axId val="225550000"/>
        <c:axId val="225547648"/>
      </c:barChart>
      <c:catAx>
        <c:axId val="22555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5547648"/>
        <c:crosses val="autoZero"/>
        <c:auto val="1"/>
        <c:lblAlgn val="ctr"/>
        <c:lblOffset val="100"/>
        <c:noMultiLvlLbl val="0"/>
      </c:catAx>
      <c:valAx>
        <c:axId val="22554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550000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50800" dir="5400000" algn="ctr" rotWithShape="0">
            <a:srgbClr val="000000">
              <a:alpha val="83000"/>
            </a:srgbClr>
          </a:outerShdw>
        </a:effectLst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851050930277138E-2"/>
          <c:y val="1.586041164447307E-2"/>
          <c:w val="0.90714894906972288"/>
          <c:h val="0.727156222859426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093829827764293E-3"/>
                  <c:y val="-0.10716950411079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100000</c:v>
                </c:pt>
                <c:pt idx="1">
                  <c:v>609257.75</c:v>
                </c:pt>
                <c:pt idx="2">
                  <c:v>70000</c:v>
                </c:pt>
                <c:pt idx="3">
                  <c:v>100000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5.4149476028154432E-3"/>
                  <c:y val="-0.1056513298562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041210224308816E-2"/>
                  <c:y val="-3.218604997856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32861505750653E-3"/>
                  <c:y val="-6.9304448944132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100000</c:v>
                </c:pt>
                <c:pt idx="1">
                  <c:v>609257.75</c:v>
                </c:pt>
                <c:pt idx="2">
                  <c:v>70000</c:v>
                </c:pt>
                <c:pt idx="3">
                  <c:v>100000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907999365171351E-2"/>
                  <c:y val="-5.9331424534265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397067366794382E-2"/>
                  <c:y val="-0.10981704971416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66289204600512E-2"/>
                  <c:y val="-2.2092602671191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100000</c:v>
                </c:pt>
                <c:pt idx="1">
                  <c:v>609257.75</c:v>
                </c:pt>
                <c:pt idx="2">
                  <c:v>70000</c:v>
                </c:pt>
                <c:pt idx="3">
                  <c:v>100000</c:v>
                </c:pt>
              </c:numCache>
            </c:numRef>
          </c:val>
          <c:shape val="pyramid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5971720"/>
        <c:axId val="225972112"/>
        <c:axId val="0"/>
      </c:bar3DChart>
      <c:catAx>
        <c:axId val="225971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972112"/>
        <c:crosses val="autoZero"/>
        <c:auto val="1"/>
        <c:lblAlgn val="ctr"/>
        <c:lblOffset val="100"/>
        <c:noMultiLvlLbl val="0"/>
      </c:catAx>
      <c:valAx>
        <c:axId val="22597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971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627730285014216"/>
          <c:w val="0.93907077036876796"/>
          <c:h val="0.6378153620070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CC00CC"/>
            </a:solidFill>
          </c:spPr>
          <c:explosion val="3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6886838238716068"/>
                  <c:y val="-0.17754002982775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19127810950989"/>
                      <c:h val="6.244161463198780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1760476630534403"/>
                  <c:y val="4.59170395135781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44412099638043"/>
                      <c:h val="6.764508251798678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5755912.4800000004</c:v>
                </c:pt>
                <c:pt idx="1">
                  <c:v>4150153.99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3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27345945591706"/>
          <c:y val="0.74750249930347268"/>
          <c:w val="0.17662583306344151"/>
          <c:h val="0.14576986741399939"/>
        </c:manualLayout>
      </c:layout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2023год</a:t>
            </a:r>
            <a:endParaRPr lang="ru-RU" dirty="0"/>
          </a:p>
        </c:rich>
      </c:tx>
      <c:layout>
        <c:manualLayout>
          <c:xMode val="edge"/>
          <c:yMode val="edge"/>
          <c:x val="0.47897915361903903"/>
          <c:y val="6.17497646701881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2204762599888E-2"/>
          <c:y val="0.18663566536749052"/>
          <c:w val="0.87703632487241767"/>
          <c:h val="0.587199944692635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2023год</c:v>
                </c:pt>
              </c:strCache>
            </c:strRef>
          </c:tx>
          <c:explosion val="54"/>
          <c:dPt>
            <c:idx val="0"/>
            <c:bubble3D val="0"/>
            <c:explosion val="42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99FF9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1.0050479603320674E-2"/>
                  <c:y val="-0.325267938873891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23452AD-5D0F-4170-92D0-85F8364A9413}" type="VALUE">
                      <a:rPr lang="en-US">
                        <a:solidFill>
                          <a:srgbClr val="002060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119437001737597"/>
                      <c:h val="0.1395133016448451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4761900</c:v>
                </c:pt>
                <c:pt idx="1">
                  <c:v>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60033527497738"/>
          <c:y val="0.72631920835829256"/>
          <c:w val="0.2105373817472912"/>
          <c:h val="0.1626978261489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explosion val="39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6.00634474173606E-3"/>
                  <c:y val="-0.501240734212360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4761900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2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безвозмездных поступлений бюджета Пестяковского городского поселения на 2022 и плановый период 2023 и 2024 годов  в расчете на одного жителя</a:t>
            </a:r>
          </a:p>
        </c:rich>
      </c:tx>
      <c:layout>
        <c:manualLayout>
          <c:xMode val="edge"/>
          <c:yMode val="edge"/>
          <c:x val="0.132003022932365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442879923463079E-2"/>
          <c:y val="0.1962372113003413"/>
          <c:w val="0.96557120076536918"/>
          <c:h val="0.69455440286608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1.5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26441128"/>
        <c:axId val="226437992"/>
      </c:barChart>
      <c:catAx>
        <c:axId val="22644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437992"/>
        <c:crosses val="autoZero"/>
        <c:auto val="1"/>
        <c:lblAlgn val="ctr"/>
        <c:lblOffset val="100"/>
        <c:noMultiLvlLbl val="0"/>
      </c:catAx>
      <c:valAx>
        <c:axId val="226437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441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4051098848065469"/>
          <c:y val="2.4034124672132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587463968531824E-2"/>
          <c:y val="0.12577006975573504"/>
          <c:w val="0.86945663533115569"/>
          <c:h val="0.58974726950895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CC00CC"/>
            </a:solidFill>
          </c:spPr>
          <c:explosion val="52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dLbl>
              <c:idx val="0"/>
              <c:layout>
                <c:manualLayout>
                  <c:x val="-3.2878435518791396E-2"/>
                  <c:y val="-0.107738168082430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6574524704099"/>
                      <c:h val="8.411943635246517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570801918554878E-2"/>
                  <c:y val="-6.22720385353440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049888166902407"/>
                  <c:y val="2.30371185292377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25977535396883"/>
                      <c:h val="5.708104609631565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6099771567343543"/>
                  <c:y val="-0.168251489043340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16495020709612"/>
                      <c:h val="0.1131606703312924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4830856163689812"/>
                  <c:y val="1.7771689693586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0.10514929544058146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6501822575628849"/>
                  <c:y val="-8.261809208160752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1242116.26</c:v>
                </c:pt>
                <c:pt idx="1">
                  <c:v>119500</c:v>
                </c:pt>
                <c:pt idx="2">
                  <c:v>4021133.55</c:v>
                </c:pt>
                <c:pt idx="3">
                  <c:v>5521410.4699999997</c:v>
                </c:pt>
                <c:pt idx="4">
                  <c:v>13686453.939999999</c:v>
                </c:pt>
                <c:pt idx="5">
                  <c:v>92500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6273713985085"/>
          <c:w val="0.97775312029231354"/>
          <c:h val="0.26022459605638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28525565439751"/>
          <c:y val="2.5252666215230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rgbClr val="FFFF00"/>
        </a:soli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5780835512128091"/>
          <c:y val="4.8592166330602732E-2"/>
        </c:manualLayout>
      </c:layout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116756627211327E-2"/>
          <c:y val="0.14980403824760596"/>
          <c:w val="0.88395391120415645"/>
          <c:h val="0.601371102583037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CC00CC"/>
            </a:solidFill>
          </c:spPr>
          <c:explosion val="19"/>
          <c:dPt>
            <c:idx val="0"/>
            <c:bubble3D val="0"/>
            <c:explosion val="36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658243109287056E-2"/>
                  <c:y val="-0.109212806905444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47560604644576"/>
                      <c:h val="7.78284530728487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8822739504050213E-2"/>
                  <c:y val="-3.80440951590213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92734569386795"/>
                      <c:h val="0.1062953638481934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2014138918819479"/>
                  <c:y val="1.96229133108100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78786102670699"/>
                      <c:h val="8.896415785694515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7036225287336962"/>
                  <c:y val="-0.162527085987728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9.819666945975968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8247603553888098"/>
                  <c:y val="1.3074608743784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141255376098422"/>
                      <c:h val="0.1061738834323669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8.2196412404901276E-2"/>
                  <c:y val="-5.02552682963535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133358307235433"/>
                      <c:h val="9.706285224537895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1209116.26</c:v>
                </c:pt>
                <c:pt idx="1">
                  <c:v>119500</c:v>
                </c:pt>
                <c:pt idx="2">
                  <c:v>2269606.25</c:v>
                </c:pt>
                <c:pt idx="3">
                  <c:v>4905258.3</c:v>
                </c:pt>
                <c:pt idx="4">
                  <c:v>10486561</c:v>
                </c:pt>
                <c:pt idx="5">
                  <c:v>92500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226802653972944"/>
          <c:w val="0.97775312029231354"/>
          <c:h val="0.27773197346027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1967854309263158E-2"/>
          <c:y val="4.0301291823002752E-2"/>
        </c:manualLayout>
      </c:layout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340631774409254E-2"/>
          <c:y val="4.5078096807292106E-2"/>
          <c:w val="0.82911248540896465"/>
          <c:h val="0.731046393688881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CC00CC"/>
            </a:solidFill>
          </c:spPr>
          <c:explosion val="51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explosion val="36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2568161580007903"/>
                  <c:y val="-2.33846778542063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0104680616713624"/>
                      <c:h val="7.703232612726965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-5.54483503395824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-6.5454219109895184E-2"/>
                  <c:y val="2.0483931351680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54572850894874"/>
                      <c:h val="7.9923840742140831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7699075094731875"/>
                  <c:y val="-0.165864450546200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08936417446097"/>
                      <c:h val="0.1167352423211002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6030664120974517"/>
                  <c:y val="-1.30942013320943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72607202360897"/>
                      <c:h val="8.6527565824619568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20658455159567898"/>
                  <c:y val="6.94448342974753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9124576875855"/>
                      <c:h val="6.938040829103592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1019116.26</c:v>
                </c:pt>
                <c:pt idx="1">
                  <c:v>119500</c:v>
                </c:pt>
                <c:pt idx="2">
                  <c:v>2269606.25</c:v>
                </c:pt>
                <c:pt idx="3">
                  <c:v>4605962.3499999996</c:v>
                </c:pt>
                <c:pt idx="4">
                  <c:v>10486561</c:v>
                </c:pt>
                <c:pt idx="5">
                  <c:v>92500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66685470080293752"/>
          <c:w val="0.97775312029231354"/>
          <c:h val="0.31964404445853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2022год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384615384615385E-2"/>
          <c:y val="0.14111598468994635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0371330390013438"/>
                  <c:y val="3.311040790393667E-2"/>
                </c:manualLayout>
              </c:layout>
              <c:spPr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73787800914568"/>
                      <c:h val="5.923131122938453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4704665639893644"/>
                  <c:y val="2.7812123069818916E-2"/>
                </c:manualLayout>
              </c:layout>
              <c:spPr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2509620043464"/>
                      <c:h val="7.338696771984856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1440869694362597E-2"/>
                  <c:y val="6.60061224408555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361428291219622E-2"/>
                  <c:y val="3.92434924186029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527381888988142E-2"/>
                  <c:y val="2.23293140716620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139079394206813E-2"/>
                  <c:y val="-3.35657843929508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9065544.0199999996</c:v>
                </c:pt>
                <c:pt idx="1">
                  <c:v>13626532.02</c:v>
                </c:pt>
                <c:pt idx="2">
                  <c:v>219421.92</c:v>
                </c:pt>
                <c:pt idx="3">
                  <c:v>737000</c:v>
                </c:pt>
                <c:pt idx="4">
                  <c:v>978116.26</c:v>
                </c:pt>
                <c:pt idx="5">
                  <c:v>56500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9065544.0199999996</c:v>
                </c:pt>
                <c:pt idx="1">
                  <c:v>13626532.02</c:v>
                </c:pt>
                <c:pt idx="2">
                  <c:v>219421.92</c:v>
                </c:pt>
                <c:pt idx="3">
                  <c:v>737000</c:v>
                </c:pt>
                <c:pt idx="4">
                  <c:v>978116.26</c:v>
                </c:pt>
                <c:pt idx="5">
                  <c:v>56500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219421.92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737000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978116.26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56500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#,##0.00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#,##0.00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65861422550178506"/>
          <c:y val="0.16457710175273779"/>
          <c:w val="0.33347412334596394"/>
          <c:h val="0.7262221196065398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Структура доходов бюджета Пестяковского городского поселения   </a:t>
            </a:r>
            <a:r>
              <a:rPr lang="ru-RU" sz="2000" dirty="0" smtClean="0"/>
              <a:t>2018-2020 </a:t>
            </a:r>
            <a:r>
              <a:rPr lang="ru-RU" sz="2000" dirty="0"/>
              <a:t>годы</a:t>
            </a:r>
          </a:p>
        </c:rich>
      </c:tx>
      <c:layout>
        <c:manualLayout>
          <c:xMode val="edge"/>
          <c:yMode val="edge"/>
          <c:x val="0.12589792340726907"/>
          <c:y val="6.3805816923110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54391278013327"/>
          <c:y val="0.12979629629629633"/>
          <c:w val="0.8944560872198668"/>
          <c:h val="0.73858632254301548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5551960"/>
        <c:axId val="225548040"/>
        <c:axId val="0"/>
      </c:bar3DChart>
      <c:catAx>
        <c:axId val="225551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548040"/>
        <c:crosses val="autoZero"/>
        <c:auto val="1"/>
        <c:lblAlgn val="ctr"/>
        <c:lblOffset val="100"/>
        <c:noMultiLvlLbl val="0"/>
      </c:catAx>
      <c:valAx>
        <c:axId val="22554804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25551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94018916321831E-2"/>
          <c:y val="0.15307040374460831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explosion val="11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0667294129266247"/>
                  <c:y val="3.1950175210316033E-2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39978445422843"/>
                      <c:h val="5.636538546617304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1399054028167347"/>
                  <c:y val="9.8915499378900307E-3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93435925229706"/>
                      <c:h val="7.23046956015348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3558701180985249E-2"/>
                  <c:y val="-3.600150482148443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160098802194706E-2"/>
                  <c:y val="3.85874068781888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902180496668686E-2"/>
                  <c:y val="2.4351610425580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486832344117384E-2"/>
                  <c:y val="-3.68348671781679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7093864.5499999998</c:v>
                </c:pt>
                <c:pt idx="1">
                  <c:v>10426639.08</c:v>
                </c:pt>
                <c:pt idx="2">
                  <c:v>219421.92</c:v>
                </c:pt>
                <c:pt idx="3">
                  <c:v>308000</c:v>
                </c:pt>
                <c:pt idx="4">
                  <c:v>978116.26</c:v>
                </c:pt>
                <c:pt idx="5">
                  <c:v>56500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7093864.5499999998</c:v>
                </c:pt>
                <c:pt idx="1">
                  <c:v>10426639.08</c:v>
                </c:pt>
                <c:pt idx="2">
                  <c:v>219421.92</c:v>
                </c:pt>
                <c:pt idx="3">
                  <c:v>308000</c:v>
                </c:pt>
                <c:pt idx="4">
                  <c:v>978116.26</c:v>
                </c:pt>
                <c:pt idx="5">
                  <c:v>56500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219421.92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308000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978116.26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56500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#,##0.00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#,##0.00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7048170223016157"/>
          <c:y val="0.15389921649505239"/>
          <c:w val="0.30314612726233509"/>
          <c:h val="0.7151141684465039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97750">
          <a:srgbClr val="CCCCFF"/>
        </a:gs>
        <a:gs pos="95500">
          <a:srgbClr val="CCCCFF"/>
        </a:gs>
        <a:gs pos="0">
          <a:schemeClr val="accent6">
            <a:lumMod val="40000"/>
            <a:lumOff val="60000"/>
          </a:schemeClr>
        </a:gs>
        <a:gs pos="100000">
          <a:schemeClr val="accent6">
            <a:lumMod val="95000"/>
            <a:lumOff val="5000"/>
          </a:schemeClr>
        </a:gs>
        <a:gs pos="100000">
          <a:schemeClr val="accent6">
            <a:lumMod val="60000"/>
          </a:schemeClr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городского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044049205441146E-2"/>
          <c:y val="0.15697407421542064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1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6981850933431702"/>
                  <c:y val="-7.59300779808927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68803316486686"/>
                      <c:h val="5.55865104504573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9005811696655761"/>
                  <c:y val="0.1276294699080257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56922004218698"/>
                      <c:h val="7.98203768016384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7.4278966155022733E-2"/>
                  <c:y val="-1.499351219326179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356712869733672E-2"/>
                  <c:y val="1.89881247694282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696962052068886E-3"/>
                  <c:y val="3.84879593939625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46537577868141E-2"/>
                  <c:y val="-9.26595555216323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5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6794568.5999999996</c:v>
                </c:pt>
                <c:pt idx="1">
                  <c:v>10426639.08</c:v>
                </c:pt>
                <c:pt idx="2">
                  <c:v>219421.92</c:v>
                </c:pt>
                <c:pt idx="3">
                  <c:v>118000</c:v>
                </c:pt>
                <c:pt idx="4">
                  <c:v>978116.26</c:v>
                </c:pt>
                <c:pt idx="5">
                  <c:v>56500</c:v>
                </c:pt>
              </c:numCache>
            </c:numRef>
          </c:val>
        </c:ser>
        <c:ser>
          <c:idx val="2"/>
          <c:order val="1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6794568.5999999996</c:v>
                </c:pt>
                <c:pt idx="1">
                  <c:v>10426639.08</c:v>
                </c:pt>
                <c:pt idx="2">
                  <c:v>219421.92</c:v>
                </c:pt>
                <c:pt idx="3">
                  <c:v>118000</c:v>
                </c:pt>
                <c:pt idx="4">
                  <c:v>978116.26</c:v>
                </c:pt>
                <c:pt idx="5">
                  <c:v>56500</c:v>
                </c:pt>
              </c:numCache>
            </c:numRef>
          </c:val>
        </c:ser>
        <c:ser>
          <c:idx val="3"/>
          <c:order val="2"/>
          <c:tx>
            <c:strRef>
              <c:f>Лист1!$DK$222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219421.92</c:v>
                </c:pt>
              </c:numCache>
            </c:numRef>
          </c:val>
        </c:ser>
        <c:ser>
          <c:idx val="4"/>
          <c:order val="3"/>
          <c:tx>
            <c:strRef>
              <c:f>Лист1!$DK$223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118000</c:v>
                </c:pt>
              </c:numCache>
            </c:numRef>
          </c:val>
        </c:ser>
        <c:ser>
          <c:idx val="5"/>
          <c:order val="4"/>
          <c:tx>
            <c:strRef>
              <c:f>Лист1!$DK$224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978116.26</c:v>
                </c:pt>
              </c:numCache>
            </c:numRef>
          </c:val>
        </c:ser>
        <c:ser>
          <c:idx val="6"/>
          <c:order val="5"/>
          <c:tx>
            <c:strRef>
              <c:f>Лист1!$DK$225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#,##0.00</c:formatCode>
                <c:ptCount val="2"/>
                <c:pt idx="1">
                  <c:v>56500</c:v>
                </c:pt>
              </c:numCache>
            </c:numRef>
          </c:val>
        </c:ser>
        <c:ser>
          <c:idx val="7"/>
          <c:order val="6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#,##0.00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Лист1!$DK$227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Лист1!$DL$227:$DW$227</c:f>
              <c:numCache>
                <c:formatCode>#,##0.00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023460528972338"/>
          <c:y val="0.18704871579590118"/>
          <c:w val="0.27207308701796884"/>
          <c:h val="0.72425962676029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Пестяковского городского поселения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плановый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252716842082404"/>
          <c:y val="3.2329664368484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83583776118181E-2"/>
          <c:y val="0.2537335720274902"/>
          <c:w val="0.8944560872198668"/>
          <c:h val="0.62841983672985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Лист1!$N$58:$P$58</c:f>
              <c:strCache>
                <c:ptCount val="3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2022год</c:v>
                </c:pt>
                <c:pt idx="1">
                  <c:v>2023год</c:v>
                </c:pt>
                <c:pt idx="2">
                  <c:v>2024 год</c:v>
                </c:pt>
              </c:strCache>
            </c:strRef>
          </c:cat>
          <c:val>
            <c:numRef>
              <c:f>Лист1!$Q$58:$S$58</c:f>
              <c:numCache>
                <c:formatCode>#,##0.00</c:formatCode>
                <c:ptCount val="3"/>
                <c:pt idx="0">
                  <c:v>13897790</c:v>
                </c:pt>
                <c:pt idx="1">
                  <c:v>13930680</c:v>
                </c:pt>
                <c:pt idx="2">
                  <c:v>13930680</c:v>
                </c:pt>
              </c:numCache>
            </c:numRef>
          </c:val>
        </c:ser>
        <c:ser>
          <c:idx val="1"/>
          <c:order val="1"/>
          <c:tx>
            <c:strRef>
              <c:f>Лист1!$N$59:$P$59</c:f>
              <c:strCache>
                <c:ptCount val="3"/>
                <c:pt idx="0">
                  <c:v>Неналоговые доходы</c:v>
                </c:pt>
              </c:strCache>
            </c:strRef>
          </c:tx>
          <c:spPr>
            <a:solidFill>
              <a:srgbClr val="D626D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0C0F31A-F352-4C76-A8A4-EB29801A1867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2022год</c:v>
                </c:pt>
                <c:pt idx="1">
                  <c:v>2023год</c:v>
                </c:pt>
                <c:pt idx="2">
                  <c:v>2024 год</c:v>
                </c:pt>
              </c:strCache>
            </c:strRef>
          </c:cat>
          <c:val>
            <c:numRef>
              <c:f>Лист1!$Q$59:$S$59</c:f>
              <c:numCache>
                <c:formatCode>#,##0.00</c:formatCode>
                <c:ptCount val="3"/>
                <c:pt idx="0">
                  <c:v>879257.75</c:v>
                </c:pt>
                <c:pt idx="1">
                  <c:v>879257.75</c:v>
                </c:pt>
                <c:pt idx="2">
                  <c:v>879257.75</c:v>
                </c:pt>
              </c:numCache>
            </c:numRef>
          </c:val>
        </c:ser>
        <c:ser>
          <c:idx val="2"/>
          <c:order val="2"/>
          <c:tx>
            <c:strRef>
              <c:f>Лист1!$N$60:$P$60</c:f>
              <c:strCache>
                <c:ptCount val="3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2022год</c:v>
                </c:pt>
                <c:pt idx="1">
                  <c:v>2023год</c:v>
                </c:pt>
                <c:pt idx="2">
                  <c:v>2024 год</c:v>
                </c:pt>
              </c:strCache>
            </c:strRef>
          </c:cat>
          <c:val>
            <c:numRef>
              <c:f>Лист1!$Q$60:$S$60</c:f>
              <c:numCache>
                <c:formatCode>#,##0.00</c:formatCode>
                <c:ptCount val="3"/>
                <c:pt idx="0">
                  <c:v>9906066.4700000007</c:v>
                </c:pt>
                <c:pt idx="1">
                  <c:v>4761900</c:v>
                </c:pt>
                <c:pt idx="2">
                  <c:v>4761900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5549608"/>
        <c:axId val="225552744"/>
        <c:axId val="0"/>
      </c:bar3DChart>
      <c:catAx>
        <c:axId val="225549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5552744"/>
        <c:crosses val="autoZero"/>
        <c:auto val="1"/>
        <c:lblAlgn val="ctr"/>
        <c:lblOffset val="100"/>
        <c:noMultiLvlLbl val="0"/>
      </c:catAx>
      <c:valAx>
        <c:axId val="22555274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2554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995570463526"/>
          <c:y val="0.19273272641569494"/>
          <c:w val="0.60800885907294799"/>
          <c:h val="3.6738959065666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41"/>
      <c:depthPercent val="100"/>
      <c:rAngAx val="0"/>
    </c:view3D>
    <c:floor>
      <c:thickness val="0"/>
      <c:spPr>
        <a:noFill/>
        <a:ln w="12700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398961292984496E-2"/>
          <c:y val="0.14603388005361617"/>
          <c:w val="0.94260098256270797"/>
          <c:h val="0.70409765424646642"/>
        </c:manualLayout>
      </c:layout>
      <c:pie3DChart>
        <c:varyColors val="1"/>
        <c:ser>
          <c:idx val="0"/>
          <c:order val="0"/>
          <c:tx>
            <c:strRef>
              <c:f>Лист1!$I$7</c:f>
              <c:strCache>
                <c:ptCount val="1"/>
                <c:pt idx="0">
                  <c:v>2022</c:v>
                </c:pt>
              </c:strCache>
            </c:strRef>
          </c:tx>
          <c:explosion val="28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4631951191131762"/>
                  <c:y val="-0.285316777901318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8EA9D96-CF4F-4CCF-B3D5-E9518E5985D5}" type="VALUE">
                      <a:rPr lang="en-US" sz="1100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100" baseline="0" dirty="0" smtClean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80859046486084"/>
                      <c:h val="0.10346621260380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505768170882129"/>
                  <c:y val="0.102900563622899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1CAA90E-55F8-44A5-A1A7-F3450E502814}" type="VALUE">
                      <a:rPr lang="en-US" sz="1100" b="1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114672691053601"/>
                      <c:h val="0.1104074037166611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Лист1!$E$8:$H$9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Лист1!$I$8:$I$9</c:f>
              <c:numCache>
                <c:formatCode>#,##0.00</c:formatCode>
                <c:ptCount val="2"/>
                <c:pt idx="0">
                  <c:v>14777047.75</c:v>
                </c:pt>
                <c:pt idx="1">
                  <c:v>9906066.4700000007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0451478315E-2"/>
          <c:y val="0.82814547085458257"/>
          <c:w val="0.80856096846649639"/>
          <c:h val="0.14318357462838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72071444789574879"/>
          <c:y val="7.4677249772452216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0301310926450575E-3"/>
          <c:w val="1"/>
          <c:h val="0.74600033205010607"/>
        </c:manualLayout>
      </c:layout>
      <c:pie3DChart>
        <c:varyColors val="1"/>
        <c:ser>
          <c:idx val="0"/>
          <c:order val="0"/>
          <c:tx>
            <c:strRef>
              <c:f>Лист1!$J$7</c:f>
              <c:strCache>
                <c:ptCount val="1"/>
                <c:pt idx="0">
                  <c:v>2023</c:v>
                </c:pt>
              </c:strCache>
            </c:strRef>
          </c:tx>
          <c:explosion val="6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20386010492874784"/>
                  <c:y val="-0.307550639736292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98659264456549"/>
                      <c:h val="0.1235680305945771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4772494635382838"/>
                  <c:y val="3.5994852084187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01245075067418"/>
                      <c:h val="6.963596652771514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Лист1!$E$8:$I$9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Лист1!$J$8:$J$9</c:f>
              <c:numCache>
                <c:formatCode>#,##0.00</c:formatCode>
                <c:ptCount val="2"/>
                <c:pt idx="0">
                  <c:v>14809937.75</c:v>
                </c:pt>
                <c:pt idx="1">
                  <c:v>4761900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887295764901174"/>
          <c:y val="0.74938313041846538"/>
          <c:w val="0.82394892026313626"/>
          <c:h val="0.20613213341600176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67773546268575191"/>
          <c:y val="2.092673295387838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916411241048631"/>
          <c:w val="1"/>
          <c:h val="0.71484347207714316"/>
        </c:manualLayout>
      </c:layout>
      <c:pie3DChart>
        <c:varyColors val="1"/>
        <c:ser>
          <c:idx val="0"/>
          <c:order val="0"/>
          <c:tx>
            <c:strRef>
              <c:f>Лист1!$K$7</c:f>
              <c:strCache>
                <c:ptCount val="1"/>
                <c:pt idx="0">
                  <c:v>2024</c:v>
                </c:pt>
              </c:strCache>
            </c:strRef>
          </c:tx>
          <c:explosion val="43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2384791941679452"/>
                  <c:y val="-0.346042326825479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94401037021183"/>
                      <c:h val="0.145743056794216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0440638862130888"/>
                  <c:y val="8.9309213056952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7086232116736"/>
                      <c:h val="6.229474656118520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Лист1!$E$8:$J$9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Лист1!$K$8:$K$9</c:f>
              <c:numCache>
                <c:formatCode>#,##0.00</c:formatCode>
                <c:ptCount val="2"/>
                <c:pt idx="0">
                  <c:v>14809937.75</c:v>
                </c:pt>
                <c:pt idx="1">
                  <c:v>4761900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24128732297E-2"/>
          <c:y val="0.80930537458689877"/>
          <c:w val="0.89999996206436617"/>
          <c:h val="0.15930460527328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налоговых и неналоговых доходов Пестяковского городского поселения на 2022 и плановый период 2023 и 2024 годов</a:t>
            </a:r>
          </a:p>
        </c:rich>
      </c:tx>
      <c:layout>
        <c:manualLayout>
          <c:xMode val="edge"/>
          <c:yMode val="edge"/>
          <c:x val="4.5582100872203254E-2"/>
          <c:y val="1.30718954248366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469923768061415"/>
          <c:y val="0.18903058686291666"/>
          <c:w val="0.910612692184808"/>
          <c:h val="0.62759113444152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14777047.75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2023год2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3124E0F-D78F-4728-9295-DC68DB0F369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14809937.75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275DA282-AE30-4474-A769-E34C0AB43111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14809937.75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6437208"/>
        <c:axId val="226437600"/>
      </c:barChart>
      <c:catAx>
        <c:axId val="22643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437600"/>
        <c:crosses val="autoZero"/>
        <c:auto val="1"/>
        <c:lblAlgn val="ctr"/>
        <c:lblOffset val="100"/>
        <c:noMultiLvlLbl val="0"/>
      </c:catAx>
      <c:valAx>
        <c:axId val="22643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437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налоговых и неналоговых доходов Пестяковского городского поселения на 2022 и плановый период 2023 и 2024 годов в расчете на одного жителя</a:t>
            </a:r>
          </a:p>
        </c:rich>
      </c:tx>
      <c:layout>
        <c:manualLayout>
          <c:xMode val="edge"/>
          <c:yMode val="edge"/>
          <c:x val="0.13822074370836365"/>
          <c:y val="8.36601376077515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4218555445074483E-2"/>
          <c:y val="0.1977451838128077"/>
          <c:w val="0.910612692184808"/>
          <c:h val="0.65809222376614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551176"/>
        <c:axId val="225546472"/>
      </c:barChart>
      <c:catAx>
        <c:axId val="22555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546472"/>
        <c:crosses val="autoZero"/>
        <c:auto val="1"/>
        <c:lblAlgn val="ctr"/>
        <c:lblOffset val="100"/>
        <c:noMultiLvlLbl val="0"/>
      </c:catAx>
      <c:valAx>
        <c:axId val="225546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551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налоговых доходов бюджета Пестяковского городского поселения на 2022год и плановый период 2023 и 2024 годов</a:t>
            </a:r>
          </a:p>
        </c:rich>
      </c:tx>
      <c:layout>
        <c:manualLayout>
          <c:xMode val="edge"/>
          <c:yMode val="edge"/>
          <c:x val="8.470856469457949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69912569829556"/>
          <c:y val="0.22793403276000221"/>
          <c:w val="0.87190815367739694"/>
          <c:h val="0.699521085291541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093829827764293E-3"/>
                  <c:y val="-0.10716950411079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11610000</c:v>
                </c:pt>
                <c:pt idx="1">
                  <c:v>937790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4149476028154432E-3"/>
                  <c:y val="-0.1056513298562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307000055609518E-3"/>
                  <c:y val="-5.945410139650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5634436867755819E-17"/>
                  <c:y val="-4.3545832323947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11610000</c:v>
                </c:pt>
                <c:pt idx="1">
                  <c:v>970680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6077203964527859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37066467576691E-2"/>
                  <c:y val="-0.14617450505014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1359782345377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11610000</c:v>
                </c:pt>
                <c:pt idx="1">
                  <c:v>970680</c:v>
                </c:pt>
                <c:pt idx="2">
                  <c:v>1350000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5966624"/>
        <c:axId val="225969760"/>
        <c:axId val="0"/>
      </c:bar3DChart>
      <c:catAx>
        <c:axId val="22596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969760"/>
        <c:crosses val="autoZero"/>
        <c:auto val="1"/>
        <c:lblAlgn val="ctr"/>
        <c:lblOffset val="100"/>
        <c:noMultiLvlLbl val="0"/>
      </c:catAx>
      <c:valAx>
        <c:axId val="22596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96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8DD8B-0DC3-4602-A997-D3DA35EC189E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B77716-FC26-4678-992F-04BC96876BBF}">
      <dgm:prSet phldrT="[Текст]"/>
      <dgm:spPr/>
      <dgm:t>
        <a:bodyPr/>
        <a:lstStyle/>
        <a:p>
          <a:endParaRPr lang="ru-RU" dirty="0"/>
        </a:p>
      </dgm:t>
    </dgm:pt>
    <dgm:pt modelId="{3A463B5C-5DF8-4164-937F-37462F51C33E}" type="parTrans" cxnId="{58B5E67D-B4AC-49F4-A213-1327E0A1728C}">
      <dgm:prSet/>
      <dgm:spPr/>
      <dgm:t>
        <a:bodyPr/>
        <a:lstStyle/>
        <a:p>
          <a:endParaRPr lang="ru-RU"/>
        </a:p>
      </dgm:t>
    </dgm:pt>
    <dgm:pt modelId="{294C75B3-CF07-43C1-B524-E79AB1F6303D}" type="sibTrans" cxnId="{58B5E67D-B4AC-49F4-A213-1327E0A1728C}">
      <dgm:prSet/>
      <dgm:spPr/>
      <dgm:t>
        <a:bodyPr/>
        <a:lstStyle/>
        <a:p>
          <a:endParaRPr lang="ru-RU"/>
        </a:p>
      </dgm:t>
    </dgm:pt>
    <dgm:pt modelId="{756EC5C8-8E0E-441C-A3DA-11746603FAA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бюджетного прогноза Пестяковского городского поселения на 2021-2024 годы позволит: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750759-D5A1-413A-B501-808434BE1723}" type="parTrans" cxnId="{DF9C420B-133D-41D5-83DA-4DE82B709E39}">
      <dgm:prSet/>
      <dgm:spPr/>
      <dgm:t>
        <a:bodyPr/>
        <a:lstStyle/>
        <a:p>
          <a:endParaRPr lang="ru-RU"/>
        </a:p>
      </dgm:t>
    </dgm:pt>
    <dgm:pt modelId="{58FABFC7-B312-4439-8A55-4446660D27E8}" type="sibTrans" cxnId="{DF9C420B-133D-41D5-83DA-4DE82B709E39}">
      <dgm:prSet/>
      <dgm:spPr/>
      <dgm:t>
        <a:bodyPr/>
        <a:lstStyle/>
        <a:p>
          <a:endParaRPr lang="ru-RU"/>
        </a:p>
      </dgm:t>
    </dgm:pt>
    <dgm:pt modelId="{826C33A0-248F-4C3E-82DC-D11BAA6D8DF5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9B6DFB47-1881-46F5-BA33-E9F1CDF39C3F}" type="parTrans" cxnId="{472D4CF5-2F1F-4B67-982F-DEB4A5F1930C}">
      <dgm:prSet/>
      <dgm:spPr/>
      <dgm:t>
        <a:bodyPr/>
        <a:lstStyle/>
        <a:p>
          <a:endParaRPr lang="ru-RU"/>
        </a:p>
      </dgm:t>
    </dgm:pt>
    <dgm:pt modelId="{B4DBB60A-EA7D-4FC0-B854-CE8A1AE621ED}" type="sibTrans" cxnId="{472D4CF5-2F1F-4B67-982F-DEB4A5F1930C}">
      <dgm:prSet/>
      <dgm:spPr/>
      <dgm:t>
        <a:bodyPr/>
        <a:lstStyle/>
        <a:p>
          <a:endParaRPr lang="ru-RU"/>
        </a:p>
      </dgm:t>
    </dgm:pt>
    <dgm:pt modelId="{4706C497-0F3E-4A3D-A14C-37A1444EC5BF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Значительно расширить период бюджетного планирования;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74641-4728-4784-8A32-DD61F3A696B0}" type="parTrans" cxnId="{155A13EE-96B5-41BE-A64F-7512BDA94644}">
      <dgm:prSet/>
      <dgm:spPr/>
      <dgm:t>
        <a:bodyPr/>
        <a:lstStyle/>
        <a:p>
          <a:endParaRPr lang="ru-RU"/>
        </a:p>
      </dgm:t>
    </dgm:pt>
    <dgm:pt modelId="{135F9B27-5D40-46C9-8B87-376164C1B7D1}" type="sibTrans" cxnId="{155A13EE-96B5-41BE-A64F-7512BDA94644}">
      <dgm:prSet/>
      <dgm:spPr/>
      <dgm:t>
        <a:bodyPr/>
        <a:lstStyle/>
        <a:p>
          <a:endParaRPr lang="ru-RU"/>
        </a:p>
      </dgm:t>
    </dgm:pt>
    <dgm:pt modelId="{CE939E44-CFB8-4BA1-B895-BE9406D6E63C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Осуществить стратегические  бюджетные показатели Пестяковского городского поселения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02A4E-0600-4BD2-B6E0-92BBF100BDE1}" type="parTrans" cxnId="{792B07A3-6676-4C22-994C-DEC63C4AAC0E}">
      <dgm:prSet/>
      <dgm:spPr/>
      <dgm:t>
        <a:bodyPr/>
        <a:lstStyle/>
        <a:p>
          <a:endParaRPr lang="ru-RU"/>
        </a:p>
      </dgm:t>
    </dgm:pt>
    <dgm:pt modelId="{9C27E1E0-12E7-4839-8031-6576D8D2B152}" type="sibTrans" cxnId="{792B07A3-6676-4C22-994C-DEC63C4AAC0E}">
      <dgm:prSet/>
      <dgm:spPr/>
      <dgm:t>
        <a:bodyPr/>
        <a:lstStyle/>
        <a:p>
          <a:endParaRPr lang="ru-RU"/>
        </a:p>
      </dgm:t>
    </dgm:pt>
    <dgm:pt modelId="{C7FC25C8-189A-4B75-A819-01E3F5DE69E0}">
      <dgm:prSet phldrT="[Текст]"/>
      <dgm:spPr/>
      <dgm:t>
        <a:bodyPr/>
        <a:lstStyle/>
        <a:p>
          <a:endParaRPr lang="ru-RU" dirty="0"/>
        </a:p>
      </dgm:t>
    </dgm:pt>
    <dgm:pt modelId="{DF1378D2-A049-4158-ACDC-D7F9442761BC}" type="parTrans" cxnId="{4CFE6A9E-AA61-4D5D-A4A2-A3A80C37F8AC}">
      <dgm:prSet/>
      <dgm:spPr/>
      <dgm:t>
        <a:bodyPr/>
        <a:lstStyle/>
        <a:p>
          <a:endParaRPr lang="ru-RU"/>
        </a:p>
      </dgm:t>
    </dgm:pt>
    <dgm:pt modelId="{00C622CD-7F4A-4762-8CC1-7F0E1AF3CCB2}" type="sibTrans" cxnId="{4CFE6A9E-AA61-4D5D-A4A2-A3A80C37F8AC}">
      <dgm:prSet/>
      <dgm:spPr/>
      <dgm:t>
        <a:bodyPr/>
        <a:lstStyle/>
        <a:p>
          <a:endParaRPr lang="ru-RU"/>
        </a:p>
      </dgm:t>
    </dgm:pt>
    <dgm:pt modelId="{54C31453-CC80-46DC-8EDA-A0BDEBC382D1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на долгосрочный период послужит основой устойчивости  бюджета Пестяковского городского поселения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5EE46-A0B6-4248-BAF1-147771012943}" type="parTrans" cxnId="{A74D2AA5-01C4-4B99-93DC-A4B999DABEB7}">
      <dgm:prSet/>
      <dgm:spPr/>
      <dgm:t>
        <a:bodyPr/>
        <a:lstStyle/>
        <a:p>
          <a:endParaRPr lang="ru-RU"/>
        </a:p>
      </dgm:t>
    </dgm:pt>
    <dgm:pt modelId="{8CE1DE66-168E-453C-86D5-8051E655EBE2}" type="sibTrans" cxnId="{A74D2AA5-01C4-4B99-93DC-A4B999DABEB7}">
      <dgm:prSet/>
      <dgm:spPr/>
      <dgm:t>
        <a:bodyPr/>
        <a:lstStyle/>
        <a:p>
          <a:endParaRPr lang="ru-RU"/>
        </a:p>
      </dgm:t>
    </dgm:pt>
    <dgm:pt modelId="{EE752444-64DB-4F14-9998-418713355F8F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Обозначить объем финансового обеспечения муниципальных программ Пестяковского городского поселения на весь период их действия.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4FC50-3349-426B-A2B3-88B53B56744A}" type="parTrans" cxnId="{B0669267-1991-4C4C-BA56-94F35A5A2EA0}">
      <dgm:prSet/>
      <dgm:spPr/>
      <dgm:t>
        <a:bodyPr/>
        <a:lstStyle/>
        <a:p>
          <a:endParaRPr lang="ru-RU"/>
        </a:p>
      </dgm:t>
    </dgm:pt>
    <dgm:pt modelId="{D99617AE-3634-4758-83B6-FC4AD13B0A8D}" type="sibTrans" cxnId="{B0669267-1991-4C4C-BA56-94F35A5A2EA0}">
      <dgm:prSet/>
      <dgm:spPr/>
      <dgm:t>
        <a:bodyPr/>
        <a:lstStyle/>
        <a:p>
          <a:endParaRPr lang="ru-RU"/>
        </a:p>
      </dgm:t>
    </dgm:pt>
    <dgm:pt modelId="{7374CF0F-81B0-4833-8014-6F6CAC16B6F3}" type="pres">
      <dgm:prSet presAssocID="{5ED8DD8B-0DC3-4602-A997-D3DA35EC18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3EE05-6EAF-41BF-AF86-30444D04146F}" type="pres">
      <dgm:prSet presAssocID="{90B77716-FC26-4678-992F-04BC96876BBF}" presName="composite" presStyleCnt="0"/>
      <dgm:spPr/>
    </dgm:pt>
    <dgm:pt modelId="{F70CBD59-4B6A-4578-BB15-4EA4DBEB3184}" type="pres">
      <dgm:prSet presAssocID="{90B77716-FC26-4678-992F-04BC96876BB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358FC-D354-4057-A7BD-B8E48079DEF6}" type="pres">
      <dgm:prSet presAssocID="{90B77716-FC26-4678-992F-04BC96876BBF}" presName="descendantText" presStyleLbl="alignAcc1" presStyleIdx="0" presStyleCnt="3" custScaleX="86316" custScaleY="89160" custLinFactNeighborX="-494" custLinFactNeighborY="11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CDAB7-5B7B-4961-944A-7BB777FF6976}" type="pres">
      <dgm:prSet presAssocID="{294C75B3-CF07-43C1-B524-E79AB1F6303D}" presName="sp" presStyleCnt="0"/>
      <dgm:spPr/>
    </dgm:pt>
    <dgm:pt modelId="{AFCAD091-B853-4660-8CD7-B89DEBFBE2E1}" type="pres">
      <dgm:prSet presAssocID="{826C33A0-248F-4C3E-82DC-D11BAA6D8DF5}" presName="composite" presStyleCnt="0"/>
      <dgm:spPr/>
    </dgm:pt>
    <dgm:pt modelId="{D5D6C875-39C3-4267-B015-C60E43C50AC1}" type="pres">
      <dgm:prSet presAssocID="{826C33A0-248F-4C3E-82DC-D11BAA6D8DF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F813F-DCBB-4C8D-B0A0-74FAE53E8A04}" type="pres">
      <dgm:prSet presAssocID="{826C33A0-248F-4C3E-82DC-D11BAA6D8DF5}" presName="descendantText" presStyleLbl="alignAcc1" presStyleIdx="1" presStyleCnt="3" custScaleX="87715" custScaleY="106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158C-AEFA-498D-B4E0-F574D75D257A}" type="pres">
      <dgm:prSet presAssocID="{B4DBB60A-EA7D-4FC0-B854-CE8A1AE621ED}" presName="sp" presStyleCnt="0"/>
      <dgm:spPr/>
    </dgm:pt>
    <dgm:pt modelId="{B38B196D-8F0F-422C-82FD-F740A8E29146}" type="pres">
      <dgm:prSet presAssocID="{C7FC25C8-189A-4B75-A819-01E3F5DE69E0}" presName="composite" presStyleCnt="0"/>
      <dgm:spPr/>
    </dgm:pt>
    <dgm:pt modelId="{BD9BC969-B8A3-4943-8E7A-B886774A76C8}" type="pres">
      <dgm:prSet presAssocID="{C7FC25C8-189A-4B75-A819-01E3F5DE69E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4C4D0-5253-49A3-80A9-39E5D47FA896}" type="pres">
      <dgm:prSet presAssocID="{C7FC25C8-189A-4B75-A819-01E3F5DE69E0}" presName="descendantText" presStyleLbl="alignAcc1" presStyleIdx="2" presStyleCnt="3" custScaleX="88529" custScaleY="91793" custLinFactNeighborY="-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C3B29-E1A7-4CF0-A42A-B93D6D4BC904}" type="presOf" srcId="{5ED8DD8B-0DC3-4602-A997-D3DA35EC189E}" destId="{7374CF0F-81B0-4833-8014-6F6CAC16B6F3}" srcOrd="0" destOrd="0" presId="urn:microsoft.com/office/officeart/2005/8/layout/chevron2"/>
    <dgm:cxn modelId="{155A13EE-96B5-41BE-A64F-7512BDA94644}" srcId="{826C33A0-248F-4C3E-82DC-D11BAA6D8DF5}" destId="{4706C497-0F3E-4A3D-A14C-37A1444EC5BF}" srcOrd="0" destOrd="0" parTransId="{AB774641-4728-4784-8A32-DD61F3A696B0}" sibTransId="{135F9B27-5D40-46C9-8B87-376164C1B7D1}"/>
    <dgm:cxn modelId="{472D4CF5-2F1F-4B67-982F-DEB4A5F1930C}" srcId="{5ED8DD8B-0DC3-4602-A997-D3DA35EC189E}" destId="{826C33A0-248F-4C3E-82DC-D11BAA6D8DF5}" srcOrd="1" destOrd="0" parTransId="{9B6DFB47-1881-46F5-BA33-E9F1CDF39C3F}" sibTransId="{B4DBB60A-EA7D-4FC0-B854-CE8A1AE621ED}"/>
    <dgm:cxn modelId="{00D9BCF6-A968-4A6A-AD16-A2BD3F4A95BB}" type="presOf" srcId="{C7FC25C8-189A-4B75-A819-01E3F5DE69E0}" destId="{BD9BC969-B8A3-4943-8E7A-B886774A76C8}" srcOrd="0" destOrd="0" presId="urn:microsoft.com/office/officeart/2005/8/layout/chevron2"/>
    <dgm:cxn modelId="{E1002AD6-B384-4944-84EB-01EBD32C9026}" type="presOf" srcId="{4706C497-0F3E-4A3D-A14C-37A1444EC5BF}" destId="{96CF813F-DCBB-4C8D-B0A0-74FAE53E8A04}" srcOrd="0" destOrd="0" presId="urn:microsoft.com/office/officeart/2005/8/layout/chevron2"/>
    <dgm:cxn modelId="{DF9C420B-133D-41D5-83DA-4DE82B709E39}" srcId="{90B77716-FC26-4678-992F-04BC96876BBF}" destId="{756EC5C8-8E0E-441C-A3DA-11746603FAAF}" srcOrd="0" destOrd="0" parTransId="{7D750759-D5A1-413A-B501-808434BE1723}" sibTransId="{58FABFC7-B312-4439-8A55-4446660D27E8}"/>
    <dgm:cxn modelId="{4CFE6A9E-AA61-4D5D-A4A2-A3A80C37F8AC}" srcId="{5ED8DD8B-0DC3-4602-A997-D3DA35EC189E}" destId="{C7FC25C8-189A-4B75-A819-01E3F5DE69E0}" srcOrd="2" destOrd="0" parTransId="{DF1378D2-A049-4158-ACDC-D7F9442761BC}" sibTransId="{00C622CD-7F4A-4762-8CC1-7F0E1AF3CCB2}"/>
    <dgm:cxn modelId="{A60A0FD2-9EDD-4244-9462-E56355E90CA1}" type="presOf" srcId="{756EC5C8-8E0E-441C-A3DA-11746603FAAF}" destId="{43E358FC-D354-4057-A7BD-B8E48079DEF6}" srcOrd="0" destOrd="0" presId="urn:microsoft.com/office/officeart/2005/8/layout/chevron2"/>
    <dgm:cxn modelId="{04C4DAAB-DBCF-4D74-8BFB-34F0AE417332}" type="presOf" srcId="{826C33A0-248F-4C3E-82DC-D11BAA6D8DF5}" destId="{D5D6C875-39C3-4267-B015-C60E43C50AC1}" srcOrd="0" destOrd="0" presId="urn:microsoft.com/office/officeart/2005/8/layout/chevron2"/>
    <dgm:cxn modelId="{B0669267-1991-4C4C-BA56-94F35A5A2EA0}" srcId="{826C33A0-248F-4C3E-82DC-D11BAA6D8DF5}" destId="{EE752444-64DB-4F14-9998-418713355F8F}" srcOrd="2" destOrd="0" parTransId="{02C4FC50-3349-426B-A2B3-88B53B56744A}" sibTransId="{D99617AE-3634-4758-83B6-FC4AD13B0A8D}"/>
    <dgm:cxn modelId="{79735660-DA67-4D07-B9A5-7DF4BEC6A692}" type="presOf" srcId="{90B77716-FC26-4678-992F-04BC96876BBF}" destId="{F70CBD59-4B6A-4578-BB15-4EA4DBEB3184}" srcOrd="0" destOrd="0" presId="urn:microsoft.com/office/officeart/2005/8/layout/chevron2"/>
    <dgm:cxn modelId="{A2E3AB3D-7C8D-4440-8C85-4A905ADA09C1}" type="presOf" srcId="{54C31453-CC80-46DC-8EDA-A0BDEBC382D1}" destId="{48B4C4D0-5253-49A3-80A9-39E5D47FA896}" srcOrd="0" destOrd="0" presId="urn:microsoft.com/office/officeart/2005/8/layout/chevron2"/>
    <dgm:cxn modelId="{82E83496-A721-47BC-A410-7E05F699B1C1}" type="presOf" srcId="{EE752444-64DB-4F14-9998-418713355F8F}" destId="{96CF813F-DCBB-4C8D-B0A0-74FAE53E8A04}" srcOrd="0" destOrd="2" presId="urn:microsoft.com/office/officeart/2005/8/layout/chevron2"/>
    <dgm:cxn modelId="{58B5E67D-B4AC-49F4-A213-1327E0A1728C}" srcId="{5ED8DD8B-0DC3-4602-A997-D3DA35EC189E}" destId="{90B77716-FC26-4678-992F-04BC96876BBF}" srcOrd="0" destOrd="0" parTransId="{3A463B5C-5DF8-4164-937F-37462F51C33E}" sibTransId="{294C75B3-CF07-43C1-B524-E79AB1F6303D}"/>
    <dgm:cxn modelId="{0B99E90E-F13E-4759-A7E9-92FA63E67EE1}" type="presOf" srcId="{CE939E44-CFB8-4BA1-B895-BE9406D6E63C}" destId="{96CF813F-DCBB-4C8D-B0A0-74FAE53E8A04}" srcOrd="0" destOrd="1" presId="urn:microsoft.com/office/officeart/2005/8/layout/chevron2"/>
    <dgm:cxn modelId="{792B07A3-6676-4C22-994C-DEC63C4AAC0E}" srcId="{826C33A0-248F-4C3E-82DC-D11BAA6D8DF5}" destId="{CE939E44-CFB8-4BA1-B895-BE9406D6E63C}" srcOrd="1" destOrd="0" parTransId="{17302A4E-0600-4BD2-B6E0-92BBF100BDE1}" sibTransId="{9C27E1E0-12E7-4839-8031-6576D8D2B152}"/>
    <dgm:cxn modelId="{A74D2AA5-01C4-4B99-93DC-A4B999DABEB7}" srcId="{C7FC25C8-189A-4B75-A819-01E3F5DE69E0}" destId="{54C31453-CC80-46DC-8EDA-A0BDEBC382D1}" srcOrd="0" destOrd="0" parTransId="{DBA5EE46-A0B6-4248-BAF1-147771012943}" sibTransId="{8CE1DE66-168E-453C-86D5-8051E655EBE2}"/>
    <dgm:cxn modelId="{5E560F9C-1E24-4619-AB95-9A85DAF263D6}" type="presParOf" srcId="{7374CF0F-81B0-4833-8014-6F6CAC16B6F3}" destId="{C3B3EE05-6EAF-41BF-AF86-30444D04146F}" srcOrd="0" destOrd="0" presId="urn:microsoft.com/office/officeart/2005/8/layout/chevron2"/>
    <dgm:cxn modelId="{F61EF617-A578-4608-8831-3EB0862C3DCA}" type="presParOf" srcId="{C3B3EE05-6EAF-41BF-AF86-30444D04146F}" destId="{F70CBD59-4B6A-4578-BB15-4EA4DBEB3184}" srcOrd="0" destOrd="0" presId="urn:microsoft.com/office/officeart/2005/8/layout/chevron2"/>
    <dgm:cxn modelId="{465BDB48-D283-42D7-A427-A1F5BAC6446D}" type="presParOf" srcId="{C3B3EE05-6EAF-41BF-AF86-30444D04146F}" destId="{43E358FC-D354-4057-A7BD-B8E48079DEF6}" srcOrd="1" destOrd="0" presId="urn:microsoft.com/office/officeart/2005/8/layout/chevron2"/>
    <dgm:cxn modelId="{4F12A268-61F1-42A8-BC67-EB12476146DE}" type="presParOf" srcId="{7374CF0F-81B0-4833-8014-6F6CAC16B6F3}" destId="{1A0CDAB7-5B7B-4961-944A-7BB777FF6976}" srcOrd="1" destOrd="0" presId="urn:microsoft.com/office/officeart/2005/8/layout/chevron2"/>
    <dgm:cxn modelId="{580AD418-95F0-4440-AE48-858DEFA7F093}" type="presParOf" srcId="{7374CF0F-81B0-4833-8014-6F6CAC16B6F3}" destId="{AFCAD091-B853-4660-8CD7-B89DEBFBE2E1}" srcOrd="2" destOrd="0" presId="urn:microsoft.com/office/officeart/2005/8/layout/chevron2"/>
    <dgm:cxn modelId="{F77CC230-4F7D-49DF-87BF-4E398948546E}" type="presParOf" srcId="{AFCAD091-B853-4660-8CD7-B89DEBFBE2E1}" destId="{D5D6C875-39C3-4267-B015-C60E43C50AC1}" srcOrd="0" destOrd="0" presId="urn:microsoft.com/office/officeart/2005/8/layout/chevron2"/>
    <dgm:cxn modelId="{D58AE5C5-E0D7-4A5A-A118-8587E9BB67FA}" type="presParOf" srcId="{AFCAD091-B853-4660-8CD7-B89DEBFBE2E1}" destId="{96CF813F-DCBB-4C8D-B0A0-74FAE53E8A04}" srcOrd="1" destOrd="0" presId="urn:microsoft.com/office/officeart/2005/8/layout/chevron2"/>
    <dgm:cxn modelId="{54999797-6CA4-4182-8439-5E56984ACB88}" type="presParOf" srcId="{7374CF0F-81B0-4833-8014-6F6CAC16B6F3}" destId="{9C9D158C-AEFA-498D-B4E0-F574D75D257A}" srcOrd="3" destOrd="0" presId="urn:microsoft.com/office/officeart/2005/8/layout/chevron2"/>
    <dgm:cxn modelId="{ACF7D5FF-01B5-42B2-810D-0BBDA608E073}" type="presParOf" srcId="{7374CF0F-81B0-4833-8014-6F6CAC16B6F3}" destId="{B38B196D-8F0F-422C-82FD-F740A8E29146}" srcOrd="4" destOrd="0" presId="urn:microsoft.com/office/officeart/2005/8/layout/chevron2"/>
    <dgm:cxn modelId="{818F1391-3663-491D-9AEC-DDA0230151F7}" type="presParOf" srcId="{B38B196D-8F0F-422C-82FD-F740A8E29146}" destId="{BD9BC969-B8A3-4943-8E7A-B886774A76C8}" srcOrd="0" destOrd="0" presId="urn:microsoft.com/office/officeart/2005/8/layout/chevron2"/>
    <dgm:cxn modelId="{3757F09F-9F9C-401E-A9C1-57BBE8CFDF21}" type="presParOf" srcId="{B38B196D-8F0F-422C-82FD-F740A8E29146}" destId="{48B4C4D0-5253-49A3-80A9-39E5D47FA8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16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2024 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00B0F0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rgbClr val="CCCCFF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культурно-массовых мероприятий на художественно-творческом уровне;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2022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13 626 532,02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г-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7426 639,08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2024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г-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10 426 639,08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культурно- массовых мероприятий–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г-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7 368 612,00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 –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5 970 501,00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г-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5 970 501,00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 библиотечного дела муниципального учреждения Библиотека Пестяковского городского поселения - 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г- 4 178 049,38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2023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г-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2 947 240,44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2024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2 947 240,44руб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/>
            <a:t>Создание единого культурного пространства, условий для доступа к культурным ценностям и творческой реализации</a:t>
          </a:r>
          <a:endParaRPr lang="ru-RU" sz="1400" dirty="0">
            <a:latin typeface="Monotype Corsiva" panose="03010101010201010101" pitchFamily="66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121ADDF3-BE5B-4A77-AEEB-A13EB1F09135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широкого доступа населения к достижениям отечественной культуры и информации;</a:t>
          </a:r>
        </a:p>
      </dgm:t>
    </dgm:pt>
    <dgm:pt modelId="{A9864D99-D2A0-4CA0-997E-0A25D31018CB}" type="parTrans" cxnId="{142053F1-C4D1-48BE-BEC0-8A5497AC9627}">
      <dgm:prSet/>
      <dgm:spPr/>
      <dgm:t>
        <a:bodyPr/>
        <a:lstStyle/>
        <a:p>
          <a:endParaRPr lang="ru-RU"/>
        </a:p>
      </dgm:t>
    </dgm:pt>
    <dgm:pt modelId="{6B9EA7F1-B842-4AEE-AB54-84566B298C9F}" type="sibTrans" cxnId="{142053F1-C4D1-48BE-BEC0-8A5497AC9627}">
      <dgm:prSet/>
      <dgm:spPr/>
      <dgm:t>
        <a:bodyPr/>
        <a:lstStyle/>
        <a:p>
          <a:endParaRPr lang="ru-RU"/>
        </a:p>
      </dgm:t>
    </dgm:pt>
    <dgm:pt modelId="{F7AFCBBB-DE0B-443A-B465-DC30305BA780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качества услуг культуры, комфортность их предоставления и доступность для всех слоев населения;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имиджа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городского поселения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сфере культуры.     </a:t>
          </a:r>
        </a:p>
      </dgm:t>
    </dgm:pt>
    <dgm:pt modelId="{FED3F05D-8D95-48A0-9F3B-C4D680C5FB46}" type="parTrans" cxnId="{31BF0FED-B8DD-44F7-9847-D6A4A93E59F8}">
      <dgm:prSet/>
      <dgm:spPr/>
      <dgm:t>
        <a:bodyPr/>
        <a:lstStyle/>
        <a:p>
          <a:endParaRPr lang="ru-RU"/>
        </a:p>
      </dgm:t>
    </dgm:pt>
    <dgm:pt modelId="{4E2B7E31-E3A6-4DC6-8403-70C0DE7E19A7}" type="sibTrans" cxnId="{31BF0FED-B8DD-44F7-9847-D6A4A93E59F8}">
      <dgm:prSet/>
      <dgm:spPr/>
      <dgm:t>
        <a:bodyPr/>
        <a:lstStyle/>
        <a:p>
          <a:endParaRPr lang="ru-RU"/>
        </a:p>
      </dgm:t>
    </dgm:pt>
    <dgm:pt modelId="{5F44A368-4AD0-4F0E-8B6C-FFE64C66FDF9}">
      <dgm:prSet custT="1"/>
      <dgm:spPr>
        <a:solidFill>
          <a:srgbClr val="CCCCFF"/>
        </a:solidFill>
      </dgm:spPr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DE3E5-A45A-489C-947E-E9D7024698E4}" type="parTrans" cxnId="{3B4EA1CF-3785-4A57-9A7A-EDCF4C4834AB}">
      <dgm:prSet/>
      <dgm:spPr/>
      <dgm:t>
        <a:bodyPr/>
        <a:lstStyle/>
        <a:p>
          <a:endParaRPr lang="ru-RU"/>
        </a:p>
      </dgm:t>
    </dgm:pt>
    <dgm:pt modelId="{0D631707-73F1-4C7B-A7EB-D474458CF671}" type="sibTrans" cxnId="{3B4EA1CF-3785-4A57-9A7A-EDCF4C4834AB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народных художественных промыслов и ремесел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2022 г - 2 079 870,64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г-1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508 897,64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на 2024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г-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1 611 722,64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объектов культурного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наследия на 2022г-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0,00 руб.,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2023г-0,00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2024г-0,00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3" custScaleX="85209" custScaleY="60570" custLinFactNeighborX="-215" custLinFactNeighborY="-13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3" custScaleX="101847" custScaleY="122269" custLinFactNeighborX="5214" custLinFactNeighborY="3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69DF9-D185-4EA1-BCFC-F37648059B72}" type="pres">
      <dgm:prSet presAssocID="{2003D520-51D4-4A03-B5A0-AE8DD5A6F4DD}" presName="sp" presStyleCnt="0"/>
      <dgm:spPr/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1" presStyleCnt="3" custScaleX="92492" custScaleY="43811" custLinFactNeighborX="-1644" custLinFactNeighborY="-314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1" presStyleCnt="3" custScaleX="88227" custScaleY="46477" custLinFactNeighborX="10001" custLinFactNeighborY="-14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1CC1F-A40B-444B-A995-BAB2377EC0C8}" type="pres">
      <dgm:prSet presAssocID="{107C159C-D366-42CC-BF68-26700C947720}" presName="sp" presStyleCnt="0"/>
      <dgm:spPr/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2" presStyleCnt="3" custScaleX="98394" custScaleY="78556" custLinFactNeighborX="-2368" custLinFactNeighborY="-344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2" presStyleCnt="3" custScaleX="93043" custScaleY="84848" custLinFactNeighborX="-182" custLinFactNeighborY="-3419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1" destOrd="0" parTransId="{6F3C9C0C-6D23-466C-A90C-5C877B4573EF}" sibTransId="{107C159C-D366-42CC-BF68-26700C947720}"/>
    <dgm:cxn modelId="{8ABB8585-9EF6-4795-9F62-B66CAE99EC18}" type="presOf" srcId="{48065E9D-E1CA-4E30-AE8A-27CBCD6572B8}" destId="{F1C1CFEE-159C-4636-8D8B-DF244F2DDE42}" srcOrd="0" destOrd="0" presId="urn:microsoft.com/office/officeart/2005/8/layout/vList5"/>
    <dgm:cxn modelId="{EB7622FB-6CBC-4254-AE87-0706784D2A48}" srcId="{DA7597E5-369E-4783-A14F-834A5A20C0DF}" destId="{E116AA65-1AE7-481F-B7F6-55B43CC50425}" srcOrd="2" destOrd="0" parTransId="{027911F4-D070-4D9D-9BCF-0BD41CEC2515}" sibTransId="{277B726F-3EE4-4C5B-8B38-E44B3B930308}"/>
    <dgm:cxn modelId="{1F1F32E5-8D69-41B5-A740-FB2C36857AE5}" type="presOf" srcId="{5F44A368-4AD0-4F0E-8B6C-FFE64C66FDF9}" destId="{F7F6C93F-8445-4F3B-9A82-28AFBCCE48DA}" srcOrd="0" destOrd="3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142053F1-C4D1-48BE-BEC0-8A5497AC9627}" srcId="{E116AA65-1AE7-481F-B7F6-55B43CC50425}" destId="{121ADDF3-BE5B-4A77-AEEB-A13EB1F09135}" srcOrd="1" destOrd="0" parTransId="{A9864D99-D2A0-4CA0-997E-0A25D31018CB}" sibTransId="{6B9EA7F1-B842-4AEE-AB54-84566B298C9F}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34BA308D-CE91-4ABD-9ADE-2BE7DE465451}" type="presOf" srcId="{78AE1FD9-1358-4182-A159-0B475284567D}" destId="{BCA1C752-AAB2-445F-8BB1-6E61B070562A}" srcOrd="0" destOrd="4" presId="urn:microsoft.com/office/officeart/2005/8/layout/vList5"/>
    <dgm:cxn modelId="{126CB0FD-8A3E-48FB-A6F8-F71B39758A09}" type="presOf" srcId="{DB959C63-EC49-4953-9A98-74140361BE49}" destId="{F7F6C93F-8445-4F3B-9A82-28AFBCCE48DA}" srcOrd="0" destOrd="0" presId="urn:microsoft.com/office/officeart/2005/8/layout/vList5"/>
    <dgm:cxn modelId="{AD42DAA2-21DD-494A-B5AF-48A936FD49D6}" type="presOf" srcId="{6D616F80-EC5F-428D-B8CC-2C630EE95398}" destId="{BCA1C752-AAB2-445F-8BB1-6E61B070562A}" srcOrd="0" destOrd="0" presId="urn:microsoft.com/office/officeart/2005/8/layout/vList5"/>
    <dgm:cxn modelId="{31BF0FED-B8DD-44F7-9847-D6A4A93E59F8}" srcId="{E116AA65-1AE7-481F-B7F6-55B43CC50425}" destId="{F7AFCBBB-DE0B-443A-B465-DC30305BA780}" srcOrd="2" destOrd="0" parTransId="{FED3F05D-8D95-48A0-9F3B-C4D680C5FB46}" sibTransId="{4E2B7E31-E3A6-4DC6-8403-70C0DE7E19A7}"/>
    <dgm:cxn modelId="{0346533C-8C0A-489B-A1BA-3769C945DDED}" type="presOf" srcId="{26BEC9D2-18C1-43D8-8915-41D96E27040E}" destId="{042B425D-8C8B-4B6E-B3E8-4DAB5E543347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F6BBCAEF-94D9-4E72-A74F-60BB4523EA2A}" type="presOf" srcId="{AC328288-AD32-4D32-ACEE-D8C52FA659B3}" destId="{BCA1C752-AAB2-445F-8BB1-6E61B070562A}" srcOrd="0" destOrd="1" presId="urn:microsoft.com/office/officeart/2005/8/layout/vList5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4C062802-4036-4831-98AB-89BD50E2F779}" type="presOf" srcId="{7FED3BEB-0D88-4851-A3A4-108C16B7E8CE}" destId="{BCA1C752-AAB2-445F-8BB1-6E61B070562A}" srcOrd="0" destOrd="3" presId="urn:microsoft.com/office/officeart/2005/8/layout/vList5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933B342F-B55C-4CDA-92E5-4C10B12BD829}" type="presOf" srcId="{E116AA65-1AE7-481F-B7F6-55B43CC50425}" destId="{763B2DCB-AEE8-45A8-8CC9-D7BAE9D908C7}" srcOrd="0" destOrd="0" presId="urn:microsoft.com/office/officeart/2005/8/layout/vList5"/>
    <dgm:cxn modelId="{34ACF191-170F-4A05-9594-4592D597F8C5}" type="presOf" srcId="{29B02FD5-733C-4138-9C90-BDAA83D2A324}" destId="{BCA1C752-AAB2-445F-8BB1-6E61B070562A}" srcOrd="0" destOrd="5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09CB39A8-02FF-4684-A917-2496790BB8ED}" type="presOf" srcId="{0DAB0CBE-F4BB-49AF-8163-EB69684974AB}" destId="{BCA1C752-AAB2-445F-8BB1-6E61B070562A}" srcOrd="0" destOrd="2" presId="urn:microsoft.com/office/officeart/2005/8/layout/vList5"/>
    <dgm:cxn modelId="{B45C7505-2B46-4214-AB20-706A3F281C86}" type="presOf" srcId="{F7AFCBBB-DE0B-443A-B465-DC30305BA780}" destId="{F7F6C93F-8445-4F3B-9A82-28AFBCCE48DA}" srcOrd="0" destOrd="2" presId="urn:microsoft.com/office/officeart/2005/8/layout/vList5"/>
    <dgm:cxn modelId="{3B4EA1CF-3785-4A57-9A7A-EDCF4C4834AB}" srcId="{E116AA65-1AE7-481F-B7F6-55B43CC50425}" destId="{5F44A368-4AD0-4F0E-8B6C-FFE64C66FDF9}" srcOrd="3" destOrd="0" parTransId="{464DE3E5-A45A-489C-947E-E9D7024698E4}" sibTransId="{0D631707-73F1-4C7B-A7EB-D474458CF671}"/>
    <dgm:cxn modelId="{6DE4A795-B40A-484F-9E61-CBEA68C0D7DA}" type="presOf" srcId="{DA7597E5-369E-4783-A14F-834A5A20C0DF}" destId="{62154B96-5D4C-42D2-B8FA-8D2019C51F35}" srcOrd="0" destOrd="0" presId="urn:microsoft.com/office/officeart/2005/8/layout/vList5"/>
    <dgm:cxn modelId="{16EB03E4-18F9-442D-B4CC-765339D06205}" type="presOf" srcId="{2E03390C-AA84-4209-BC02-55CFD287C75E}" destId="{3029B485-0152-46B9-8623-3174A5A4FADF}" srcOrd="0" destOrd="0" presId="urn:microsoft.com/office/officeart/2005/8/layout/vList5"/>
    <dgm:cxn modelId="{8AC81F48-12B5-433B-80F4-AC77F7A5C54F}" type="presOf" srcId="{121ADDF3-BE5B-4A77-AEEB-A13EB1F09135}" destId="{F7F6C93F-8445-4F3B-9A82-28AFBCCE48DA}" srcOrd="0" destOrd="1" presId="urn:microsoft.com/office/officeart/2005/8/layout/vList5"/>
    <dgm:cxn modelId="{6163863A-6A9B-4941-AB56-9901EB484E5E}" type="presParOf" srcId="{62154B96-5D4C-42D2-B8FA-8D2019C51F35}" destId="{D396CBAC-64D7-4B42-AFD0-AD2CECF3B8D6}" srcOrd="0" destOrd="0" presId="urn:microsoft.com/office/officeart/2005/8/layout/vList5"/>
    <dgm:cxn modelId="{6E17BAE8-FBFA-4C72-B557-FD3C820EB311}" type="presParOf" srcId="{D396CBAC-64D7-4B42-AFD0-AD2CECF3B8D6}" destId="{042B425D-8C8B-4B6E-B3E8-4DAB5E543347}" srcOrd="0" destOrd="0" presId="urn:microsoft.com/office/officeart/2005/8/layout/vList5"/>
    <dgm:cxn modelId="{833977BB-2F60-4AC9-992E-9B2B1D3365B0}" type="presParOf" srcId="{D396CBAC-64D7-4B42-AFD0-AD2CECF3B8D6}" destId="{BCA1C752-AAB2-445F-8BB1-6E61B070562A}" srcOrd="1" destOrd="0" presId="urn:microsoft.com/office/officeart/2005/8/layout/vList5"/>
    <dgm:cxn modelId="{7EC5D9E7-2988-4569-BD38-FD103809ABC3}" type="presParOf" srcId="{62154B96-5D4C-42D2-B8FA-8D2019C51F35}" destId="{C1769DF9-D185-4EA1-BCFC-F37648059B72}" srcOrd="1" destOrd="0" presId="urn:microsoft.com/office/officeart/2005/8/layout/vList5"/>
    <dgm:cxn modelId="{C1A0BF26-EC3D-4FE4-8ACD-ADD03C155872}" type="presParOf" srcId="{62154B96-5D4C-42D2-B8FA-8D2019C51F35}" destId="{524F3EB9-CE64-4164-80B5-05A788C1475B}" srcOrd="2" destOrd="0" presId="urn:microsoft.com/office/officeart/2005/8/layout/vList5"/>
    <dgm:cxn modelId="{3788734B-7749-4F07-8D99-36C7F9EC41B0}" type="presParOf" srcId="{524F3EB9-CE64-4164-80B5-05A788C1475B}" destId="{3029B485-0152-46B9-8623-3174A5A4FADF}" srcOrd="0" destOrd="0" presId="urn:microsoft.com/office/officeart/2005/8/layout/vList5"/>
    <dgm:cxn modelId="{675B8EE8-3144-45C0-BD52-F181293226D4}" type="presParOf" srcId="{524F3EB9-CE64-4164-80B5-05A788C1475B}" destId="{F1C1CFEE-159C-4636-8D8B-DF244F2DDE42}" srcOrd="1" destOrd="0" presId="urn:microsoft.com/office/officeart/2005/8/layout/vList5"/>
    <dgm:cxn modelId="{EE7067BD-98CD-49EB-AEC4-C7A4E9C032E3}" type="presParOf" srcId="{62154B96-5D4C-42D2-B8FA-8D2019C51F35}" destId="{49D1CC1F-A40B-444B-A995-BAB2377EC0C8}" srcOrd="3" destOrd="0" presId="urn:microsoft.com/office/officeart/2005/8/layout/vList5"/>
    <dgm:cxn modelId="{9CFB4300-4BD7-4C39-AFAB-E08991572E40}" type="presParOf" srcId="{62154B96-5D4C-42D2-B8FA-8D2019C51F35}" destId="{DDBC94E4-44F3-48C1-BAFA-D51A32B0E88C}" srcOrd="4" destOrd="0" presId="urn:microsoft.com/office/officeart/2005/8/layout/vList5"/>
    <dgm:cxn modelId="{924F1105-FFA7-4C6B-B1BF-794BFAC2809D}" type="presParOf" srcId="{DDBC94E4-44F3-48C1-BAFA-D51A32B0E88C}" destId="{763B2DCB-AEE8-45A8-8CC9-D7BAE9D908C7}" srcOrd="0" destOrd="0" presId="urn:microsoft.com/office/officeart/2005/8/layout/vList5"/>
    <dgm:cxn modelId="{BF675BE3-3CF6-4F8A-B538-45416104AB79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201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6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2024годы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9 065 544,02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г.-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7 093 864,55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г.-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6 794 568,60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населения Пестяковского городского поселения чистой питьевой водой –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г-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92 952,00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 –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000,00 руб.,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г- 12 000,00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 Пестяковского городского поселения – 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г.-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4 404 238,50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г.-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3 869 038,33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2024г -3 569 742,38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BF5F345A-4589-40B2-9BBD-6B3A9C94481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C5EF9-4037-4E49-99DF-5F4D592B15A9}" type="parTrans" cxnId="{D989EBE5-DC44-4A5D-B665-C426FCAC23DB}">
      <dgm:prSet/>
      <dgm:spPr/>
      <dgm:t>
        <a:bodyPr/>
        <a:lstStyle/>
        <a:p>
          <a:endParaRPr lang="ru-RU"/>
        </a:p>
      </dgm:t>
    </dgm:pt>
    <dgm:pt modelId="{7C1F3925-7928-4699-ADD5-F00E2E863D29}" type="sibTrans" cxnId="{D989EBE5-DC44-4A5D-B665-C426FCAC23DB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жилищно-коммунального хозяйства в Пестяковском городском поселении-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2022г- 878 609,45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г-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878 609,45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2024г- 878 609,45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дорог общего пользования Пестяковского городского поселения -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г.-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3 534 133,55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г.-                                                                         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2 178 606,25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г-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2 178 606,25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732E47BA-4702-4654-A6C5-89B443AB1AF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E71BB-4388-40F5-8BA0-099973E3CBB9}" type="parTrans" cxnId="{8C033507-25A0-4365-8801-3B0F6C1E78BC}">
      <dgm:prSet/>
      <dgm:spPr/>
      <dgm:t>
        <a:bodyPr/>
        <a:lstStyle/>
        <a:p>
          <a:endParaRPr lang="ru-RU"/>
        </a:p>
      </dgm:t>
    </dgm:pt>
    <dgm:pt modelId="{89D8ABED-CFB9-4516-9522-3B5E09B1B95E}" type="sibTrans" cxnId="{8C033507-25A0-4365-8801-3B0F6C1E78BC}">
      <dgm:prSet/>
      <dgm:spPr/>
      <dgm:t>
        <a:bodyPr/>
        <a:lstStyle/>
        <a:p>
          <a:endParaRPr lang="ru-RU"/>
        </a:p>
      </dgm:t>
    </dgm:pt>
    <dgm:pt modelId="{88B982FC-A0AD-4043-84C2-7808AF68C7E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7B177-06C5-4619-A11F-F4AD602A7648}" type="parTrans" cxnId="{66EC8AC1-7CAC-4BA8-AF86-3A53FEE0A3AD}">
      <dgm:prSet/>
      <dgm:spPr/>
      <dgm:t>
        <a:bodyPr/>
        <a:lstStyle/>
        <a:p>
          <a:endParaRPr lang="ru-RU"/>
        </a:p>
      </dgm:t>
    </dgm:pt>
    <dgm:pt modelId="{BFE37569-0B39-467E-B9C9-2C820002823C}" type="sibTrans" cxnId="{66EC8AC1-7CAC-4BA8-AF86-3A53FEE0A3AD}">
      <dgm:prSet/>
      <dgm:spPr/>
      <dgm:t>
        <a:bodyPr/>
        <a:lstStyle/>
        <a:p>
          <a:endParaRPr lang="ru-RU"/>
        </a:p>
      </dgm:t>
    </dgm:pt>
    <dgm:pt modelId="{AECCF84B-8454-4940-A363-75C942ED37A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муниципального жилого фонда Пестяковского городского поселения-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2022г- 145 610,52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2023г- 145 610,52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г-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145 610,52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FDBB3-61ED-4592-9FCF-15098E913246}" type="parTrans" cxnId="{A20A31D9-C539-4D82-9ED8-E4531A64426C}">
      <dgm:prSet/>
      <dgm:spPr/>
      <dgm:t>
        <a:bodyPr/>
        <a:lstStyle/>
        <a:p>
          <a:endParaRPr lang="ru-RU"/>
        </a:p>
      </dgm:t>
    </dgm:pt>
    <dgm:pt modelId="{7B61FF73-DE66-4B23-A800-04464537C9B2}" type="sibTrans" cxnId="{A20A31D9-C539-4D82-9ED8-E4531A64426C}">
      <dgm:prSet/>
      <dgm:spPr/>
      <dgm:t>
        <a:bodyPr/>
        <a:lstStyle/>
        <a:p>
          <a:endParaRPr lang="ru-RU"/>
        </a:p>
      </dgm:t>
    </dgm:pt>
    <dgm:pt modelId="{0D47C847-BA58-46E5-A48F-D087CB6C2C0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Энергоэффективность и энергосбережение в Пестяковском городском поселении-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2022г- 10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000,00 руб.,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2023г- 10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000,00 руб.,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2024г.- 10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BC990-3044-4637-B575-05C0C64F7ED9}" type="parTrans" cxnId="{03432B66-3A78-4488-8AF8-5E86A8BEA003}">
      <dgm:prSet/>
      <dgm:spPr/>
      <dgm:t>
        <a:bodyPr/>
        <a:lstStyle/>
        <a:p>
          <a:endParaRPr lang="ru-RU"/>
        </a:p>
      </dgm:t>
    </dgm:pt>
    <dgm:pt modelId="{7E4B8DA2-7763-4348-888A-A6A40FB79C7B}" type="sibTrans" cxnId="{03432B66-3A78-4488-8AF8-5E86A8BEA003}">
      <dgm:prSet/>
      <dgm:spPr/>
      <dgm:t>
        <a:bodyPr/>
        <a:lstStyle/>
        <a:p>
          <a:endParaRPr lang="ru-RU"/>
        </a:p>
      </dgm:t>
    </dgm:pt>
    <dgm:pt modelId="{0F04B8FD-CE01-46E7-96B9-E5B28BFAF0F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 муниципальная поддержка граждан в сфере ипотечного жилищного кредитования –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2022г- 0,00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2023г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0,00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2024г- 0,00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F0F16-AC8E-450A-B376-0963C6F7EC5C}" type="parTrans" cxnId="{A514E596-E0D3-403B-9B13-27F3A880D75E}">
      <dgm:prSet/>
      <dgm:spPr/>
      <dgm:t>
        <a:bodyPr/>
        <a:lstStyle/>
        <a:p>
          <a:endParaRPr lang="ru-RU"/>
        </a:p>
      </dgm:t>
    </dgm:pt>
    <dgm:pt modelId="{DB6CA361-B16D-4281-B9B3-8F9F34CA2478}" type="sibTrans" cxnId="{A514E596-E0D3-403B-9B13-27F3A880D75E}">
      <dgm:prSet/>
      <dgm:spPr/>
      <dgm:t>
        <a:bodyPr/>
        <a:lstStyle/>
        <a:p>
          <a:endParaRPr lang="ru-RU"/>
        </a:p>
      </dgm:t>
    </dgm:pt>
    <dgm:pt modelId="{FD90254C-1F7E-4DE5-8F72-D419383EFDA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жильем молодых семей-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2022г- 0,00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г- 0,00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2024г- 0,00 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1697A-25C6-4EA2-B3D0-AC39A0253AB0}" type="parTrans" cxnId="{885FA240-ECA1-40B7-96AE-07D7ACE99449}">
      <dgm:prSet/>
      <dgm:spPr/>
      <dgm:t>
        <a:bodyPr/>
        <a:lstStyle/>
        <a:p>
          <a:endParaRPr lang="ru-RU"/>
        </a:p>
      </dgm:t>
    </dgm:pt>
    <dgm:pt modelId="{323A1FEC-BBE9-482B-9E64-737EE0A8EEAC}" type="sibTrans" cxnId="{885FA240-ECA1-40B7-96AE-07D7ACE99449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1" custScaleX="79737" custScaleY="524245" custLinFactNeighborX="425" custLinFactNeighborY="-115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1" custScaleX="100909" custScaleY="655570" custLinFactNeighborX="8185" custLinFactNeighborY="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4E596-E0D3-403B-9B13-27F3A880D75E}" srcId="{26BEC9D2-18C1-43D8-8915-41D96E27040E}" destId="{0F04B8FD-CE01-46E7-96B9-E5B28BFAF0F5}" srcOrd="8" destOrd="0" parTransId="{F11F0F16-AC8E-450A-B376-0963C6F7EC5C}" sibTransId="{DB6CA361-B16D-4281-B9B3-8F9F34CA2478}"/>
    <dgm:cxn modelId="{66EC8AC1-7CAC-4BA8-AF86-3A53FEE0A3AD}" srcId="{26BEC9D2-18C1-43D8-8915-41D96E27040E}" destId="{88B982FC-A0AD-4043-84C2-7808AF68C7E4}" srcOrd="10" destOrd="0" parTransId="{3BF7B177-06C5-4619-A11F-F4AD602A7648}" sibTransId="{BFE37569-0B39-467E-B9C9-2C820002823C}"/>
    <dgm:cxn modelId="{03432B66-3A78-4488-8AF8-5E86A8BEA003}" srcId="{26BEC9D2-18C1-43D8-8915-41D96E27040E}" destId="{0D47C847-BA58-46E5-A48F-D087CB6C2C0B}" srcOrd="7" destOrd="0" parTransId="{702BC990-3044-4637-B575-05C0C64F7ED9}" sibTransId="{7E4B8DA2-7763-4348-888A-A6A40FB79C7B}"/>
    <dgm:cxn modelId="{81E0EBB5-6F5F-47B9-A730-8BC4C46C02F8}" type="presOf" srcId="{78AE1FD9-1358-4182-A159-0B475284567D}" destId="{BCA1C752-AAB2-445F-8BB1-6E61B070562A}" srcOrd="0" destOrd="4" presId="urn:microsoft.com/office/officeart/2005/8/layout/vList5"/>
    <dgm:cxn modelId="{34BE4ECD-FA86-4AD8-9851-3F02A6F0CE2F}" type="presOf" srcId="{FD90254C-1F7E-4DE5-8F72-D419383EFDA1}" destId="{BCA1C752-AAB2-445F-8BB1-6E61B070562A}" srcOrd="0" destOrd="9" presId="urn:microsoft.com/office/officeart/2005/8/layout/vList5"/>
    <dgm:cxn modelId="{C8C5FB4A-3441-4E16-B55F-60EB43620DC5}" type="presOf" srcId="{AC328288-AD32-4D32-ACEE-D8C52FA659B3}" destId="{BCA1C752-AAB2-445F-8BB1-6E61B070562A}" srcOrd="0" destOrd="1" presId="urn:microsoft.com/office/officeart/2005/8/layout/vList5"/>
    <dgm:cxn modelId="{68C1110F-DF3B-4CE3-9C62-22714B810B36}" type="presOf" srcId="{7FED3BEB-0D88-4851-A3A4-108C16B7E8CE}" destId="{BCA1C752-AAB2-445F-8BB1-6E61B070562A}" srcOrd="0" destOrd="3" presId="urn:microsoft.com/office/officeart/2005/8/layout/vList5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23A1CC8B-1100-40C8-B4B1-071FA62E1E4B}" type="presOf" srcId="{6D616F80-EC5F-428D-B8CC-2C630EE95398}" destId="{BCA1C752-AAB2-445F-8BB1-6E61B070562A}" srcOrd="0" destOrd="0" presId="urn:microsoft.com/office/officeart/2005/8/layout/vList5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58CAE89C-B0E5-4EB9-8B69-29F988B3625C}" type="presOf" srcId="{88B982FC-A0AD-4043-84C2-7808AF68C7E4}" destId="{BCA1C752-AAB2-445F-8BB1-6E61B070562A}" srcOrd="0" destOrd="10" presId="urn:microsoft.com/office/officeart/2005/8/layout/vList5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C0D70535-DBBA-45AA-8CBF-B64C732022E8}" type="presOf" srcId="{732E47BA-4702-4654-A6C5-89B443AB1AF1}" destId="{BCA1C752-AAB2-445F-8BB1-6E61B070562A}" srcOrd="0" destOrd="11" presId="urn:microsoft.com/office/officeart/2005/8/layout/vList5"/>
    <dgm:cxn modelId="{445AC754-7581-4AE5-86CD-1E3E1F1FF96F}" type="presOf" srcId="{0D47C847-BA58-46E5-A48F-D087CB6C2C0B}" destId="{BCA1C752-AAB2-445F-8BB1-6E61B070562A}" srcOrd="0" destOrd="7" presId="urn:microsoft.com/office/officeart/2005/8/layout/vList5"/>
    <dgm:cxn modelId="{5585DC2F-C472-4E70-BD82-9ECFC5E098C4}" type="presOf" srcId="{DA7597E5-369E-4783-A14F-834A5A20C0DF}" destId="{62154B96-5D4C-42D2-B8FA-8D2019C51F35}" srcOrd="0" destOrd="0" presId="urn:microsoft.com/office/officeart/2005/8/layout/vList5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D86E9108-3815-4375-8DF5-3332712F1E9D}" type="presOf" srcId="{29B02FD5-733C-4138-9C90-BDAA83D2A324}" destId="{BCA1C752-AAB2-445F-8BB1-6E61B070562A}" srcOrd="0" destOrd="5" presId="urn:microsoft.com/office/officeart/2005/8/layout/vList5"/>
    <dgm:cxn modelId="{885FA240-ECA1-40B7-96AE-07D7ACE99449}" srcId="{26BEC9D2-18C1-43D8-8915-41D96E27040E}" destId="{FD90254C-1F7E-4DE5-8F72-D419383EFDA1}" srcOrd="9" destOrd="0" parTransId="{3D91697A-25C6-4EA2-B3D0-AC39A0253AB0}" sibTransId="{323A1FEC-BBE9-482B-9E64-737EE0A8EEAC}"/>
    <dgm:cxn modelId="{2C7BFF05-AD8A-43C6-8516-433D63B5C526}" type="presOf" srcId="{26BEC9D2-18C1-43D8-8915-41D96E27040E}" destId="{042B425D-8C8B-4B6E-B3E8-4DAB5E543347}" srcOrd="0" destOrd="0" presId="urn:microsoft.com/office/officeart/2005/8/layout/vList5"/>
    <dgm:cxn modelId="{A20A31D9-C539-4D82-9ED8-E4531A64426C}" srcId="{26BEC9D2-18C1-43D8-8915-41D96E27040E}" destId="{AECCF84B-8454-4940-A363-75C942ED37A5}" srcOrd="6" destOrd="0" parTransId="{F33FDBB3-61ED-4592-9FCF-15098E913246}" sibTransId="{7B61FF73-DE66-4B23-A800-04464537C9B2}"/>
    <dgm:cxn modelId="{24568EAC-D7F2-4889-A93B-22FFF8C3AC5B}" type="presOf" srcId="{BF5F345A-4589-40B2-9BBD-6B3A9C944814}" destId="{BCA1C752-AAB2-445F-8BB1-6E61B070562A}" srcOrd="0" destOrd="12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07BAB359-FDBF-4B29-B04E-144AFEBEAAA3}" type="presOf" srcId="{0F04B8FD-CE01-46E7-96B9-E5B28BFAF0F5}" destId="{BCA1C752-AAB2-445F-8BB1-6E61B070562A}" srcOrd="0" destOrd="8" presId="urn:microsoft.com/office/officeart/2005/8/layout/vList5"/>
    <dgm:cxn modelId="{9B45292F-D212-4568-863D-FA8065255A65}" type="presOf" srcId="{AECCF84B-8454-4940-A363-75C942ED37A5}" destId="{BCA1C752-AAB2-445F-8BB1-6E61B070562A}" srcOrd="0" destOrd="6" presId="urn:microsoft.com/office/officeart/2005/8/layout/vList5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D989EBE5-DC44-4A5D-B665-C426FCAC23DB}" srcId="{26BEC9D2-18C1-43D8-8915-41D96E27040E}" destId="{BF5F345A-4589-40B2-9BBD-6B3A9C944814}" srcOrd="12" destOrd="0" parTransId="{527C5EF9-4037-4E49-99DF-5F4D592B15A9}" sibTransId="{7C1F3925-7928-4699-ADD5-F00E2E863D29}"/>
    <dgm:cxn modelId="{8C033507-25A0-4365-8801-3B0F6C1E78BC}" srcId="{26BEC9D2-18C1-43D8-8915-41D96E27040E}" destId="{732E47BA-4702-4654-A6C5-89B443AB1AF1}" srcOrd="11" destOrd="0" parTransId="{932E71BB-4388-40F5-8BA0-099973E3CBB9}" sibTransId="{89D8ABED-CFB9-4516-9522-3B5E09B1B95E}"/>
    <dgm:cxn modelId="{915B6D99-83ED-44E4-B78B-0FCFD0BC722E}" type="presOf" srcId="{0DAB0CBE-F4BB-49AF-8163-EB69684974AB}" destId="{BCA1C752-AAB2-445F-8BB1-6E61B070562A}" srcOrd="0" destOrd="2" presId="urn:microsoft.com/office/officeart/2005/8/layout/vList5"/>
    <dgm:cxn modelId="{046163F0-C836-40BD-8E3E-80ED6D83B481}" type="presParOf" srcId="{62154B96-5D4C-42D2-B8FA-8D2019C51F35}" destId="{D396CBAC-64D7-4B42-AFD0-AD2CECF3B8D6}" srcOrd="0" destOrd="0" presId="urn:microsoft.com/office/officeart/2005/8/layout/vList5"/>
    <dgm:cxn modelId="{442E8B6C-87BB-4959-9973-BF4880528C27}" type="presParOf" srcId="{D396CBAC-64D7-4B42-AFD0-AD2CECF3B8D6}" destId="{042B425D-8C8B-4B6E-B3E8-4DAB5E543347}" srcOrd="0" destOrd="0" presId="urn:microsoft.com/office/officeart/2005/8/layout/vList5"/>
    <dgm:cxn modelId="{89AE6741-9846-4BE2-B72C-837F4724CB58}" type="presParOf" srcId="{D396CBAC-64D7-4B42-AFD0-AD2CECF3B8D6}" destId="{BCA1C752-AAB2-445F-8BB1-6E61B07056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решение проблемы улучшения внешнего облака Пестяковского городского поселения, обеспечения потребности населения в среде проживания, отвечающей современным требованиям, повышения уровня комфортности пребывания на территории Пестяковского городского поселения.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32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32545A3E-02FE-4BF5-9963-7B17B62AE65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Совершенствование  системы комплексного благоустройства направленной на улучшение качества жизни населения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FED2D-ABB4-465C-AAEE-770E04BE246F}" type="parTrans" cxnId="{70EA21FC-5784-46DA-927C-483AFC8DC626}">
      <dgm:prSet/>
      <dgm:spPr/>
      <dgm:t>
        <a:bodyPr/>
        <a:lstStyle/>
        <a:p>
          <a:endParaRPr lang="ru-RU"/>
        </a:p>
      </dgm:t>
    </dgm:pt>
    <dgm:pt modelId="{E5F85CF5-03A8-4E86-92AF-FFC2A5A23FC7}" type="sibTrans" cxnId="{70EA21FC-5784-46DA-927C-483AFC8DC626}">
      <dgm:prSet/>
      <dgm:spPr/>
      <dgm:t>
        <a:bodyPr/>
        <a:lstStyle/>
        <a:p>
          <a:endParaRPr lang="ru-RU"/>
        </a:p>
      </dgm:t>
    </dgm:pt>
    <dgm:pt modelId="{0B8EF44D-E1B7-4E22-8BA6-24F07F96EAB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Обеспечение сохранности автомобильных дорог общего пользования, находящихся на территории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96B9A-874A-47E9-964B-16B83ADB7DED}" type="parTrans" cxnId="{3F547C59-BB90-4F41-B215-E17490A63707}">
      <dgm:prSet/>
      <dgm:spPr/>
      <dgm:t>
        <a:bodyPr/>
        <a:lstStyle/>
        <a:p>
          <a:endParaRPr lang="ru-RU"/>
        </a:p>
      </dgm:t>
    </dgm:pt>
    <dgm:pt modelId="{9647AAEF-5F6A-4FED-9D49-E6D231B75D7E}" type="sibTrans" cxnId="{3F547C59-BB90-4F41-B215-E17490A63707}">
      <dgm:prSet/>
      <dgm:spPr/>
      <dgm:t>
        <a:bodyPr/>
        <a:lstStyle/>
        <a:p>
          <a:endParaRPr lang="ru-RU"/>
        </a:p>
      </dgm:t>
    </dgm:pt>
    <dgm:pt modelId="{56F3EC72-51CE-428D-98A4-1127DE80D94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3DAA9-6D40-4EBD-8131-385B827266EE}" type="parTrans" cxnId="{E0166933-3ADE-4BE4-8439-C4C9CE693763}">
      <dgm:prSet/>
      <dgm:spPr/>
      <dgm:t>
        <a:bodyPr/>
        <a:lstStyle/>
        <a:p>
          <a:endParaRPr lang="ru-RU"/>
        </a:p>
      </dgm:t>
    </dgm:pt>
    <dgm:pt modelId="{B4698EFC-18F7-4AA7-85CD-F91A6354E88C}" type="sibTrans" cxnId="{E0166933-3ADE-4BE4-8439-C4C9CE693763}">
      <dgm:prSet/>
      <dgm:spPr/>
      <dgm:t>
        <a:bodyPr/>
        <a:lstStyle/>
        <a:p>
          <a:endParaRPr lang="ru-RU"/>
        </a:p>
      </dgm:t>
    </dgm:pt>
    <dgm:pt modelId="{795AD87E-9497-469D-8171-2C04D20E1EA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Содержание и ремонт автомобильных дорог общего пользования местного значения, с повышением уровня ее безопасности, доступности и качества услуг транспортного комплекса для населения;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3BB7B-E61F-416C-A572-DEA6E210EA5C}" type="parTrans" cxnId="{16B2DBC0-4DC9-472C-9744-4DCB2DA38CE2}">
      <dgm:prSet/>
      <dgm:spPr/>
      <dgm:t>
        <a:bodyPr/>
        <a:lstStyle/>
        <a:p>
          <a:endParaRPr lang="ru-RU"/>
        </a:p>
      </dgm:t>
    </dgm:pt>
    <dgm:pt modelId="{FB920736-C927-4C1E-B6CC-9986E23060C0}" type="sibTrans" cxnId="{16B2DBC0-4DC9-472C-9744-4DCB2DA38CE2}">
      <dgm:prSet/>
      <dgm:spPr/>
      <dgm:t>
        <a:bodyPr/>
        <a:lstStyle/>
        <a:p>
          <a:endParaRPr lang="ru-RU"/>
        </a:p>
      </dgm:t>
    </dgm:pt>
    <dgm:pt modelId="{051969C6-B783-4DEC-A9AE-AB3BB7C5580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Создание условий для проведения муниципального жилищного Фонда в соответствии с санитарными, техническими и иными требованиями, обеспечивающими гражданам комфортные и безопасные условия проживания;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56134-70DC-40F5-9987-44CAB37824AA}" type="parTrans" cxnId="{10CB9EBA-8BEC-4B4D-B4BB-0121D409767F}">
      <dgm:prSet/>
      <dgm:spPr/>
      <dgm:t>
        <a:bodyPr/>
        <a:lstStyle/>
        <a:p>
          <a:endParaRPr lang="ru-RU"/>
        </a:p>
      </dgm:t>
    </dgm:pt>
    <dgm:pt modelId="{8D357DFF-3DA3-4711-9708-E148BAA7630E}" type="sibTrans" cxnId="{10CB9EBA-8BEC-4B4D-B4BB-0121D409767F}">
      <dgm:prSet/>
      <dgm:spPr/>
      <dgm:t>
        <a:bodyPr/>
        <a:lstStyle/>
        <a:p>
          <a:endParaRPr lang="ru-RU"/>
        </a:p>
      </dgm:t>
    </dgm:pt>
    <dgm:pt modelId="{F6F36A50-4460-4E5C-96C1-855BD181482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Обеспечение жителей поселения надежными и качественными услугами тепло- и водоснабжения, водоотведения и услугами общегородской бани;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8892C-2921-462A-94A8-A05DC9D8A53E}" type="parTrans" cxnId="{F3862911-8A0A-43D3-B022-4C33E58BE5C4}">
      <dgm:prSet/>
      <dgm:spPr/>
      <dgm:t>
        <a:bodyPr/>
        <a:lstStyle/>
        <a:p>
          <a:endParaRPr lang="ru-RU"/>
        </a:p>
      </dgm:t>
    </dgm:pt>
    <dgm:pt modelId="{D28809A7-A271-4057-BCBA-749FCFE941A1}" type="sibTrans" cxnId="{F3862911-8A0A-43D3-B022-4C33E58BE5C4}">
      <dgm:prSet/>
      <dgm:spPr/>
      <dgm:t>
        <a:bodyPr/>
        <a:lstStyle/>
        <a:p>
          <a:endParaRPr lang="ru-RU"/>
        </a:p>
      </dgm:t>
    </dgm:pt>
    <dgm:pt modelId="{F2A7148B-E15B-48CB-A11E-A8D7D7FD39F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Обеспечение населения питьевой водой, соответствующей требованиям безопасности и безвредности, установленным санитарно- эпидемиологическими правилами.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51EEC-2BD0-4848-BFDF-AA12D13496DD}" type="parTrans" cxnId="{DA3344B0-70BB-4F70-90E2-5CA559E4AF45}">
      <dgm:prSet/>
      <dgm:spPr/>
      <dgm:t>
        <a:bodyPr/>
        <a:lstStyle/>
        <a:p>
          <a:endParaRPr lang="ru-RU"/>
        </a:p>
      </dgm:t>
    </dgm:pt>
    <dgm:pt modelId="{1C903396-02A2-4FDF-A5D1-3B1B87192F17}" type="sibTrans" cxnId="{DA3344B0-70BB-4F70-90E2-5CA559E4AF45}">
      <dgm:prSet/>
      <dgm:spPr/>
      <dgm:t>
        <a:bodyPr/>
        <a:lstStyle/>
        <a:p>
          <a:endParaRPr lang="ru-RU"/>
        </a:p>
      </dgm:t>
    </dgm:pt>
    <dgm:pt modelId="{2E0837A6-80C0-4107-9EAF-36406876D78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Создание экономических и организационных  условий для эффективного использования энергоресурсов в муниципальных  учреждениях.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B4F22-B330-4E78-B09F-E6A8A0AF0764}" type="parTrans" cxnId="{3D0666AF-B40D-47D3-ABAC-995CCE257797}">
      <dgm:prSet/>
      <dgm:spPr/>
      <dgm:t>
        <a:bodyPr/>
        <a:lstStyle/>
        <a:p>
          <a:endParaRPr lang="ru-RU"/>
        </a:p>
      </dgm:t>
    </dgm:pt>
    <dgm:pt modelId="{AC5DB2EA-31DE-41C1-9B8B-523D3A5FE9F2}" type="sibTrans" cxnId="{3D0666AF-B40D-47D3-ABAC-995CCE257797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0" presStyleCnt="1" custScaleX="95748" custScaleY="1433126" custLinFactNeighborX="2616" custLinFactNeighborY="-289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0" presStyleCnt="1" custScaleX="92598" custScaleY="2000000" custLinFactNeighborX="10161" custLinFactNeighborY="2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0" destOrd="0" parTransId="{6F3C9C0C-6D23-466C-A90C-5C877B4573EF}" sibTransId="{107C159C-D366-42CC-BF68-26700C947720}"/>
    <dgm:cxn modelId="{DA3344B0-70BB-4F70-90E2-5CA559E4AF45}" srcId="{2E03390C-AA84-4209-BC02-55CFD287C75E}" destId="{F2A7148B-E15B-48CB-A11E-A8D7D7FD39F1}" srcOrd="6" destOrd="0" parTransId="{A2E51EEC-2BD0-4848-BFDF-AA12D13496DD}" sibTransId="{1C903396-02A2-4FDF-A5D1-3B1B87192F17}"/>
    <dgm:cxn modelId="{70EA21FC-5784-46DA-927C-483AFC8DC626}" srcId="{2E03390C-AA84-4209-BC02-55CFD287C75E}" destId="{32545A3E-02FE-4BF5-9963-7B17B62AE65C}" srcOrd="1" destOrd="0" parTransId="{F0AFED2D-ABB4-465C-AAEE-770E04BE246F}" sibTransId="{E5F85CF5-03A8-4E86-92AF-FFC2A5A23FC7}"/>
    <dgm:cxn modelId="{155C1ED9-198D-4100-AB82-57CFE2B53050}" type="presOf" srcId="{DA7597E5-369E-4783-A14F-834A5A20C0DF}" destId="{62154B96-5D4C-42D2-B8FA-8D2019C51F35}" srcOrd="0" destOrd="0" presId="urn:microsoft.com/office/officeart/2005/8/layout/vList5"/>
    <dgm:cxn modelId="{BB224761-00F0-4BF1-A0C5-AA19E6AF168D}" type="presOf" srcId="{0B8EF44D-E1B7-4E22-8BA6-24F07F96EABC}" destId="{F1C1CFEE-159C-4636-8D8B-DF244F2DDE42}" srcOrd="0" destOrd="2" presId="urn:microsoft.com/office/officeart/2005/8/layout/vList5"/>
    <dgm:cxn modelId="{FB8485D6-C824-4A61-8286-76CC23FCD3B1}" type="presOf" srcId="{48065E9D-E1CA-4E30-AE8A-27CBCD6572B8}" destId="{F1C1CFEE-159C-4636-8D8B-DF244F2DDE42}" srcOrd="0" destOrd="0" presId="urn:microsoft.com/office/officeart/2005/8/layout/vList5"/>
    <dgm:cxn modelId="{EF9BD58F-4323-412B-AA78-54D56D6FA881}" type="presOf" srcId="{56F3EC72-51CE-428D-98A4-1127DE80D94D}" destId="{F1C1CFEE-159C-4636-8D8B-DF244F2DDE42}" srcOrd="0" destOrd="8" presId="urn:microsoft.com/office/officeart/2005/8/layout/vList5"/>
    <dgm:cxn modelId="{3F547C59-BB90-4F41-B215-E17490A63707}" srcId="{2E03390C-AA84-4209-BC02-55CFD287C75E}" destId="{0B8EF44D-E1B7-4E22-8BA6-24F07F96EABC}" srcOrd="2" destOrd="0" parTransId="{96596B9A-874A-47E9-964B-16B83ADB7DED}" sibTransId="{9647AAEF-5F6A-4FED-9D49-E6D231B75D7E}"/>
    <dgm:cxn modelId="{F2A82EFF-3B51-4D0E-BC41-216C4F0ABC99}" type="presOf" srcId="{051969C6-B783-4DEC-A9AE-AB3BB7C55808}" destId="{F1C1CFEE-159C-4636-8D8B-DF244F2DDE42}" srcOrd="0" destOrd="4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3D0666AF-B40D-47D3-ABAC-995CCE257797}" srcId="{2E03390C-AA84-4209-BC02-55CFD287C75E}" destId="{2E0837A6-80C0-4107-9EAF-36406876D78B}" srcOrd="7" destOrd="0" parTransId="{B37B4F22-B330-4E78-B09F-E6A8A0AF0764}" sibTransId="{AC5DB2EA-31DE-41C1-9B8B-523D3A5FE9F2}"/>
    <dgm:cxn modelId="{CF2806F3-8EBF-4069-8510-C42865D0BD4E}" type="presOf" srcId="{795AD87E-9497-469D-8171-2C04D20E1EA3}" destId="{F1C1CFEE-159C-4636-8D8B-DF244F2DDE42}" srcOrd="0" destOrd="3" presId="urn:microsoft.com/office/officeart/2005/8/layout/vList5"/>
    <dgm:cxn modelId="{E5F724A9-8B44-43DA-975E-97710F59BD8C}" type="presOf" srcId="{32545A3E-02FE-4BF5-9963-7B17B62AE65C}" destId="{F1C1CFEE-159C-4636-8D8B-DF244F2DDE42}" srcOrd="0" destOrd="1" presId="urn:microsoft.com/office/officeart/2005/8/layout/vList5"/>
    <dgm:cxn modelId="{E0166933-3ADE-4BE4-8439-C4C9CE693763}" srcId="{2E03390C-AA84-4209-BC02-55CFD287C75E}" destId="{56F3EC72-51CE-428D-98A4-1127DE80D94D}" srcOrd="8" destOrd="0" parTransId="{5043DAA9-6D40-4EBD-8131-385B827266EE}" sibTransId="{B4698EFC-18F7-4AA7-85CD-F91A6354E88C}"/>
    <dgm:cxn modelId="{221EB9A5-343F-4DEF-BD90-56C03883E142}" type="presOf" srcId="{2E03390C-AA84-4209-BC02-55CFD287C75E}" destId="{3029B485-0152-46B9-8623-3174A5A4FADF}" srcOrd="0" destOrd="0" presId="urn:microsoft.com/office/officeart/2005/8/layout/vList5"/>
    <dgm:cxn modelId="{F7825B23-3189-4AA1-8937-B304FBA37296}" type="presOf" srcId="{F6F36A50-4460-4E5C-96C1-855BD1814829}" destId="{F1C1CFEE-159C-4636-8D8B-DF244F2DDE42}" srcOrd="0" destOrd="5" presId="urn:microsoft.com/office/officeart/2005/8/layout/vList5"/>
    <dgm:cxn modelId="{16B2DBC0-4DC9-472C-9744-4DCB2DA38CE2}" srcId="{2E03390C-AA84-4209-BC02-55CFD287C75E}" destId="{795AD87E-9497-469D-8171-2C04D20E1EA3}" srcOrd="3" destOrd="0" parTransId="{01F3BB7B-E61F-416C-A572-DEA6E210EA5C}" sibTransId="{FB920736-C927-4C1E-B6CC-9986E23060C0}"/>
    <dgm:cxn modelId="{F3862911-8A0A-43D3-B022-4C33E58BE5C4}" srcId="{2E03390C-AA84-4209-BC02-55CFD287C75E}" destId="{F6F36A50-4460-4E5C-96C1-855BD1814829}" srcOrd="5" destOrd="0" parTransId="{34E8892C-2921-462A-94A8-A05DC9D8A53E}" sibTransId="{D28809A7-A271-4057-BCBA-749FCFE941A1}"/>
    <dgm:cxn modelId="{69BEC44C-6F99-4A2E-AF7B-3B64A01A5632}" type="presOf" srcId="{F2A7148B-E15B-48CB-A11E-A8D7D7FD39F1}" destId="{F1C1CFEE-159C-4636-8D8B-DF244F2DDE42}" srcOrd="0" destOrd="6" presId="urn:microsoft.com/office/officeart/2005/8/layout/vList5"/>
    <dgm:cxn modelId="{94CE07EC-53A9-44E3-A8DF-392A6FD504F1}" type="presOf" srcId="{2E0837A6-80C0-4107-9EAF-36406876D78B}" destId="{F1C1CFEE-159C-4636-8D8B-DF244F2DDE42}" srcOrd="0" destOrd="7" presId="urn:microsoft.com/office/officeart/2005/8/layout/vList5"/>
    <dgm:cxn modelId="{10CB9EBA-8BEC-4B4D-B4BB-0121D409767F}" srcId="{2E03390C-AA84-4209-BC02-55CFD287C75E}" destId="{051969C6-B783-4DEC-A9AE-AB3BB7C55808}" srcOrd="4" destOrd="0" parTransId="{7E356134-70DC-40F5-9987-44CAB37824AA}" sibTransId="{8D357DFF-3DA3-4711-9708-E148BAA7630E}"/>
    <dgm:cxn modelId="{C4327749-9BC5-443D-8A14-92276223038A}" type="presParOf" srcId="{62154B96-5D4C-42D2-B8FA-8D2019C51F35}" destId="{524F3EB9-CE64-4164-80B5-05A788C1475B}" srcOrd="0" destOrd="0" presId="urn:microsoft.com/office/officeart/2005/8/layout/vList5"/>
    <dgm:cxn modelId="{F8637FFB-06E5-4204-83C9-567AD46EDE25}" type="presParOf" srcId="{524F3EB9-CE64-4164-80B5-05A788C1475B}" destId="{3029B485-0152-46B9-8623-3174A5A4FADF}" srcOrd="0" destOrd="0" presId="urn:microsoft.com/office/officeart/2005/8/layout/vList5"/>
    <dgm:cxn modelId="{9653F9F2-2A7D-4EC8-AA35-665ACB08171C}" type="presParOf" srcId="{524F3EB9-CE64-4164-80B5-05A788C1475B}" destId="{F1C1CFEE-159C-4636-8D8B-DF244F2DDE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chemeClr val="accent1">
            <a:lumMod val="40000"/>
            <a:lumOff val="60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санитарных норм эстетичного вида территории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D6D8FBC2-DF55-43A9-B977-3DDE759D0F1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-возмещение субсидий юридическим лицам и индивидуальным предпринимателям, предоставляющим коммунальные услуги по холодному водоснабжению, горячему водоснабжению, водоотведению и очистке сточных вод населению, на возмещение недополученных доходов в связи с приведением размера платы граждан за коммунальные услуги в соответствие с их предельными индексами роста.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102F4-F230-4412-8D44-968DA26B9C51}" type="sibTrans" cxnId="{A8A3D364-6D72-478F-917D-343E01C232EF}">
      <dgm:prSet/>
      <dgm:spPr/>
      <dgm:t>
        <a:bodyPr/>
        <a:lstStyle/>
        <a:p>
          <a:endParaRPr lang="ru-RU"/>
        </a:p>
      </dgm:t>
    </dgm:pt>
    <dgm:pt modelId="{3C1E30DF-238D-4D66-A937-8B7381B65609}" type="parTrans" cxnId="{A8A3D364-6D72-478F-917D-343E01C232EF}">
      <dgm:prSet/>
      <dgm:spPr/>
      <dgm:t>
        <a:bodyPr/>
        <a:lstStyle/>
        <a:p>
          <a:endParaRPr lang="ru-RU"/>
        </a:p>
      </dgm:t>
    </dgm:pt>
    <dgm:pt modelId="{C9679683-6505-456A-AB93-661191F386A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-способствование дальнейшей приватизации жилищного фонда, развитие форм его самоуправления.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F290F4-415A-4C96-A9B6-D8C53A8B4BBE}" type="sibTrans" cxnId="{1DFD59F9-82A0-4310-8663-DA4F6666FFF8}">
      <dgm:prSet/>
      <dgm:spPr/>
      <dgm:t>
        <a:bodyPr/>
        <a:lstStyle/>
        <a:p>
          <a:endParaRPr lang="ru-RU"/>
        </a:p>
      </dgm:t>
    </dgm:pt>
    <dgm:pt modelId="{36EFF49C-67C2-4A1C-BB2E-A57323D4706C}" type="parTrans" cxnId="{1DFD59F9-82A0-4310-8663-DA4F6666FFF8}">
      <dgm:prSet/>
      <dgm:spPr/>
      <dgm:t>
        <a:bodyPr/>
        <a:lstStyle/>
        <a:p>
          <a:endParaRPr lang="ru-RU"/>
        </a:p>
      </dgm:t>
    </dgm:pt>
    <dgm:pt modelId="{04706AE9-6187-4B6D-B641-29808AFC203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сохранности и увеличение сроков эксплуатации жилищного фонда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E898A-DAA7-479F-8A59-594C25372D51}" type="sibTrans" cxnId="{AB64FB2A-BF8D-4414-B5C8-54CD5A06FA5D}">
      <dgm:prSet/>
      <dgm:spPr/>
      <dgm:t>
        <a:bodyPr/>
        <a:lstStyle/>
        <a:p>
          <a:endParaRPr lang="ru-RU"/>
        </a:p>
      </dgm:t>
    </dgm:pt>
    <dgm:pt modelId="{3E871C1C-A5A2-40C9-9AB8-781DDE92D37E}" type="parTrans" cxnId="{AB64FB2A-BF8D-4414-B5C8-54CD5A06FA5D}">
      <dgm:prSet/>
      <dgm:spPr/>
      <dgm:t>
        <a:bodyPr/>
        <a:lstStyle/>
        <a:p>
          <a:endParaRPr lang="ru-RU"/>
        </a:p>
      </dgm:t>
    </dgm:pt>
    <dgm:pt modelId="{B64F499A-6E73-4157-8BB3-2A6F13356162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-приведение состояния многоквартирных домов, где имеются муниципального жилые помещения, муниципальных жилых домов, помещений в соответствие с действующими требованиями нормативно- технических документов;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3664A-2718-4250-B7D6-0F993B94DDA4}" type="sibTrans" cxnId="{95B5ACB8-E64F-46B6-A845-97ED0BD44473}">
      <dgm:prSet/>
      <dgm:spPr/>
      <dgm:t>
        <a:bodyPr/>
        <a:lstStyle/>
        <a:p>
          <a:endParaRPr lang="ru-RU"/>
        </a:p>
      </dgm:t>
    </dgm:pt>
    <dgm:pt modelId="{28083746-358E-4B3B-B712-75F79F007048}" type="parTrans" cxnId="{95B5ACB8-E64F-46B6-A845-97ED0BD44473}">
      <dgm:prSet/>
      <dgm:spPr/>
      <dgm:t>
        <a:bodyPr/>
        <a:lstStyle/>
        <a:p>
          <a:endParaRPr lang="ru-RU"/>
        </a:p>
      </dgm:t>
    </dgm:pt>
    <dgm:pt modelId="{BBF78783-B331-41B1-9B6F-E3670F8E2820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уровня общего износа муниципального жилого фонда,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8B724-FBD2-4823-BA64-90161C81030E}" type="sibTrans" cxnId="{3C174FC0-ACEF-4506-A74B-8FC735BB4F41}">
      <dgm:prSet/>
      <dgm:spPr/>
      <dgm:t>
        <a:bodyPr/>
        <a:lstStyle/>
        <a:p>
          <a:endParaRPr lang="ru-RU"/>
        </a:p>
      </dgm:t>
    </dgm:pt>
    <dgm:pt modelId="{913DD83F-2A4C-4B58-8E41-2724FBE98E6E}" type="parTrans" cxnId="{3C174FC0-ACEF-4506-A74B-8FC735BB4F41}">
      <dgm:prSet/>
      <dgm:spPr/>
      <dgm:t>
        <a:bodyPr/>
        <a:lstStyle/>
        <a:p>
          <a:endParaRPr lang="ru-RU"/>
        </a:p>
      </dgm:t>
    </dgm:pt>
    <dgm:pt modelId="{FF71B839-073D-4708-BCA4-68C7AD557CD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возможности возникновения аварийных и чрезвычайных ситуаций на территории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80057-8D7A-493F-B2CA-0792F38AC4FD}" type="sibTrans" cxnId="{59965570-7B15-4E31-A002-80382E78D5E1}">
      <dgm:prSet/>
      <dgm:spPr/>
      <dgm:t>
        <a:bodyPr/>
        <a:lstStyle/>
        <a:p>
          <a:endParaRPr lang="ru-RU"/>
        </a:p>
      </dgm:t>
    </dgm:pt>
    <dgm:pt modelId="{CA8BBA18-6C07-464B-8327-3B397CFCB08C}" type="parTrans" cxnId="{59965570-7B15-4E31-A002-80382E78D5E1}">
      <dgm:prSet/>
      <dgm:spPr/>
      <dgm:t>
        <a:bodyPr/>
        <a:lstStyle/>
        <a:p>
          <a:endParaRPr lang="ru-RU"/>
        </a:p>
      </dgm:t>
    </dgm:pt>
    <dgm:pt modelId="{9C529DED-8712-458C-94AB-9DB1E7A8525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-содержание территории кладбища согласно санитарными правилами;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DFE72-4481-4E7C-B6C7-FAB335F79D79}" type="sibTrans" cxnId="{49EE4FD1-9FE6-4C74-81F2-D913A90F3961}">
      <dgm:prSet/>
      <dgm:spPr/>
      <dgm:t>
        <a:bodyPr/>
        <a:lstStyle/>
        <a:p>
          <a:endParaRPr lang="ru-RU"/>
        </a:p>
      </dgm:t>
    </dgm:pt>
    <dgm:pt modelId="{4ADF81EE-AAAB-4F39-827C-7BA15D8001BA}" type="parTrans" cxnId="{49EE4FD1-9FE6-4C74-81F2-D913A90F3961}">
      <dgm:prSet/>
      <dgm:spPr/>
      <dgm:t>
        <a:bodyPr/>
        <a:lstStyle/>
        <a:p>
          <a:endParaRPr lang="ru-RU"/>
        </a:p>
      </dgm:t>
    </dgm:pt>
    <dgm:pt modelId="{0AC7846F-85F6-49DF-BF61-E6D2F5B100B7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-улучшение внешнего вида муниципального образования, повышение уровня комфортности;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D9D84-823F-49AE-832D-7ED32AC42585}" type="sibTrans" cxnId="{3A5D1045-D326-490F-9067-2D9B473009A7}">
      <dgm:prSet/>
      <dgm:spPr/>
      <dgm:t>
        <a:bodyPr/>
        <a:lstStyle/>
        <a:p>
          <a:endParaRPr lang="ru-RU"/>
        </a:p>
      </dgm:t>
    </dgm:pt>
    <dgm:pt modelId="{5146F35D-9828-4C0B-B50C-9EAF1BCB5059}" type="parTrans" cxnId="{3A5D1045-D326-490F-9067-2D9B473009A7}">
      <dgm:prSet/>
      <dgm:spPr/>
      <dgm:t>
        <a:bodyPr/>
        <a:lstStyle/>
        <a:p>
          <a:endParaRPr lang="ru-RU"/>
        </a:p>
      </dgm:t>
    </dgm:pt>
    <dgm:pt modelId="{B20443BF-CB66-43AB-979B-A9CC5C44563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-ликвидация стихийных (несанкционированных) свалок;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8DDEC-769F-4DDC-8420-A77962959B29}" type="sibTrans" cxnId="{A5343A96-E698-42D7-9C74-10CB39A33E97}">
      <dgm:prSet/>
      <dgm:spPr/>
      <dgm:t>
        <a:bodyPr/>
        <a:lstStyle/>
        <a:p>
          <a:endParaRPr lang="ru-RU"/>
        </a:p>
      </dgm:t>
    </dgm:pt>
    <dgm:pt modelId="{F9BCD50A-48B3-43DC-99A5-85B9E50707B2}" type="parTrans" cxnId="{A5343A96-E698-42D7-9C74-10CB39A33E97}">
      <dgm:prSet/>
      <dgm:spPr/>
      <dgm:t>
        <a:bodyPr/>
        <a:lstStyle/>
        <a:p>
          <a:endParaRPr lang="ru-RU"/>
        </a:p>
      </dgm:t>
    </dgm:pt>
    <dgm:pt modelId="{9D75047F-A7D8-4EA6-BE6F-F0F3F0C5EC0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-освещение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E5044-06A2-4046-860F-BD92686D9872}" type="sibTrans" cxnId="{4D2B00EE-BF01-4C78-B45E-00AB6ED99212}">
      <dgm:prSet/>
      <dgm:spPr/>
      <dgm:t>
        <a:bodyPr/>
        <a:lstStyle/>
        <a:p>
          <a:endParaRPr lang="ru-RU"/>
        </a:p>
      </dgm:t>
    </dgm:pt>
    <dgm:pt modelId="{EA400754-EDBA-4CA0-A2BC-1437E35DD515}" type="parTrans" cxnId="{4D2B00EE-BF01-4C78-B45E-00AB6ED99212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125" custLinFactNeighborY="-35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7694" custLinFactNeighborY="-734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9965570-7B15-4E31-A002-80382E78D5E1}" srcId="{E116AA65-1AE7-481F-B7F6-55B43CC50425}" destId="{FF71B839-073D-4708-BCA4-68C7AD557CDA}" srcOrd="5" destOrd="0" parTransId="{CA8BBA18-6C07-464B-8327-3B397CFCB08C}" sibTransId="{83480057-8D7A-493F-B2CA-0792F38AC4FD}"/>
    <dgm:cxn modelId="{D01EC5E0-1EB6-4C40-B922-41C833466343}" type="presOf" srcId="{B64F499A-6E73-4157-8BB3-2A6F13356162}" destId="{F7F6C93F-8445-4F3B-9A82-28AFBCCE48DA}" srcOrd="0" destOrd="7" presId="urn:microsoft.com/office/officeart/2005/8/layout/vList5"/>
    <dgm:cxn modelId="{4D2B00EE-BF01-4C78-B45E-00AB6ED99212}" srcId="{E116AA65-1AE7-481F-B7F6-55B43CC50425}" destId="{9D75047F-A7D8-4EA6-BE6F-F0F3F0C5EC0B}" srcOrd="1" destOrd="0" parTransId="{EA400754-EDBA-4CA0-A2BC-1437E35DD515}" sibTransId="{58FE5044-06A2-4046-860F-BD92686D9872}"/>
    <dgm:cxn modelId="{0E8C6746-44F2-4DEA-9046-372F5D978E06}" type="presOf" srcId="{BBF78783-B331-41B1-9B6F-E3670F8E2820}" destId="{F7F6C93F-8445-4F3B-9A82-28AFBCCE48DA}" srcOrd="0" destOrd="6" presId="urn:microsoft.com/office/officeart/2005/8/layout/vList5"/>
    <dgm:cxn modelId="{DEF2ECAF-6181-4135-B8F4-9D323129154C}" type="presOf" srcId="{FF71B839-073D-4708-BCA4-68C7AD557CDA}" destId="{F7F6C93F-8445-4F3B-9A82-28AFBCCE48DA}" srcOrd="0" destOrd="5" presId="urn:microsoft.com/office/officeart/2005/8/layout/vList5"/>
    <dgm:cxn modelId="{1D410BDF-29ED-43EC-A112-CC98D46A9BFF}" type="presOf" srcId="{0AC7846F-85F6-49DF-BF61-E6D2F5B100B7}" destId="{F7F6C93F-8445-4F3B-9A82-28AFBCCE48DA}" srcOrd="0" destOrd="3" presId="urn:microsoft.com/office/officeart/2005/8/layout/vList5"/>
    <dgm:cxn modelId="{95B5ACB8-E64F-46B6-A845-97ED0BD44473}" srcId="{E116AA65-1AE7-481F-B7F6-55B43CC50425}" destId="{B64F499A-6E73-4157-8BB3-2A6F13356162}" srcOrd="7" destOrd="0" parTransId="{28083746-358E-4B3B-B712-75F79F007048}" sibTransId="{EF23664A-2718-4250-B7D6-0F993B94DDA4}"/>
    <dgm:cxn modelId="{A8A3D364-6D72-478F-917D-343E01C232EF}" srcId="{E116AA65-1AE7-481F-B7F6-55B43CC50425}" destId="{D6D8FBC2-DF55-43A9-B977-3DDE759D0F1B}" srcOrd="10" destOrd="0" parTransId="{3C1E30DF-238D-4D66-A937-8B7381B65609}" sibTransId="{E13102F4-F230-4412-8D44-968DA26B9C51}"/>
    <dgm:cxn modelId="{B9D3D053-BD4B-483D-A7B1-3C36BF15004D}" type="presOf" srcId="{C9679683-6505-456A-AB93-661191F386A5}" destId="{F7F6C93F-8445-4F3B-9A82-28AFBCCE48DA}" srcOrd="0" destOrd="9" presId="urn:microsoft.com/office/officeart/2005/8/layout/vList5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EA4AE7D6-CA1A-4691-819A-44BD71C73814}" type="presOf" srcId="{9D75047F-A7D8-4EA6-BE6F-F0F3F0C5EC0B}" destId="{F7F6C93F-8445-4F3B-9A82-28AFBCCE48DA}" srcOrd="0" destOrd="1" presId="urn:microsoft.com/office/officeart/2005/8/layout/vList5"/>
    <dgm:cxn modelId="{B2987F98-18CC-4AE6-8002-394D17B6FA1B}" type="presOf" srcId="{B20443BF-CB66-43AB-979B-A9CC5C445635}" destId="{F7F6C93F-8445-4F3B-9A82-28AFBCCE48DA}" srcOrd="0" destOrd="2" presId="urn:microsoft.com/office/officeart/2005/8/layout/vList5"/>
    <dgm:cxn modelId="{CE5F7FD9-DD30-4F15-B34E-5AA113B20D05}" type="presOf" srcId="{9C529DED-8712-458C-94AB-9DB1E7A8525E}" destId="{F7F6C93F-8445-4F3B-9A82-28AFBCCE48DA}" srcOrd="0" destOrd="4" presId="urn:microsoft.com/office/officeart/2005/8/layout/vList5"/>
    <dgm:cxn modelId="{4CFACCD9-5BE8-4A44-BDC5-5E6957DCED61}" type="presOf" srcId="{DA7597E5-369E-4783-A14F-834A5A20C0DF}" destId="{62154B96-5D4C-42D2-B8FA-8D2019C51F35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3A5D1045-D326-490F-9067-2D9B473009A7}" srcId="{E116AA65-1AE7-481F-B7F6-55B43CC50425}" destId="{0AC7846F-85F6-49DF-BF61-E6D2F5B100B7}" srcOrd="3" destOrd="0" parTransId="{5146F35D-9828-4C0B-B50C-9EAF1BCB5059}" sibTransId="{3DDD9D84-823F-49AE-832D-7ED32AC42585}"/>
    <dgm:cxn modelId="{49EE4FD1-9FE6-4C74-81F2-D913A90F3961}" srcId="{E116AA65-1AE7-481F-B7F6-55B43CC50425}" destId="{9C529DED-8712-458C-94AB-9DB1E7A8525E}" srcOrd="4" destOrd="0" parTransId="{4ADF81EE-AAAB-4F39-827C-7BA15D8001BA}" sibTransId="{460DFE72-4481-4E7C-B6C7-FAB335F79D79}"/>
    <dgm:cxn modelId="{3C174FC0-ACEF-4506-A74B-8FC735BB4F41}" srcId="{E116AA65-1AE7-481F-B7F6-55B43CC50425}" destId="{BBF78783-B331-41B1-9B6F-E3670F8E2820}" srcOrd="6" destOrd="0" parTransId="{913DD83F-2A4C-4B58-8E41-2724FBE98E6E}" sibTransId="{C768B724-FBD2-4823-BA64-90161C81030E}"/>
    <dgm:cxn modelId="{AB64FB2A-BF8D-4414-B5C8-54CD5A06FA5D}" srcId="{E116AA65-1AE7-481F-B7F6-55B43CC50425}" destId="{04706AE9-6187-4B6D-B641-29808AFC2039}" srcOrd="8" destOrd="0" parTransId="{3E871C1C-A5A2-40C9-9AB8-781DDE92D37E}" sibTransId="{DD1E898A-DAA7-479F-8A59-594C25372D51}"/>
    <dgm:cxn modelId="{1DFD59F9-82A0-4310-8663-DA4F6666FFF8}" srcId="{E116AA65-1AE7-481F-B7F6-55B43CC50425}" destId="{C9679683-6505-456A-AB93-661191F386A5}" srcOrd="9" destOrd="0" parTransId="{36EFF49C-67C2-4A1C-BB2E-A57323D4706C}" sibTransId="{46F290F4-415A-4C96-A9B6-D8C53A8B4BBE}"/>
    <dgm:cxn modelId="{D2292420-B3A2-41BB-ACE0-C171BD5D0254}" type="presOf" srcId="{04706AE9-6187-4B6D-B641-29808AFC2039}" destId="{F7F6C93F-8445-4F3B-9A82-28AFBCCE48DA}" srcOrd="0" destOrd="8" presId="urn:microsoft.com/office/officeart/2005/8/layout/vList5"/>
    <dgm:cxn modelId="{C232DC6B-AE2C-4ADD-B22A-4CF62FA10002}" type="presOf" srcId="{DB959C63-EC49-4953-9A98-74140361BE49}" destId="{F7F6C93F-8445-4F3B-9A82-28AFBCCE48DA}" srcOrd="0" destOrd="0" presId="urn:microsoft.com/office/officeart/2005/8/layout/vList5"/>
    <dgm:cxn modelId="{0092D2D8-F433-4CFB-B4F7-959B65A2CE49}" type="presOf" srcId="{D6D8FBC2-DF55-43A9-B977-3DDE759D0F1B}" destId="{F7F6C93F-8445-4F3B-9A82-28AFBCCE48DA}" srcOrd="0" destOrd="10" presId="urn:microsoft.com/office/officeart/2005/8/layout/vList5"/>
    <dgm:cxn modelId="{E8DFA681-7EBD-48CC-A290-6273888D2B13}" type="presOf" srcId="{E116AA65-1AE7-481F-B7F6-55B43CC50425}" destId="{763B2DCB-AEE8-45A8-8CC9-D7BAE9D908C7}" srcOrd="0" destOrd="0" presId="urn:microsoft.com/office/officeart/2005/8/layout/vList5"/>
    <dgm:cxn modelId="{A5343A96-E698-42D7-9C74-10CB39A33E97}" srcId="{E116AA65-1AE7-481F-B7F6-55B43CC50425}" destId="{B20443BF-CB66-43AB-979B-A9CC5C445635}" srcOrd="2" destOrd="0" parTransId="{F9BCD50A-48B3-43DC-99A5-85B9E50707B2}" sibTransId="{5568DDEC-769F-4DDC-8420-A77962959B29}"/>
    <dgm:cxn modelId="{DE30DF18-A63F-43B6-B84A-9736330853A7}" type="presParOf" srcId="{62154B96-5D4C-42D2-B8FA-8D2019C51F35}" destId="{DDBC94E4-44F3-48C1-BAFA-D51A32B0E88C}" srcOrd="0" destOrd="0" presId="urn:microsoft.com/office/officeart/2005/8/layout/vList5"/>
    <dgm:cxn modelId="{83B40798-E033-4875-AE95-A73FC175A376}" type="presParOf" srcId="{DDBC94E4-44F3-48C1-BAFA-D51A32B0E88C}" destId="{763B2DCB-AEE8-45A8-8CC9-D7BAE9D908C7}" srcOrd="0" destOrd="0" presId="urn:microsoft.com/office/officeart/2005/8/layout/vList5"/>
    <dgm:cxn modelId="{427004CF-50DE-4E41-9D33-4DD642838200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CCCCFF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-организация обеспечения теплоснабжения потребителей в условиях подготовки и прохождения отопительного периода;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7C0DD94C-A913-4F66-AAEC-21369E6F93E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-доступность коммунальных услуг и услуг общегородской бани для всех слоев населения.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181C7-71BE-4A8C-AF19-032E738C58E5}" type="sibTrans" cxnId="{27F6AC9C-79D4-497C-A02E-785F03BF9F88}">
      <dgm:prSet/>
      <dgm:spPr/>
      <dgm:t>
        <a:bodyPr/>
        <a:lstStyle/>
        <a:p>
          <a:endParaRPr lang="ru-RU"/>
        </a:p>
      </dgm:t>
    </dgm:pt>
    <dgm:pt modelId="{0DC759FC-9A78-4750-AC27-1307083B1728}" type="parTrans" cxnId="{27F6AC9C-79D4-497C-A02E-785F03BF9F88}">
      <dgm:prSet/>
      <dgm:spPr/>
      <dgm:t>
        <a:bodyPr/>
        <a:lstStyle/>
        <a:p>
          <a:endParaRPr lang="ru-RU"/>
        </a:p>
      </dgm:t>
    </dgm:pt>
    <dgm:pt modelId="{04D05F5D-D650-486E-BF15-D8FBD1E867A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-повышение качества и надежности работы системы холодного водоснабжения населения в соответствии с нормативными требованиями;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F3D28-948D-43AE-970E-A8F6B59C7BAA}" type="parTrans" cxnId="{1D89DF8E-7F26-41B6-AC2B-C15E3CB437A6}">
      <dgm:prSet/>
      <dgm:spPr/>
      <dgm:t>
        <a:bodyPr/>
        <a:lstStyle/>
        <a:p>
          <a:endParaRPr lang="ru-RU"/>
        </a:p>
      </dgm:t>
    </dgm:pt>
    <dgm:pt modelId="{F7AE6A51-9287-4C58-94D0-B0AE96F7EF11}" type="sibTrans" cxnId="{1D89DF8E-7F26-41B6-AC2B-C15E3CB437A6}">
      <dgm:prSet/>
      <dgm:spPr/>
      <dgm:t>
        <a:bodyPr/>
        <a:lstStyle/>
        <a:p>
          <a:endParaRPr lang="ru-RU"/>
        </a:p>
      </dgm:t>
    </dgm:pt>
    <dgm:pt modelId="{FF527DFA-7E82-4292-B64B-3CC00F45C03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населения чистой питьевой водой.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33ADC-8304-4C71-9B5E-0A2B50F77792}" type="parTrans" cxnId="{CEAD5246-6F4D-499F-AD70-1F00BEBEBCEA}">
      <dgm:prSet/>
      <dgm:spPr/>
      <dgm:t>
        <a:bodyPr/>
        <a:lstStyle/>
        <a:p>
          <a:endParaRPr lang="ru-RU"/>
        </a:p>
      </dgm:t>
    </dgm:pt>
    <dgm:pt modelId="{BDA246D1-28B6-4F09-90D6-643256D7FEAF}" type="sibTrans" cxnId="{CEAD5246-6F4D-499F-AD70-1F00BEBEBCEA}">
      <dgm:prSet/>
      <dgm:spPr/>
      <dgm:t>
        <a:bodyPr/>
        <a:lstStyle/>
        <a:p>
          <a:endParaRPr lang="ru-RU"/>
        </a:p>
      </dgm:t>
    </dgm:pt>
    <dgm:pt modelId="{2EC03AD5-D6A4-4F4C-A1EC-1B20100AFBAC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доступности коммунальных услуг для потребителей;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46963-909C-4E9C-B3CB-276059BCEEDD}" type="parTrans" cxnId="{D2FE92EE-AC76-474A-8796-6B1E5648FE62}">
      <dgm:prSet/>
      <dgm:spPr/>
      <dgm:t>
        <a:bodyPr/>
        <a:lstStyle/>
        <a:p>
          <a:endParaRPr lang="ru-RU"/>
        </a:p>
      </dgm:t>
    </dgm:pt>
    <dgm:pt modelId="{83782E15-900B-421E-B765-9EB2A098F0CD}" type="sibTrans" cxnId="{D2FE92EE-AC76-474A-8796-6B1E5648FE62}">
      <dgm:prSet/>
      <dgm:spPr/>
      <dgm:t>
        <a:bodyPr/>
        <a:lstStyle/>
        <a:p>
          <a:endParaRPr lang="ru-RU"/>
        </a:p>
      </dgm:t>
    </dgm:pt>
    <dgm:pt modelId="{3A878107-0E59-407C-9C06-C3B65A2261E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-строительство, ремонт и содержание объектов нецентрализованного водоснабжения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77ACB-ABFF-481F-9E51-F65190355EA8}" type="parTrans" cxnId="{22B74362-9C61-4CB9-9B2E-B29FDA025D1A}">
      <dgm:prSet/>
      <dgm:spPr/>
      <dgm:t>
        <a:bodyPr/>
        <a:lstStyle/>
        <a:p>
          <a:endParaRPr lang="ru-RU"/>
        </a:p>
      </dgm:t>
    </dgm:pt>
    <dgm:pt modelId="{1CFA219D-7656-459F-9D18-D6EF8913D736}" type="sibTrans" cxnId="{22B74362-9C61-4CB9-9B2E-B29FDA025D1A}">
      <dgm:prSet/>
      <dgm:spPr/>
      <dgm:t>
        <a:bodyPr/>
        <a:lstStyle/>
        <a:p>
          <a:endParaRPr lang="ru-RU"/>
        </a:p>
      </dgm:t>
    </dgm:pt>
    <dgm:pt modelId="{EF702C72-3722-4DF5-ADC6-77BB2DE37222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рационального использования топливно-энергетических ресурсов за счет реализации энергосберегающих мероприятий;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D9313-00F1-48A9-B18D-234D9A5065D8}" type="parTrans" cxnId="{5C6A6533-AA23-43F4-96AD-B606B60EFB65}">
      <dgm:prSet/>
      <dgm:spPr/>
      <dgm:t>
        <a:bodyPr/>
        <a:lstStyle/>
        <a:p>
          <a:endParaRPr lang="ru-RU"/>
        </a:p>
      </dgm:t>
    </dgm:pt>
    <dgm:pt modelId="{D442E296-6B17-48DD-BD3A-BC83A326DAAD}" type="sibTrans" cxnId="{5C6A6533-AA23-43F4-96AD-B606B60EFB65}">
      <dgm:prSet/>
      <dgm:spPr/>
      <dgm:t>
        <a:bodyPr/>
        <a:lstStyle/>
        <a:p>
          <a:endParaRPr lang="ru-RU"/>
        </a:p>
      </dgm:t>
    </dgm:pt>
    <dgm:pt modelId="{F61751A0-9E98-4D55-9F4E-1D03A1EC0007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-повышение энергетической эффективности и снижение энергоемкости учреждений;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77B4F-CFC1-4C64-9188-C8AF3FC24301}" type="parTrans" cxnId="{8B9622FF-FE81-4A80-9163-37E4D777AC94}">
      <dgm:prSet/>
      <dgm:spPr/>
      <dgm:t>
        <a:bodyPr/>
        <a:lstStyle/>
        <a:p>
          <a:endParaRPr lang="ru-RU"/>
        </a:p>
      </dgm:t>
    </dgm:pt>
    <dgm:pt modelId="{22C6FCF7-C8AB-4628-ABF0-8283BE8B6575}" type="sibTrans" cxnId="{8B9622FF-FE81-4A80-9163-37E4D777AC94}">
      <dgm:prSet/>
      <dgm:spPr/>
      <dgm:t>
        <a:bodyPr/>
        <a:lstStyle/>
        <a:p>
          <a:endParaRPr lang="ru-RU"/>
        </a:p>
      </dgm:t>
    </dgm:pt>
    <dgm:pt modelId="{598F90F6-D498-4A19-8F9B-9A6433CC49AF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контроля расхода энергетических ресурсов(электроэнергия, тепло, вода) с использованием приборов учета;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9587D-5D69-4E55-BB70-76EE8FF65CF0}" type="parTrans" cxnId="{A09D23B1-05B9-4EBE-AC17-ADF3E706CF5B}">
      <dgm:prSet/>
      <dgm:spPr/>
      <dgm:t>
        <a:bodyPr/>
        <a:lstStyle/>
        <a:p>
          <a:endParaRPr lang="ru-RU"/>
        </a:p>
      </dgm:t>
    </dgm:pt>
    <dgm:pt modelId="{4B07F29C-0454-4AA7-972D-CF7A412F0615}" type="sibTrans" cxnId="{A09D23B1-05B9-4EBE-AC17-ADF3E706CF5B}">
      <dgm:prSet/>
      <dgm:spPr/>
      <dgm:t>
        <a:bodyPr/>
        <a:lstStyle/>
        <a:p>
          <a:endParaRPr lang="ru-RU"/>
        </a:p>
      </dgm:t>
    </dgm:pt>
    <dgm:pt modelId="{112460BD-1A4F-420E-B5C9-B6E1B04BB93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-перевод бюджетных учреждений на энергосберегающий путь развития.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F4197-CE48-49A8-B647-4D470125BBA7}" type="parTrans" cxnId="{C9332606-8828-4F4F-AD6B-5418AF951921}">
      <dgm:prSet/>
      <dgm:spPr/>
      <dgm:t>
        <a:bodyPr/>
        <a:lstStyle/>
        <a:p>
          <a:endParaRPr lang="ru-RU"/>
        </a:p>
      </dgm:t>
    </dgm:pt>
    <dgm:pt modelId="{1F3931CB-C369-4628-937C-F606928361B0}" type="sibTrans" cxnId="{C9332606-8828-4F4F-AD6B-5418AF951921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356" custLinFactNeighborY="-3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6902" custLinFactNeighborY="-5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92E746F-0298-422F-96A1-0E8DEB706CF7}" type="presOf" srcId="{598F90F6-D498-4A19-8F9B-9A6433CC49AF}" destId="{F7F6C93F-8445-4F3B-9A82-28AFBCCE48DA}" srcOrd="0" destOrd="8" presId="urn:microsoft.com/office/officeart/2005/8/layout/vList5"/>
    <dgm:cxn modelId="{279B12F6-5196-4BCC-B41D-12137C51A9E7}" type="presOf" srcId="{E116AA65-1AE7-481F-B7F6-55B43CC50425}" destId="{763B2DCB-AEE8-45A8-8CC9-D7BAE9D908C7}" srcOrd="0" destOrd="0" presId="urn:microsoft.com/office/officeart/2005/8/layout/vList5"/>
    <dgm:cxn modelId="{CDE01F50-0B07-4516-A6C1-729386AD4445}" type="presOf" srcId="{DB959C63-EC49-4953-9A98-74140361BE49}" destId="{F7F6C93F-8445-4F3B-9A82-28AFBCCE48DA}" srcOrd="0" destOrd="0" presId="urn:microsoft.com/office/officeart/2005/8/layout/vList5"/>
    <dgm:cxn modelId="{67109679-1CEF-4B00-9494-7F694014DE40}" type="presOf" srcId="{7C0DD94C-A913-4F66-AAEC-21369E6F93E9}" destId="{F7F6C93F-8445-4F3B-9A82-28AFBCCE48DA}" srcOrd="0" destOrd="1" presId="urn:microsoft.com/office/officeart/2005/8/layout/vList5"/>
    <dgm:cxn modelId="{4AE83D34-80AC-4E5D-8F60-1E54CA0F4B61}" type="presOf" srcId="{2EC03AD5-D6A4-4F4C-A1EC-1B20100AFBAC}" destId="{F7F6C93F-8445-4F3B-9A82-28AFBCCE48DA}" srcOrd="0" destOrd="4" presId="urn:microsoft.com/office/officeart/2005/8/layout/vList5"/>
    <dgm:cxn modelId="{5C6A6533-AA23-43F4-96AD-B606B60EFB65}" srcId="{E116AA65-1AE7-481F-B7F6-55B43CC50425}" destId="{EF702C72-3722-4DF5-ADC6-77BB2DE37222}" srcOrd="6" destOrd="0" parTransId="{2C3D9313-00F1-48A9-B18D-234D9A5065D8}" sibTransId="{D442E296-6B17-48DD-BD3A-BC83A326DAAD}"/>
    <dgm:cxn modelId="{27F6AC9C-79D4-497C-A02E-785F03BF9F88}" srcId="{E116AA65-1AE7-481F-B7F6-55B43CC50425}" destId="{7C0DD94C-A913-4F66-AAEC-21369E6F93E9}" srcOrd="1" destOrd="0" parTransId="{0DC759FC-9A78-4750-AC27-1307083B1728}" sibTransId="{E46181C7-71BE-4A8C-AF19-032E738C58E5}"/>
    <dgm:cxn modelId="{1D89DF8E-7F26-41B6-AC2B-C15E3CB437A6}" srcId="{E116AA65-1AE7-481F-B7F6-55B43CC50425}" destId="{04D05F5D-D650-486E-BF15-D8FBD1E867A5}" srcOrd="3" destOrd="0" parTransId="{3D4F3D28-948D-43AE-970E-A8F6B59C7BAA}" sibTransId="{F7AE6A51-9287-4C58-94D0-B0AE96F7EF11}"/>
    <dgm:cxn modelId="{282F1CF4-D389-4C11-B6EE-E366743D6E86}" type="presOf" srcId="{EF702C72-3722-4DF5-ADC6-77BB2DE37222}" destId="{F7F6C93F-8445-4F3B-9A82-28AFBCCE48DA}" srcOrd="0" destOrd="6" presId="urn:microsoft.com/office/officeart/2005/8/layout/vList5"/>
    <dgm:cxn modelId="{D2FE92EE-AC76-474A-8796-6B1E5648FE62}" srcId="{E116AA65-1AE7-481F-B7F6-55B43CC50425}" destId="{2EC03AD5-D6A4-4F4C-A1EC-1B20100AFBAC}" srcOrd="4" destOrd="0" parTransId="{E2646963-909C-4E9C-B3CB-276059BCEEDD}" sibTransId="{83782E15-900B-421E-B765-9EB2A098F0CD}"/>
    <dgm:cxn modelId="{8F158D17-DAF8-4093-A90C-3D8584CF58D7}" type="presOf" srcId="{F61751A0-9E98-4D55-9F4E-1D03A1EC0007}" destId="{F7F6C93F-8445-4F3B-9A82-28AFBCCE48DA}" srcOrd="0" destOrd="7" presId="urn:microsoft.com/office/officeart/2005/8/layout/vList5"/>
    <dgm:cxn modelId="{7B881DA8-9F75-4AAA-B935-4A3D592F848B}" type="presOf" srcId="{04D05F5D-D650-486E-BF15-D8FBD1E867A5}" destId="{F7F6C93F-8445-4F3B-9A82-28AFBCCE48DA}" srcOrd="0" destOrd="3" presId="urn:microsoft.com/office/officeart/2005/8/layout/vList5"/>
    <dgm:cxn modelId="{A09D23B1-05B9-4EBE-AC17-ADF3E706CF5B}" srcId="{E116AA65-1AE7-481F-B7F6-55B43CC50425}" destId="{598F90F6-D498-4A19-8F9B-9A6433CC49AF}" srcOrd="8" destOrd="0" parTransId="{3AA9587D-5D69-4E55-BB70-76EE8FF65CF0}" sibTransId="{4B07F29C-0454-4AA7-972D-CF7A412F0615}"/>
    <dgm:cxn modelId="{193BE588-2371-48DC-87F7-E628CB6A9A55}" type="presOf" srcId="{DA7597E5-369E-4783-A14F-834A5A20C0DF}" destId="{62154B96-5D4C-42D2-B8FA-8D2019C51F35}" srcOrd="0" destOrd="0" presId="urn:microsoft.com/office/officeart/2005/8/layout/vList5"/>
    <dgm:cxn modelId="{8B9622FF-FE81-4A80-9163-37E4D777AC94}" srcId="{E116AA65-1AE7-481F-B7F6-55B43CC50425}" destId="{F61751A0-9E98-4D55-9F4E-1D03A1EC0007}" srcOrd="7" destOrd="0" parTransId="{BD077B4F-CFC1-4C64-9188-C8AF3FC24301}" sibTransId="{22C6FCF7-C8AB-4628-ABF0-8283BE8B6575}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4B75A8E9-4072-478E-82CF-E956A2DD1091}" type="presOf" srcId="{3A878107-0E59-407C-9C06-C3B65A2261EE}" destId="{F7F6C93F-8445-4F3B-9A82-28AFBCCE48DA}" srcOrd="0" destOrd="5" presId="urn:microsoft.com/office/officeart/2005/8/layout/vList5"/>
    <dgm:cxn modelId="{CEAD5246-6F4D-499F-AD70-1F00BEBEBCEA}" srcId="{E116AA65-1AE7-481F-B7F6-55B43CC50425}" destId="{FF527DFA-7E82-4292-B64B-3CC00F45C03E}" srcOrd="2" destOrd="0" parTransId="{84D33ADC-8304-4C71-9B5E-0A2B50F77792}" sibTransId="{BDA246D1-28B6-4F09-90D6-643256D7FEAF}"/>
    <dgm:cxn modelId="{C9332606-8828-4F4F-AD6B-5418AF951921}" srcId="{E116AA65-1AE7-481F-B7F6-55B43CC50425}" destId="{112460BD-1A4F-420E-B5C9-B6E1B04BB93A}" srcOrd="9" destOrd="0" parTransId="{D08F4197-CE48-49A8-B647-4D470125BBA7}" sibTransId="{1F3931CB-C369-4628-937C-F606928361B0}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DCF23447-26CB-4D6A-BBA8-20A039AF9A1D}" type="presOf" srcId="{112460BD-1A4F-420E-B5C9-B6E1B04BB93A}" destId="{F7F6C93F-8445-4F3B-9A82-28AFBCCE48DA}" srcOrd="0" destOrd="9" presId="urn:microsoft.com/office/officeart/2005/8/layout/vList5"/>
    <dgm:cxn modelId="{22B74362-9C61-4CB9-9B2E-B29FDA025D1A}" srcId="{E116AA65-1AE7-481F-B7F6-55B43CC50425}" destId="{3A878107-0E59-407C-9C06-C3B65A2261EE}" srcOrd="5" destOrd="0" parTransId="{68377ACB-ABFF-481F-9E51-F65190355EA8}" sibTransId="{1CFA219D-7656-459F-9D18-D6EF8913D736}"/>
    <dgm:cxn modelId="{0000124E-4E23-40D3-B15E-9B2D1A4048FB}" type="presOf" srcId="{FF527DFA-7E82-4292-B64B-3CC00F45C03E}" destId="{F7F6C93F-8445-4F3B-9A82-28AFBCCE48DA}" srcOrd="0" destOrd="2" presId="urn:microsoft.com/office/officeart/2005/8/layout/vList5"/>
    <dgm:cxn modelId="{054766FE-3E9B-4447-A71E-8CDA7FDB7656}" type="presParOf" srcId="{62154B96-5D4C-42D2-B8FA-8D2019C51F35}" destId="{DDBC94E4-44F3-48C1-BAFA-D51A32B0E88C}" srcOrd="0" destOrd="0" presId="urn:microsoft.com/office/officeart/2005/8/layout/vList5"/>
    <dgm:cxn modelId="{3333A9EE-E717-4224-8F5A-5155F380C757}" type="presParOf" srcId="{DDBC94E4-44F3-48C1-BAFA-D51A32B0E88C}" destId="{763B2DCB-AEE8-45A8-8CC9-D7BAE9D908C7}" srcOrd="0" destOrd="0" presId="urn:microsoft.com/office/officeart/2005/8/layout/vList5"/>
    <dgm:cxn modelId="{F6A435BB-B25A-434E-B848-E13217A70533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CBD59-4B6A-4578-BB15-4EA4DBEB3184}">
      <dsp:nvSpPr>
        <dsp:cNvPr id="0" name=""/>
        <dsp:cNvSpPr/>
      </dsp:nvSpPr>
      <dsp:spPr>
        <a:xfrm rot="5400000">
          <a:off x="-68845" y="281056"/>
          <a:ext cx="1845452" cy="129181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207973" y="650146"/>
        <a:ext cx="1291816" cy="553636"/>
      </dsp:txXfrm>
    </dsp:sp>
    <dsp:sp modelId="{43E358FC-D354-4057-A7BD-B8E48079DEF6}">
      <dsp:nvSpPr>
        <dsp:cNvPr id="0" name=""/>
        <dsp:cNvSpPr/>
      </dsp:nvSpPr>
      <dsp:spPr>
        <a:xfrm rot="5400000">
          <a:off x="4555261" y="-2386995"/>
          <a:ext cx="1069513" cy="6259729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бюджетного прогноза Пестяковского городского поселения на 2021-2024 годы позволит: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60154" y="260321"/>
        <a:ext cx="6207520" cy="965095"/>
      </dsp:txXfrm>
    </dsp:sp>
    <dsp:sp modelId="{D5D6C875-39C3-4267-B015-C60E43C50AC1}">
      <dsp:nvSpPr>
        <dsp:cNvPr id="0" name=""/>
        <dsp:cNvSpPr/>
      </dsp:nvSpPr>
      <dsp:spPr>
        <a:xfrm rot="5400000">
          <a:off x="-68845" y="1975469"/>
          <a:ext cx="1845452" cy="129181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207973" y="2344559"/>
        <a:ext cx="1291816" cy="553636"/>
      </dsp:txXfrm>
    </dsp:sp>
    <dsp:sp modelId="{96CF813F-DCBB-4C8D-B0A0-74FAE53E8A04}">
      <dsp:nvSpPr>
        <dsp:cNvPr id="0" name=""/>
        <dsp:cNvSpPr/>
      </dsp:nvSpPr>
      <dsp:spPr>
        <a:xfrm rot="5400000">
          <a:off x="4487139" y="-882169"/>
          <a:ext cx="1277406" cy="6361186"/>
        </a:xfrm>
        <a:prstGeom prst="round2SameRect">
          <a:avLst/>
        </a:prstGeom>
        <a:solidFill>
          <a:srgbClr val="00B0F0">
            <a:alpha val="90000"/>
          </a:srgb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Значительно расширить период бюджетного планирования;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Осуществить стратегические  бюджетные показатели Пестяковского городского поселения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Обозначить объем финансового обеспечения муниципальных программ Пестяковского городского поселения на весь период их действия.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45249" y="1722079"/>
        <a:ext cx="6298828" cy="1152690"/>
      </dsp:txXfrm>
    </dsp:sp>
    <dsp:sp modelId="{BD9BC969-B8A3-4943-8E7A-B886774A76C8}">
      <dsp:nvSpPr>
        <dsp:cNvPr id="0" name=""/>
        <dsp:cNvSpPr/>
      </dsp:nvSpPr>
      <dsp:spPr>
        <a:xfrm rot="5400000">
          <a:off x="-68845" y="3630951"/>
          <a:ext cx="1845452" cy="129181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207973" y="4000041"/>
        <a:ext cx="1291816" cy="553636"/>
      </dsp:txXfrm>
    </dsp:sp>
    <dsp:sp modelId="{48B4C4D0-5253-49A3-80A9-39E5D47FA896}">
      <dsp:nvSpPr>
        <dsp:cNvPr id="0" name=""/>
        <dsp:cNvSpPr/>
      </dsp:nvSpPr>
      <dsp:spPr>
        <a:xfrm rot="5400000">
          <a:off x="4575294" y="712548"/>
          <a:ext cx="1101097" cy="6420219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на долгосрочный период послужит основой устойчивости  бюджета Пестяковского городского поселения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15734" y="3425860"/>
        <a:ext cx="6366468" cy="993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1C752-AAB2-445F-8BB1-6E61B070562A}">
      <dsp:nvSpPr>
        <dsp:cNvPr id="0" name=""/>
        <dsp:cNvSpPr/>
      </dsp:nvSpPr>
      <dsp:spPr>
        <a:xfrm rot="5400000">
          <a:off x="4762341" y="-1542837"/>
          <a:ext cx="2699080" cy="5927057"/>
        </a:xfrm>
        <a:prstGeom prst="round2Same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2022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13 626 532,02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г-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7426 639,08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2024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г-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10 426 639,08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 в том числе по подпрограммам: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культурно- массовых мероприятий–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г-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7 368 612,00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 –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5 970 501,00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г-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5 970 501,00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 библиотечного дела муниципального учреждения Библиотека Пестяковского городского поселения - 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г- 4 178 049,38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2023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г-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2 947 240,44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2024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2 947 240,44руб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народных художественных промыслов и ремесел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2022 г - 2 079 870,64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г-1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508 897,64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на 2024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г-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1 611 722,64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 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объектов культурного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наследия на 2022г-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0,00 руб.,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2023г-0,00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2024г-0,00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48353" y="202909"/>
        <a:ext cx="5795299" cy="2435564"/>
      </dsp:txXfrm>
    </dsp:sp>
    <dsp:sp modelId="{042B425D-8C8B-4B6E-B3E8-4DAB5E543347}">
      <dsp:nvSpPr>
        <dsp:cNvPr id="0" name=""/>
        <dsp:cNvSpPr/>
      </dsp:nvSpPr>
      <dsp:spPr>
        <a:xfrm>
          <a:off x="175836" y="151436"/>
          <a:ext cx="2789323" cy="167134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</a:t>
          </a:r>
          <a:r>
            <a:rPr lang="en-US" sz="2800" kern="12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16</a:t>
          </a:r>
          <a:r>
            <a:rPr lang="ru-RU" sz="2800" kern="12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</a:t>
          </a:r>
          <a:r>
            <a:rPr lang="ru-RU" sz="2800" kern="12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2024 </a:t>
          </a:r>
          <a:r>
            <a:rPr lang="ru-RU" sz="2800" kern="12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годы</a:t>
          </a:r>
          <a:endParaRPr lang="ru-RU" sz="2800" kern="12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257424" y="233024"/>
        <a:ext cx="2626147" cy="1508172"/>
      </dsp:txXfrm>
    </dsp:sp>
    <dsp:sp modelId="{F1C1CFEE-159C-4636-8D8B-DF244F2DDE42}">
      <dsp:nvSpPr>
        <dsp:cNvPr id="0" name=""/>
        <dsp:cNvSpPr/>
      </dsp:nvSpPr>
      <dsp:spPr>
        <a:xfrm rot="5400000">
          <a:off x="5597692" y="564975"/>
          <a:ext cx="1025976" cy="5134431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Создание единого культурного пространства, условий для доступа к культурным ценностям и творческой реализации</a:t>
          </a:r>
          <a:endParaRPr lang="ru-RU" sz="1400" kern="1200" dirty="0">
            <a:latin typeface="Monotype Corsiva" panose="03010101010201010101" pitchFamily="66" charset="0"/>
          </a:endParaRPr>
        </a:p>
      </dsp:txBody>
      <dsp:txXfrm rot="-5400000">
        <a:off x="3543465" y="2669286"/>
        <a:ext cx="5084347" cy="925808"/>
      </dsp:txXfrm>
    </dsp:sp>
    <dsp:sp modelId="{3029B485-0152-46B9-8623-3174A5A4FADF}">
      <dsp:nvSpPr>
        <dsp:cNvPr id="0" name=""/>
        <dsp:cNvSpPr/>
      </dsp:nvSpPr>
      <dsp:spPr>
        <a:xfrm>
          <a:off x="92674" y="1972111"/>
          <a:ext cx="3027733" cy="1208906"/>
        </a:xfrm>
        <a:prstGeom prst="roundRect">
          <a:avLst/>
        </a:prstGeom>
        <a:solidFill>
          <a:srgbClr val="CCCCFF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2800" kern="1200" dirty="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>
        <a:off x="151688" y="2031125"/>
        <a:ext cx="2909705" cy="1090878"/>
      </dsp:txXfrm>
    </dsp:sp>
    <dsp:sp modelId="{F7F6C93F-8445-4F3B-9A82-28AFBCCE48DA}">
      <dsp:nvSpPr>
        <dsp:cNvPr id="0" name=""/>
        <dsp:cNvSpPr/>
      </dsp:nvSpPr>
      <dsp:spPr>
        <a:xfrm rot="5400000">
          <a:off x="5174170" y="1808218"/>
          <a:ext cx="1873014" cy="5414702"/>
        </a:xfrm>
        <a:prstGeom prst="rect">
          <a:avLst/>
        </a:prstGeom>
        <a:solidFill>
          <a:srgbClr val="CCCCFF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культурно-массовых мероприятий на художественно-творческом уровне;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широкого доступа населения к достижениям отечественной культуры и информации;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качества услуг культуры, комфортность их предоставления и доступность для всех слоев населения;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имиджа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городского поселения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сфере культуры.    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403326" y="3579062"/>
        <a:ext cx="5414702" cy="1873014"/>
      </dsp:txXfrm>
    </dsp:sp>
    <dsp:sp modelId="{763B2DCB-AEE8-45A8-8CC9-D7BAE9D908C7}">
      <dsp:nvSpPr>
        <dsp:cNvPr id="0" name=""/>
        <dsp:cNvSpPr/>
      </dsp:nvSpPr>
      <dsp:spPr>
        <a:xfrm>
          <a:off x="50541" y="3234715"/>
          <a:ext cx="3220935" cy="2167648"/>
        </a:xfrm>
        <a:prstGeom prst="roundRect">
          <a:avLst/>
        </a:prstGeom>
        <a:solidFill>
          <a:srgbClr val="00B0F0"/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kern="1200" dirty="0">
            <a:solidFill>
              <a:srgbClr val="304A1E"/>
            </a:solidFill>
            <a:latin typeface="Monotype Corsiva" panose="03010101010201010101" pitchFamily="66" charset="0"/>
          </a:endParaRPr>
        </a:p>
      </dsp:txBody>
      <dsp:txXfrm>
        <a:off x="156357" y="3340531"/>
        <a:ext cx="3009303" cy="1956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1C752-AAB2-445F-8BB1-6E61B070562A}">
      <dsp:nvSpPr>
        <dsp:cNvPr id="0" name=""/>
        <dsp:cNvSpPr/>
      </dsp:nvSpPr>
      <dsp:spPr>
        <a:xfrm rot="5400000">
          <a:off x="3465864" y="-118117"/>
          <a:ext cx="5901853" cy="6153216"/>
        </a:xfrm>
        <a:prstGeom prst="round2SameRect">
          <a:avLst/>
        </a:prstGeom>
        <a:solidFill>
          <a:srgbClr val="CCCC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9 065 544,02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г.-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7 093 864,55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г.-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6 794 568,60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 в том числе по подпрограммам: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населения Пестяковского городского поселения чистой питьевой водой –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г-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92 952,00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 –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000,00 руб.,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г- 12 000,00 руб.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 Пестяковского городского поселения – 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г.-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4 404 238,50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г.-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3 869 038,33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2024г -3 569 742,38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дорог общего пользования Пестяковского городского поселения -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г.-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3 534 133,55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г.-                                                                         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2 178 606,25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г-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2 178 606,25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жилищно-коммунального хозяйства в Пестяковском городском поселении-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2022г- 878 609,45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г-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878 609,45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2024г- 878 609,45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муниципального жилого фонда Пестяковского городского поселения-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2022г- 145 610,52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2023г- 145 610,52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г-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145 610,52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Энергоэффективность и энергосбережение в Пестяковском городском поселении-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2022г- 10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000,00 руб.,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2023г- 10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000,00 руб.,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2024г.- 10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000,00 руб.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 муниципальная поддержка граждан в сфере ипотечного жилищного кредитования –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2022г- 0,00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2023г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0,00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2024г- 0,00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жильем молодых семей-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2022г- 0,00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г- 0,00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2024г- 0,00 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340183" y="295670"/>
        <a:ext cx="5865111" cy="5325643"/>
      </dsp:txXfrm>
    </dsp:sp>
    <dsp:sp modelId="{042B425D-8C8B-4B6E-B3E8-4DAB5E543347}">
      <dsp:nvSpPr>
        <dsp:cNvPr id="0" name=""/>
        <dsp:cNvSpPr/>
      </dsp:nvSpPr>
      <dsp:spPr>
        <a:xfrm>
          <a:off x="350368" y="0"/>
          <a:ext cx="2734983" cy="589947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201</a:t>
          </a:r>
          <a:r>
            <a:rPr lang="en-US" sz="2800" kern="12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6</a:t>
          </a:r>
          <a:r>
            <a:rPr lang="ru-RU" sz="2800" kern="12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</a:t>
          </a:r>
          <a:r>
            <a:rPr lang="ru-RU" sz="2800" kern="12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2024годы</a:t>
          </a:r>
          <a:endParaRPr lang="ru-RU" sz="2800" kern="12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483879" y="133511"/>
        <a:ext cx="2467961" cy="56324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1CFEE-159C-4636-8D8B-DF244F2DDE42}">
      <dsp:nvSpPr>
        <dsp:cNvPr id="0" name=""/>
        <dsp:cNvSpPr/>
      </dsp:nvSpPr>
      <dsp:spPr>
        <a:xfrm rot="5400000">
          <a:off x="2898539" y="773199"/>
          <a:ext cx="6875090" cy="5328690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решение проблемы улучшения внешнего облака Пестяковского городского поселения, обеспечения потребности населения в среде проживания, отвечающей современным требованиям, повышения уровня комфортности пребывания на территории Пестяковского городского поселения.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Совершенствование  системы комплексного благоустройства направленной на улучшение качества жизни населения Пестяковского городского поселения;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Обеспечение сохранности автомобильных дорог общего пользования, находящихся на территории Пестяковского городского поселения;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Содержание и ремонт автомобильных дорог общего пользования местного значения, с повышением уровня ее безопасности, доступности и качества услуг транспортного комплекса для населения;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Создание условий для проведения муниципального жилищного Фонда в соответствии с санитарными, техническими и иными требованиями, обеспечивающими гражданам комфортные и безопасные условия проживания;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Обеспечение жителей поселения надежными и качественными услугами тепло- и водоснабжения, водоотведения и услугами общегородской бани;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Обеспечение населения питьевой водой, соответствующей требованиям безопасности и безвредности, установленным санитарно- эпидемиологическими правилами.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Создание экономических и организационных  условий для эффективного использования энергоресурсов в муниципальных  учреждениях.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671739" y="260125"/>
        <a:ext cx="5068565" cy="6354840"/>
      </dsp:txXfrm>
    </dsp:sp>
    <dsp:sp modelId="{3029B485-0152-46B9-8623-3174A5A4FADF}">
      <dsp:nvSpPr>
        <dsp:cNvPr id="0" name=""/>
        <dsp:cNvSpPr/>
      </dsp:nvSpPr>
      <dsp:spPr>
        <a:xfrm>
          <a:off x="436734" y="234212"/>
          <a:ext cx="3099353" cy="6158043"/>
        </a:xfrm>
        <a:prstGeom prst="roundRect">
          <a:avLst/>
        </a:prstGeom>
        <a:solidFill>
          <a:srgbClr val="CCCCFF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3200" kern="1200" dirty="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>
        <a:off x="588032" y="385510"/>
        <a:ext cx="2796757" cy="58554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6C93F-8445-4F3B-9A82-28AFBCCE48DA}">
      <dsp:nvSpPr>
        <dsp:cNvPr id="0" name=""/>
        <dsp:cNvSpPr/>
      </dsp:nvSpPr>
      <dsp:spPr>
        <a:xfrm rot="5400000">
          <a:off x="3090364" y="647283"/>
          <a:ext cx="6502812" cy="520824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санитарных норм эстетичного вида территории Пестяковского городского поселения;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-освещение Пестяковского городского поселения;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-ликвидация стихийных (несанкционированных) свалок;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-улучшение внешнего вида муниципального образования, повышение уровня комфортности;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-содержание территории кладбища согласно санитарными правилами;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возможности возникновения аварийных и чрезвычайных ситуаций на территории поселения;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уровня общего износа муниципального жилого фонда,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-приведение состояния многоквартирных домов, где имеются муниципального жилые помещения, муниципальных жилых домов, помещений в соответствие с действующими требованиями нормативно- технических документов;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сохранности и увеличение сроков эксплуатации жилищного фонда Пестяковского городского поселения;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-способствование дальнейшей приватизации жилищного фонда, развитие форм его самоуправления.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-возмещение субсидий юридическим лицам и индивидуальным предпринимателям, предоставляющим коммунальные услуги по холодному водоснабжению, горячему водоснабжению, водоотведению и очистке сточных вод населению, на возмещение недополученных доходов в связи с приведением размера платы граждан за коммунальные услуги в соответствие с их предельными индексами роста.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37647" y="0"/>
        <a:ext cx="5208245" cy="6502812"/>
      </dsp:txXfrm>
    </dsp:sp>
    <dsp:sp modelId="{763B2DCB-AEE8-45A8-8CC9-D7BAE9D908C7}">
      <dsp:nvSpPr>
        <dsp:cNvPr id="0" name=""/>
        <dsp:cNvSpPr/>
      </dsp:nvSpPr>
      <dsp:spPr>
        <a:xfrm>
          <a:off x="310783" y="15797"/>
          <a:ext cx="3185004" cy="621016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kern="1200" dirty="0">
            <a:solidFill>
              <a:srgbClr val="304A1E"/>
            </a:solidFill>
            <a:latin typeface="Monotype Corsiva" panose="03010101010201010101" pitchFamily="66" charset="0"/>
          </a:endParaRPr>
        </a:p>
      </dsp:txBody>
      <dsp:txXfrm>
        <a:off x="466262" y="171276"/>
        <a:ext cx="2874046" cy="58992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6C93F-8445-4F3B-9A82-28AFBCCE48DA}">
      <dsp:nvSpPr>
        <dsp:cNvPr id="0" name=""/>
        <dsp:cNvSpPr/>
      </dsp:nvSpPr>
      <dsp:spPr>
        <a:xfrm rot="5400000">
          <a:off x="3064727" y="647283"/>
          <a:ext cx="6502812" cy="520824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-организация обеспечения теплоснабжения потребителей в условиях подготовки и прохождения отопительного периода;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-доступность коммунальных услуг и услуг общегородской бани для всех слоев населения.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населения чистой питьевой водой.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-повышение качества и надежности работы системы холодного водоснабжения населения в соответствии с нормативными требованиями;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доступности коммунальных услуг для потребителей;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-строительство, ремонт и содержание объектов нецентрализованного водоснабжения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рационального использования топливно-энергетических ресурсов за счет реализации энергосберегающих мероприятий;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-повышение энергетической эффективности и снижение энергоемкости учреждений;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контроля расхода энергетических ресурсов(электроэнергия, тепло, вода) с использованием приборов учета;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-перевод бюджетных учреждений на энергосберегающий путь развития. 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12010" y="0"/>
        <a:ext cx="5208245" cy="6502812"/>
      </dsp:txXfrm>
    </dsp:sp>
    <dsp:sp modelId="{763B2DCB-AEE8-45A8-8CC9-D7BAE9D908C7}">
      <dsp:nvSpPr>
        <dsp:cNvPr id="0" name=""/>
        <dsp:cNvSpPr/>
      </dsp:nvSpPr>
      <dsp:spPr>
        <a:xfrm>
          <a:off x="324076" y="0"/>
          <a:ext cx="3185004" cy="6210162"/>
        </a:xfrm>
        <a:prstGeom prst="roundRect">
          <a:avLst/>
        </a:prstGeom>
        <a:solidFill>
          <a:srgbClr val="CCCCFF"/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kern="1200" dirty="0">
            <a:solidFill>
              <a:srgbClr val="304A1E"/>
            </a:solidFill>
            <a:latin typeface="Monotype Corsiva" panose="03010101010201010101" pitchFamily="66" charset="0"/>
          </a:endParaRPr>
        </a:p>
      </dsp:txBody>
      <dsp:txXfrm>
        <a:off x="479555" y="155479"/>
        <a:ext cx="2874046" cy="5899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0.49041</cdr:x>
      <cdr:y>0.42757</cdr:y>
    </cdr:from>
    <cdr:to>
      <cdr:x>0.50959</cdr:x>
      <cdr:y>0.57243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723311" y="2725424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BFD3F-2503-4B59-9F74-922A2A13CF96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2EA16-430B-43FF-A85F-AE7B91819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403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5490-82B0-45BB-B44E-90AC066E844A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1235075"/>
            <a:ext cx="481330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579"/>
            <a:ext cx="5438775" cy="38877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CFDD6-4051-4057-9CCE-ED427855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22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0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52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9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0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36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19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75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C7F08-2FAB-4556-896A-9EF80C7F3DF7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3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CC33D-8E8B-45C9-AE36-4392F8C80C18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9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0418C-7B8D-4678-A8C9-B600B6A995E6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3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3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3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1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44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7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8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5EF8A-43E6-4F2A-A48E-FE4B198F485D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24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58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5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74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5592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64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83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14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0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99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90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7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91F2-644A-4B42-A423-4AB589F8D1AD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63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05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0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2435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2497652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7387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10231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6287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8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55D0A-CE85-4B9D-B37C-E9F37A62D665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3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6DC0E-3CB7-4BC4-B73D-2EDF17E4D180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9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C8488-D407-4112-BB9B-86F0BF8DE075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1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FF014-AA17-42A7-87B7-6B9DF3CDB5AD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2F3D5-8792-4A6F-A539-7DAFD07CCFD7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5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20984-26D9-493E-8501-C7C3F2F9C95C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8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AF2DA724-51E2-4EA0-9B69-2DBA85CC924A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1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559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19.11.2021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4257" y="542656"/>
            <a:ext cx="6862273" cy="10853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  <a:r>
              <a:rPr lang="ru-RU" sz="3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9481" y="2264636"/>
            <a:ext cx="8127049" cy="4016524"/>
          </a:xfrm>
          <a:prstGeom prst="rect">
            <a:avLst/>
          </a:prstGeom>
          <a:solidFill>
            <a:srgbClr val="CCCC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РЕШЕНИЯ </a:t>
            </a: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endParaRPr lang="ru-RU" sz="2800" b="1" i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 БЮДЖЕТЕ ПЕСТЯКОВСКОГО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2022 ГОД и ПЛАНОВЫЙ ПЕРИОД  2023 и 2024 годов 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Пестяки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81" y="504463"/>
            <a:ext cx="1068990" cy="111923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588970"/>
              </p:ext>
            </p:extLst>
          </p:nvPr>
        </p:nvGraphicFramePr>
        <p:xfrm>
          <a:off x="444381" y="179461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4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884245"/>
              </p:ext>
            </p:extLst>
          </p:nvPr>
        </p:nvGraphicFramePr>
        <p:xfrm>
          <a:off x="471488" y="1495515"/>
          <a:ext cx="4305611" cy="265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140768"/>
              </p:ext>
            </p:extLst>
          </p:nvPr>
        </p:nvGraphicFramePr>
        <p:xfrm>
          <a:off x="4930923" y="1367327"/>
          <a:ext cx="4298536" cy="247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111172"/>
              </p:ext>
            </p:extLst>
          </p:nvPr>
        </p:nvGraphicFramePr>
        <p:xfrm>
          <a:off x="2777383" y="4119073"/>
          <a:ext cx="4204350" cy="246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1115" y="546930"/>
            <a:ext cx="8733802" cy="752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52558549"/>
              </p:ext>
            </p:extLst>
          </p:nvPr>
        </p:nvGraphicFramePr>
        <p:xfrm>
          <a:off x="745754" y="534514"/>
          <a:ext cx="8372475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7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88927298"/>
              </p:ext>
            </p:extLst>
          </p:nvPr>
        </p:nvGraphicFramePr>
        <p:xfrm>
          <a:off x="333285" y="418744"/>
          <a:ext cx="9053869" cy="624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652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10134031"/>
              </p:ext>
            </p:extLst>
          </p:nvPr>
        </p:nvGraphicFramePr>
        <p:xfrm>
          <a:off x="769122" y="623843"/>
          <a:ext cx="8451790" cy="558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3644607"/>
              </p:ext>
            </p:extLst>
          </p:nvPr>
        </p:nvGraphicFramePr>
        <p:xfrm>
          <a:off x="499533" y="948266"/>
          <a:ext cx="8966199" cy="5306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57943" y="120227"/>
            <a:ext cx="8477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ПЕСТЯКОВСКОГО ГОРОДСКОГО ПОСЕЛЕНИЯ НА 2022 ГОД И ПЛАНОВЫЙ ПЕРИОД 2023 И 2024 ГОДОВ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966211479"/>
              </p:ext>
            </p:extLst>
          </p:nvPr>
        </p:nvGraphicFramePr>
        <p:xfrm>
          <a:off x="598206" y="1145136"/>
          <a:ext cx="4211564" cy="305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319640213"/>
              </p:ext>
            </p:extLst>
          </p:nvPr>
        </p:nvGraphicFramePr>
        <p:xfrm>
          <a:off x="5059110" y="1145136"/>
          <a:ext cx="4247260" cy="30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634386755"/>
              </p:ext>
            </p:extLst>
          </p:nvPr>
        </p:nvGraphicFramePr>
        <p:xfrm>
          <a:off x="1914258" y="4289989"/>
          <a:ext cx="5571858" cy="202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2927" y="435835"/>
            <a:ext cx="8990176" cy="589659"/>
          </a:xfrm>
          <a:solidFill>
            <a:schemeClr val="bg1"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Пестяковского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1049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80251851"/>
              </p:ext>
            </p:extLst>
          </p:nvPr>
        </p:nvGraphicFramePr>
        <p:xfrm>
          <a:off x="623843" y="615297"/>
          <a:ext cx="8648344" cy="56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92480" y="382826"/>
            <a:ext cx="8090263" cy="567464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5024" algn="ctr" defTabSz="742946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Пестяковского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поселения   по разделам классификации расходов 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2024годов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9860283" y="6857999"/>
            <a:ext cx="45719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2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09900" y="2134969"/>
            <a:ext cx="15772588" cy="5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164299" y="2046236"/>
            <a:ext cx="15426002" cy="56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972186"/>
              </p:ext>
            </p:extLst>
          </p:nvPr>
        </p:nvGraphicFramePr>
        <p:xfrm>
          <a:off x="7863840" y="3043670"/>
          <a:ext cx="975360" cy="3587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152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27377"/>
              </p:ext>
            </p:extLst>
          </p:nvPr>
        </p:nvGraphicFramePr>
        <p:xfrm>
          <a:off x="277907" y="950291"/>
          <a:ext cx="9144000" cy="5746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9544"/>
                <a:gridCol w="950977"/>
                <a:gridCol w="1152144"/>
                <a:gridCol w="1316735"/>
                <a:gridCol w="1252728"/>
                <a:gridCol w="1261872"/>
              </a:tblGrid>
              <a:tr h="38922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Документ, учреждение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2022 год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2023 год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2024 год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171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ОБЩЕГОСУДАРСТВЕННЫЕ ВОПРОСЫ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1 242 116,26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1 209 116,26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1 019 116,26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5883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736 301,00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736 301,00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736 301,00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5883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196 134,26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196 134,26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196 134,26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8935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Резервные фонды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72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общегосударственные вопросы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259 681,00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226 681,00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36 681,00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3923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Национальная безопасность и правоохранительная деятельность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119 500,00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119 500,00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119 500,00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71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Гражданская оборона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119 500,00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119 500,00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119 500,00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71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НАЦИОНАЛЬНАЯ ЭКОНОМИКА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4 021 133,55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2 269 606,25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2 269 606,25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71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Дорожное хозяйство (дорожные фонды)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3 534 133,55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2 178 606,25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2 178 606,25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100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вопросы в области национальной экономики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487 000,00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91 000,00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91 000,00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8497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ЖИЛИЩНО-КОММУНАЛЬНОЕ ХОЗЯЙСТВО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5 521 410,47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4 905 258,30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4 605 962,35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57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Жилищное хозяйство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145 610,52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145 610,52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145 610,52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71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Коммунальное хозяйство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971 561,45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890 609,45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890 609,45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816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Благоустройство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4 404 238,50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3 869 038,33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3 569 742,38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171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КУЛЬТУРА, КИНЕМАТОГРАФИЯ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13 686 453,94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10 486 561,00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10 486 561,00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71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Культура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13 686 453,94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10 486 561,00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10 486 561,00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576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СОЦИАЛЬНАЯ ПОЛИТИКА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92 500,00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92 500,00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92 500,00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71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Пенсионное обеспечение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4016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вопросы в области социальной политики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56 500,00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56 500,00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56 500,00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1710"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расходов: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24 683 114,22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19 082 541,81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18 593 245,86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9" marR="31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0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991099376"/>
              </p:ext>
            </p:extLst>
          </p:nvPr>
        </p:nvGraphicFramePr>
        <p:xfrm>
          <a:off x="452927" y="1025494"/>
          <a:ext cx="4195985" cy="3170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48803586"/>
              </p:ext>
            </p:extLst>
          </p:nvPr>
        </p:nvGraphicFramePr>
        <p:xfrm>
          <a:off x="2683379" y="4161803"/>
          <a:ext cx="3461048" cy="215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81000" y="435835"/>
            <a:ext cx="8949267" cy="589659"/>
          </a:xfrm>
          <a:solidFill>
            <a:schemeClr val="accent3">
              <a:lumMod val="40000"/>
              <a:lumOff val="60000"/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97207185"/>
              </p:ext>
            </p:extLst>
          </p:nvPr>
        </p:nvGraphicFramePr>
        <p:xfrm>
          <a:off x="5295544" y="1025494"/>
          <a:ext cx="4034723" cy="313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91573843"/>
              </p:ext>
            </p:extLst>
          </p:nvPr>
        </p:nvGraphicFramePr>
        <p:xfrm>
          <a:off x="2051623" y="4165600"/>
          <a:ext cx="4161802" cy="259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64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64" y="365125"/>
            <a:ext cx="9047573" cy="48090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Пестяковского городского поселения!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Багетная рамка 4"/>
          <p:cNvSpPr/>
          <p:nvPr/>
        </p:nvSpPr>
        <p:spPr>
          <a:xfrm>
            <a:off x="649480" y="1273323"/>
            <a:ext cx="8740179" cy="5418034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  Вашему вниманию информационный материал – «Бюджет для граждан» - аналитический документ, подготовленный в целях предоставления гражданам информации о бюджета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естяковского городского поселения на 2022 год и плановый период 2023 и 2024 годов.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Предоставленная информация обеспечивает реализацию принципов прозрачности и открытости бюджетного процесса Пестяковского городского поселения. 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нацелен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обратной связи от граждан, которым интересны современные проблемы финансов в Пестяковском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поселении.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Исполняющий обязанности начальника Финансового отдела администрации Пестяковского муниципального района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И.Е. Тюрикова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2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FFFF00"/>
            </a:gs>
            <a:gs pos="47000">
              <a:schemeClr val="accent1">
                <a:lumMod val="60000"/>
                <a:lumOff val="40000"/>
              </a:schemeClr>
            </a:gs>
            <a:gs pos="98000">
              <a:srgbClr val="00B0F0"/>
            </a:gs>
            <a:gs pos="96721">
              <a:schemeClr val="accent1">
                <a:lumMod val="20000"/>
                <a:lumOff val="80000"/>
              </a:schemeClr>
            </a:gs>
            <a:gs pos="9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135" y="291941"/>
            <a:ext cx="9009358" cy="1130300"/>
          </a:xfrm>
          <a:prstGeom prst="rect">
            <a:avLst/>
          </a:prstGeom>
          <a:gradFill>
            <a:gsLst>
              <a:gs pos="0">
                <a:srgbClr val="FFFF00"/>
              </a:gs>
              <a:gs pos="0">
                <a:schemeClr val="accent5">
                  <a:lumMod val="40000"/>
                  <a:lumOff val="60000"/>
                </a:schemeClr>
              </a:gs>
              <a:gs pos="96721">
                <a:schemeClr val="accent1">
                  <a:lumMod val="20000"/>
                  <a:lumOff val="80000"/>
                </a:schemeClr>
              </a:gs>
              <a:gs pos="18568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0">
                <a:srgbClr val="EFEF59"/>
              </a:gs>
              <a:gs pos="44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ПРОГРАММНЫЙ БЮДЖЕТ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2135" y="1527342"/>
            <a:ext cx="9009358" cy="50927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и плановый период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на основе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7-и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 которые включают в себя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и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мероприятия.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поселения–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мероприятий, увязанных по ресурсам, срокам и исполнителям, направленных на достижение целей социального и экономического развития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сфере.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на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не планируется, т.к. муниципальный долг в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отсутствует.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609600"/>
            <a:ext cx="9169400" cy="8057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</a:rPr>
              <a:t>Перечень муниципальных программ Пестяковского городского поселения  сгруппированных по трем направлениям на </a:t>
            </a:r>
            <a:r>
              <a:rPr lang="ru-RU" sz="1800" b="1" i="1" dirty="0" smtClean="0">
                <a:solidFill>
                  <a:schemeClr val="tx1"/>
                </a:solidFill>
              </a:rPr>
              <a:t>2022 </a:t>
            </a:r>
            <a:r>
              <a:rPr lang="ru-RU" sz="1800" b="1" i="1" dirty="0" smtClean="0">
                <a:solidFill>
                  <a:schemeClr val="tx1"/>
                </a:solidFill>
              </a:rPr>
              <a:t>год и плановый период </a:t>
            </a:r>
            <a:r>
              <a:rPr lang="ru-RU" sz="1800" b="1" i="1" dirty="0" smtClean="0">
                <a:solidFill>
                  <a:schemeClr val="tx1"/>
                </a:solidFill>
              </a:rPr>
              <a:t>2023 </a:t>
            </a:r>
            <a:r>
              <a:rPr lang="ru-RU" sz="1800" b="1" i="1" dirty="0" smtClean="0">
                <a:solidFill>
                  <a:schemeClr val="tx1"/>
                </a:solidFill>
              </a:rPr>
              <a:t>и </a:t>
            </a:r>
            <a:r>
              <a:rPr lang="ru-RU" sz="1800" b="1" i="1" dirty="0" smtClean="0">
                <a:solidFill>
                  <a:schemeClr val="tx1"/>
                </a:solidFill>
              </a:rPr>
              <a:t>2024 </a:t>
            </a:r>
            <a:r>
              <a:rPr lang="ru-RU" sz="1800" b="1" i="1" dirty="0" smtClean="0">
                <a:solidFill>
                  <a:schemeClr val="tx1"/>
                </a:solidFill>
              </a:rPr>
              <a:t>годов</a:t>
            </a: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21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7867" y="1642533"/>
            <a:ext cx="8466" cy="4986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Объект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638133"/>
              </p:ext>
            </p:extLst>
          </p:nvPr>
        </p:nvGraphicFramePr>
        <p:xfrm>
          <a:off x="287866" y="1517492"/>
          <a:ext cx="9287933" cy="5112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0668"/>
                <a:gridCol w="785776"/>
                <a:gridCol w="885019"/>
                <a:gridCol w="808887"/>
                <a:gridCol w="885019"/>
                <a:gridCol w="970665"/>
                <a:gridCol w="1077184"/>
                <a:gridCol w="894534"/>
                <a:gridCol w="980181"/>
              </a:tblGrid>
              <a:tr h="312793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0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изменения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изменения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503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I. Новое качество жизни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14 351 182,48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12 141 682,18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13 902 453,94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1 760 771,76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12 314 682,18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10 702 561,00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-1 612 121,18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10 702 561,00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255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«Развитие культуры на территории Пестяковского городского поселения»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13 868 312,56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11 862 492,26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13 626 532,02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1 764 039,76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12 035 492,26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10 426 639,08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-1 608 853,18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10 426 639,08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7586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«Обеспечение безопасности жизнедеятельности в Пестяковском городском поселении»</a:t>
                      </a:r>
                    </a:p>
                  </a:txBody>
                  <a:tcPr marL="36998" marR="3699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409 589,92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237 389,92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219 421,92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-17 968,00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237 389,92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219 421,92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-17 968,00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219 421,92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2551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«Забота и внимание на территории Пестяковского городского поселения»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73 280,00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41 800,00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56 500,00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14 700,00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41 800,00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56 500,00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14 700,00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56 500,00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5034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II. Экономическое развитие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22 697 723,45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7 275 802,61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9 802 544,02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2 526 741,41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5 302 128,42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7 401 864,55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2 099 736,13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6 912 568,60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7586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«Комплексное развитие систем коммунальной инфраструктуры в Пестяковском городском поселении»</a:t>
                      </a:r>
                    </a:p>
                  </a:txBody>
                  <a:tcPr marL="36998" marR="3699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21 063 723,45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7 275 802,61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9 065 544,02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1 789 741,41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4 640 588,42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7 093 864,55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2 453 276,13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6 794 568,60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5262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«Управление муниципальным имуществом, земельными ресурсами и градостроительной деятельностью на территории Пестяковского городского поселения»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934 000,00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737 000,00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661 540,00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308 000,00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-353 540,00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118 000,00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4491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«Формирование современной городской среды на территории Пестяковского городского поселения Пестяковского муниципального района»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700 000,00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2434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III. Государственное управление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1 012 135,26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976 435,26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978 116,26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1 681,00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976 435,26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978 116,26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1 681,00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978 116,26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6212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«Организация деятельности органов местного самоуправления Пестяковского городского поселения»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1 012 135,26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976 435,26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978 116,26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1 681,00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976 435,26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978 116,26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1 681,00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978 116,26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255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расходов в рамках муниципальных программ 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38 061 041,19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20 393 920,05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24 683 114,22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4 289 194,17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18 593 245,86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19 082 541,81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489 295,95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18 593 245,86</a:t>
                      </a:r>
                    </a:p>
                  </a:txBody>
                  <a:tcPr marL="36998" marR="3699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4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818835"/>
              </p:ext>
            </p:extLst>
          </p:nvPr>
        </p:nvGraphicFramePr>
        <p:xfrm>
          <a:off x="367469" y="282010"/>
          <a:ext cx="9238004" cy="62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940432"/>
              </p:ext>
            </p:extLst>
          </p:nvPr>
        </p:nvGraphicFramePr>
        <p:xfrm>
          <a:off x="589085" y="509954"/>
          <a:ext cx="8335107" cy="615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251465"/>
              </p:ext>
            </p:extLst>
          </p:nvPr>
        </p:nvGraphicFramePr>
        <p:xfrm>
          <a:off x="274636" y="170916"/>
          <a:ext cx="9330838" cy="628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733" y="-1"/>
            <a:ext cx="8872734" cy="85458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«Развитие культуры на территории Пестяковского городского поселения»</a:t>
            </a:r>
            <a:endParaRPr lang="ru-RU" b="1" i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86939317"/>
              </p:ext>
            </p:extLst>
          </p:nvPr>
        </p:nvGraphicFramePr>
        <p:xfrm>
          <a:off x="589085" y="1004131"/>
          <a:ext cx="9093078" cy="635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гнутая влево стрелка 3"/>
          <p:cNvSpPr/>
          <p:nvPr/>
        </p:nvSpPr>
        <p:spPr>
          <a:xfrm>
            <a:off x="294991" y="854579"/>
            <a:ext cx="773483" cy="5452217"/>
          </a:xfrm>
          <a:prstGeom prst="curved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94607" y="854580"/>
            <a:ext cx="310960" cy="299102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27910" y="2542903"/>
            <a:ext cx="1132113" cy="581296"/>
          </a:xfrm>
        </p:spPr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741680"/>
            <a:ext cx="3932237" cy="711200"/>
          </a:xfrm>
        </p:spPr>
        <p:txBody>
          <a:bodyPr>
            <a:normAutofit/>
          </a:bodyPr>
          <a:lstStyle/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15453" y="3651794"/>
            <a:ext cx="1814013" cy="2397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63042" y="2082819"/>
            <a:ext cx="3217435" cy="1793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культуры работает 22 кружков художественной самодеятельности , в том числе детских кружков-4, их посещает более 292 чел., работает на базе Дома культуры работают два коллектива: народный театр «Диалог» и народный хор «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Россияночка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которые посещают более 21 человек.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8183" y="4312557"/>
            <a:ext cx="3233492" cy="194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Библиотечные фонды муниципального учреждения «Библиотека» составляют около 55 807 экземпляров и являются частью культурного наследия и информационного ресурса. В настоящее время библиотеками  обслуживается  более 2300  читателей, в год их по посещение составляет более 20 505, книговыдача более 46 600 экземпляров печатных материалов.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7680" y="1628683"/>
            <a:ext cx="1933303" cy="14955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72548" y="4033520"/>
            <a:ext cx="1407929" cy="2661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3876040"/>
            <a:ext cx="3217435" cy="2819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80665"/>
            <a:ext cx="3217435" cy="2002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0" y="4312557"/>
            <a:ext cx="2525486" cy="19463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289851"/>
            <a:ext cx="2857500" cy="305206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00253" y="289851"/>
            <a:ext cx="2616883" cy="3052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ремесел работает 3 студии, где проходит обучение 46 детей и подростков, работают любительское объединение «Играем в лоскутки» его посещают 12 человек взрослого населения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83" y="219075"/>
            <a:ext cx="9039323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3923" y="1167639"/>
            <a:ext cx="2733675" cy="66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11144" y="1861876"/>
            <a:ext cx="2379232" cy="16043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 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2022г- 219 421,92 руб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2023г- 219 421,92 руб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219 421,92 руб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9566" y="5195244"/>
            <a:ext cx="3270945" cy="16086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программы являются: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жизнедеятельности населения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территории Пестяковского городского поселения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8922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г- 51 421,92 руб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2023г- 51 421,92 руб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2024г- 51 421,92 руб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02606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 ликвидация последствий ЧС и 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г-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000,00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2023г- 168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г-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000,00 руб.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682849" y="3459535"/>
            <a:ext cx="223519" cy="240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489362" y="3459535"/>
            <a:ext cx="219513" cy="236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1184486"/>
            <a:ext cx="3134052" cy="2528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3912661"/>
            <a:ext cx="3134052" cy="2700318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3777525" y="2625741"/>
            <a:ext cx="318480" cy="236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83154" y="1167639"/>
            <a:ext cx="2008252" cy="25353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терроризма и экстремизма, а так же минимизация и (или) ликвидация последствий проявлений </a:t>
            </a: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терроризма экстремизма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г-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2023г- 0,00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г-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465" y="218109"/>
            <a:ext cx="7546974" cy="739020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2466" y="1110953"/>
            <a:ext cx="7546974" cy="4939470"/>
          </a:xfrm>
          <a:solidFill>
            <a:srgbClr val="CCCCFF"/>
          </a:solidFill>
        </p:spPr>
        <p:txBody>
          <a:bodyPr rtlCol="0">
            <a:norm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пожаров и смягчение возможных их последствий, а также повышение безопасности населения и защищенности объектов инфраструктуры от пожаров;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гибели, травматизма людей, а также различных материальных потерь во время пожаров;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готовности сил и средств, предназначенных для предупреждения и ликвидации чрезвычайных ситуаций, связанных с пожарами;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более эффективной противопожарной защиты муниципальных учреждений культуры Пестяковского городского поселения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возникновения ДТП, обусловленного дорожными условиями;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возникновение аварийных ситуаций в процессе дорожного движения, а следовательно, и общее количество ДТП;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затрат на мероприятия по предупреждению чрезвычайных ситуаций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установленного значения соотношения размера затрат на мероприятия по снижению рисков чрезвычайных ситуаций и размера предотвращающего ущерба;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повышения защищенности личности, имущества и муниципального образования в целом от ликвидации чрезвычайных ситуаций связанные с природными пожарами, паводками и другими чрезвычайных ситуациями;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оперативности в ликвидации последствий чрезвычайных ситуаций на территории муниципального образования.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8007" y="157646"/>
            <a:ext cx="5956419" cy="164257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имуществом, земельными ресурсами и градостроительной деятельностью на территории Пестяковского городского поселения»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101" y="1959291"/>
            <a:ext cx="5273675" cy="4000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2024годы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859636" y="4352261"/>
            <a:ext cx="525463" cy="410237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938653" y="4352260"/>
            <a:ext cx="515937" cy="410238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3101" y="2769573"/>
            <a:ext cx="8588523" cy="15826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737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2023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308 000,00руб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410716" y="4762498"/>
            <a:ext cx="3230563" cy="189760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Управление муниципальным имуществом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 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– </a:t>
            </a:r>
            <a:endParaRPr lang="ru-RU" sz="1600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2022г- 60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2023г- 27 000,00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2024г- 27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99325" y="4762496"/>
            <a:ext cx="2920621" cy="1897607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градостроительной деятельности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поселении–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2022г- 487 000,00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2023г-   91 000,00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2024г- 91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000,00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708905" y="4762497"/>
            <a:ext cx="2920621" cy="189760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экологических проблем  Пестяковского городского поселения–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2022г-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190 000,00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2023г- 190 000,00руб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2024г- 0,00руб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008144" y="4352263"/>
            <a:ext cx="515937" cy="410235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26" y="157645"/>
            <a:ext cx="3833422" cy="24984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CCCCFF"/>
            </a:gs>
            <a:gs pos="10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164892" y="186261"/>
            <a:ext cx="7959072" cy="461665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30652" y="2794238"/>
            <a:ext cx="6582725" cy="15008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99716" y="2845719"/>
            <a:ext cx="5537374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799132" y="218614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113377" y="214284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5208762" y="1042182"/>
            <a:ext cx="3362669" cy="134419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денежные средства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подготовка 20"/>
          <p:cNvSpPr/>
          <p:nvPr/>
        </p:nvSpPr>
        <p:spPr>
          <a:xfrm>
            <a:off x="951532" y="994347"/>
            <a:ext cx="3362669" cy="134419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           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              денежные средства </a:t>
            </a:r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799131" y="4390154"/>
            <a:ext cx="7934671" cy="246784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доходы, то бюджет формируется с дефицитом. При дефицитном бюджете растет долг и (или) снижаются остатки.  Превышение доходов над расходами образует профицит. При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снижается долг и (или) растут остатки. Сбалансированность бюджета по доходам и расходам – основополагающее требование, предъявляемое к органам, составляющим и утверждающим бюджет.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54842"/>
            <a:ext cx="4240213" cy="632583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 b="10902"/>
          <a:stretch>
            <a:fillRect/>
          </a:stretch>
        </p:blipFill>
        <p:spPr>
          <a:xfrm>
            <a:off x="5867400" y="3454841"/>
            <a:ext cx="3833422" cy="30717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4" y="1158363"/>
            <a:ext cx="4240213" cy="4592957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сохранность и контроль объектов муниципальной собственности;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муниципальных объектов недвижимости, право муниципальной собственности, на которые зарегистрировано;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ведение реестра муниципальной собственности, эффективное управление имуществом;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документов градостроительного зонирования (проект планировки территорий и проект красных линий) М 1:2000. в объеме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Правила землепользования и застройки городского поселения- 100%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подготовительной работы: создание цифровой топографической основы градостроительного зонирования-60%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координатного описания границ п. Пестяки и внесение сведений в государственный кадастр недвижимости-100%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67713"/>
            <a:ext cx="3833422" cy="2915753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7" y="0"/>
            <a:ext cx="9331785" cy="88021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«Комплексное развитие систем коммунальной инфраструктуры в Пестяковского городского поселения»</a:t>
            </a:r>
            <a:endParaRPr lang="ru-RU" sz="20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31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84201807"/>
              </p:ext>
            </p:extLst>
          </p:nvPr>
        </p:nvGraphicFramePr>
        <p:xfrm>
          <a:off x="282010" y="948583"/>
          <a:ext cx="9537107" cy="590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88610" y="880217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48192124"/>
              </p:ext>
            </p:extLst>
          </p:nvPr>
        </p:nvGraphicFramePr>
        <p:xfrm>
          <a:off x="510817" y="0"/>
          <a:ext cx="9000430" cy="687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77515" y="0"/>
            <a:ext cx="310960" cy="452927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2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91418578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03152" y="0"/>
            <a:ext cx="310960" cy="384561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83608870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51878" y="0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1" y="127000"/>
            <a:ext cx="9516170" cy="1264410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Организация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деятельности органов местного самоуправления Пестяковского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решение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вопросов местного значения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59" y="1595120"/>
            <a:ext cx="4686301" cy="945958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45101" y="1595120"/>
            <a:ext cx="4433410" cy="107696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976 435,26 руб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978 116,26 руб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978 116,26 руб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5101" y="2744788"/>
            <a:ext cx="4433410" cy="4113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вопросов местного значения,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потребностей, повышение уровня и качества жизни населения Пестяковского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эффективности и результативности деятельности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Пестяковского городского поселения.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иных мероприятий в области муниципального управления.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797300" y="2744788"/>
            <a:ext cx="939800" cy="6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4519" y="2744788"/>
            <a:ext cx="4543241" cy="41132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3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 </a:t>
            </a:r>
            <a:endParaRPr lang="ru-RU" sz="20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и результативная деятельность органа местного самоуправления;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и качества жизни на территории городского поселения.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позволит обеспечить достаточное финансирование иных мероприятий в области муниципального управления.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47670" y="160694"/>
            <a:ext cx="5273675" cy="87919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«Забота и внимание на территории Пестяковского городского поселения»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670" y="1121786"/>
            <a:ext cx="5273675" cy="4541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2023годы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7672" y="1607207"/>
            <a:ext cx="5097463" cy="6768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247101" y="3301221"/>
            <a:ext cx="525463" cy="549779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695031" y="3288720"/>
            <a:ext cx="515937" cy="61608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46596" y="2315340"/>
            <a:ext cx="3999617" cy="1027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56 500,00руб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56 500,00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56 5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00,00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20172" y="3859436"/>
            <a:ext cx="2222016" cy="1230595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Повышение качества жизни граждан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2022г-  56 500,00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руб.,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</a:t>
            </a: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2023г-  56 500,00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2024г- 56 500,00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888748" y="3952981"/>
            <a:ext cx="2204815" cy="946092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Старшее поколение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2022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г- 0,00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2023г-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2024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г- 0,00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574648" y="2257165"/>
            <a:ext cx="2598828" cy="3998356"/>
          </a:xfrm>
          <a:prstGeom prst="flowChartAlternateProcess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C00CC"/>
                </a:solidFill>
                <a:latin typeface="Monotype Corsiva" panose="03010101010201010101" pitchFamily="66" charset="0"/>
              </a:rPr>
              <a:t>ЦЕЛЬ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Формирование организованных, правовых, социально- экономических условий для осуществления мер по улучшению положения и качества жизни граждан на территории Пестяковского городского поселения, повышение степени их социальной защищенности, активизации участия пожилых людей в жизни общества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Рисунок 2"/>
          <p:cNvSpPr>
            <a:spLocks noGrp="1"/>
          </p:cNvSpPr>
          <p:nvPr/>
        </p:nvSpPr>
        <p:spPr>
          <a:xfrm>
            <a:off x="1382342" y="1501515"/>
            <a:ext cx="7141317" cy="3854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2190" y="5230025"/>
            <a:ext cx="6281159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существующих социальных услуг граждан различных категорий населения Пестяковского городского поселения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удовлетворения культурных запросов граждан старших возрастных групп через любительские объединения в учреждениях культуры;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социально незащищенных категорий граждан, попавших в трудную жизненную ситуацию.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05" y="169686"/>
            <a:ext cx="2689976" cy="20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7876849" cy="1320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Пестяковского муниципального района Ивановской области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692397"/>
            <a:ext cx="3344863" cy="281781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7423" y="2356221"/>
            <a:ext cx="3518730" cy="3490169"/>
          </a:xfrm>
          <a:solidFill>
            <a:srgbClr val="CCCCFF"/>
          </a:solidFill>
        </p:spPr>
        <p:txBody>
          <a:bodyPr>
            <a:normAutofit fontScale="92500"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дрес:Россия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Ивановская область, п. Пестяки, ул. Ленина,  д.4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(849346) 2-15-90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rayfo03318@mail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208088" y="627062"/>
            <a:ext cx="7275512" cy="5678203"/>
          </a:xfrm>
          <a:prstGeom prst="horizontalScroll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предложения и замечания по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Вы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направить в Совет 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600" dirty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CCCCFF"/>
            </a:gs>
            <a:gs pos="95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371" y="99586"/>
            <a:ext cx="8359399" cy="584775"/>
          </a:xfrm>
          <a:prstGeom prst="rect">
            <a:avLst/>
          </a:prstGeom>
          <a:gradFill>
            <a:gsLst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ЭТАПЫ ПРОХОДИТ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76925" y="982639"/>
            <a:ext cx="2158626" cy="205697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78010" y="3071224"/>
            <a:ext cx="2157541" cy="2056971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12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76925" y="5177169"/>
            <a:ext cx="2158626" cy="1510233"/>
          </a:xfrm>
          <a:prstGeom prst="homePlate">
            <a:avLst/>
          </a:prstGeom>
          <a:gradFill>
            <a:gsLst>
              <a:gs pos="47500">
                <a:schemeClr val="accent1"/>
              </a:gs>
              <a:gs pos="0">
                <a:schemeClr val="tx2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435551" y="1110953"/>
            <a:ext cx="6545219" cy="16061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Пестяковского муниципального района от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15.08.2016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Порядок составления проекта  бюджета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 и плановый период, в котором определены ответственные исполнители, порядок и сроки работы над документами и материалами, необходимыми для составления проекта  бюджета. Непосредственное составление бюджета осуществляет Финансовый отдел администрации Пестяковского муниципального района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435551" y="3039610"/>
            <a:ext cx="6622991" cy="163211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текущего года рассматривается и одобряется Советом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публичные слушания. Для этого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на официальном сайте и в средствах массовой информации. Совет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рассматривает 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двух чтениях. 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435402" y="4994275"/>
            <a:ext cx="6682961" cy="1505128"/>
          </a:xfrm>
          <a:prstGeom prst="horizontalScroll">
            <a:avLst/>
          </a:prstGeom>
          <a:gradFill>
            <a:gsLst>
              <a:gs pos="47500">
                <a:schemeClr val="accent2">
                  <a:lumMod val="40000"/>
                  <a:lumOff val="60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утверждается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Совета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CCCFF"/>
            </a:gs>
            <a:gs pos="100000">
              <a:schemeClr val="accent5">
                <a:lumMod val="40000"/>
                <a:lumOff val="60000"/>
              </a:schemeClr>
            </a:gs>
            <a:gs pos="67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669" y="97024"/>
            <a:ext cx="9503106" cy="707886"/>
          </a:xfrm>
          <a:prstGeom prst="rect">
            <a:avLst/>
          </a:prstGeom>
          <a:gradFill>
            <a:gsLst>
              <a:gs pos="0">
                <a:srgbClr val="00B0F0"/>
              </a:gs>
              <a:gs pos="6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ОСНОВЫВАЕТСЯ СОСТАВЛЕНИЕ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ПОСЕЛЕНИЯ?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01166" y="1392287"/>
            <a:ext cx="2337676" cy="2826999"/>
          </a:xfrm>
          <a:prstGeom prst="ellipse">
            <a:avLst/>
          </a:prstGeom>
          <a:gradFill>
            <a:gsLst>
              <a:gs pos="99000">
                <a:srgbClr val="00B0F0"/>
              </a:gs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6038842" y="1398417"/>
            <a:ext cx="3242479" cy="2139540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2804" y="2282567"/>
            <a:ext cx="28129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3853054" y="4219286"/>
            <a:ext cx="2033899" cy="2383771"/>
          </a:xfrm>
          <a:prstGeom prst="upArrow">
            <a:avLst>
              <a:gd name="adj1" fmla="val 50000"/>
              <a:gd name="adj2" fmla="val 5090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 Российской Федерации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87111" y="1569333"/>
            <a:ext cx="3214055" cy="1797709"/>
          </a:xfrm>
          <a:prstGeom prst="rightArrow">
            <a:avLst>
              <a:gd name="adj1" fmla="val 6308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Ивановской области, Пестяковского муниципального района и  городского поселения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02550"/>
            <a:ext cx="8543925" cy="1223013"/>
          </a:xfrm>
          <a:solidFill>
            <a:srgbClr val="CCCCFF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прогноз Пестяковского городского поселения на 2020 -2023 годы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52001"/>
              </p:ext>
            </p:extLst>
          </p:nvPr>
        </p:nvGraphicFramePr>
        <p:xfrm>
          <a:off x="681038" y="1325562"/>
          <a:ext cx="8543925" cy="520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719558"/>
              </p:ext>
            </p:extLst>
          </p:nvPr>
        </p:nvGraphicFramePr>
        <p:xfrm>
          <a:off x="1110954" y="2025354"/>
          <a:ext cx="7187012" cy="2085353"/>
        </p:xfrm>
        <a:graphic>
          <a:graphicData uri="http://schemas.openxmlformats.org/drawingml/2006/table">
            <a:tbl>
              <a:tblPr firstRow="1" firstCol="1" bandRow="1"/>
              <a:tblGrid>
                <a:gridCol w="1871660"/>
                <a:gridCol w="1264646"/>
                <a:gridCol w="1273323"/>
                <a:gridCol w="1358781"/>
                <a:gridCol w="1418602"/>
              </a:tblGrid>
              <a:tr h="44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 (оценка)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</a:tr>
              <a:tr h="43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32 009 080,82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24 683 114,22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19 571 837,75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19 571 837,75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38 061 041,19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24 683 114,22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19 571 837,75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19 571 837,75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779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-6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051 960,37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110954" y="350378"/>
            <a:ext cx="7169921" cy="158097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024" algn="ctr" defTabSz="742946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характеристики бюджета Пестяковского городского поселения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2023-2024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96" y="452927"/>
            <a:ext cx="7742490" cy="1432992"/>
          </a:xfrm>
          <a:solidFill>
            <a:schemeClr val="accent1">
              <a:lumMod val="60000"/>
              <a:lumOff val="40000"/>
            </a:schemeClr>
          </a:solidFill>
          <a:effectLst>
            <a:glow rad="25400">
              <a:schemeClr val="accent1">
                <a:alpha val="23000"/>
              </a:schemeClr>
            </a:glow>
          </a:effectLst>
          <a:scene3d>
            <a:camera prst="orthographicFront"/>
            <a:lightRig rig="threePt" dir="t"/>
          </a:scene3d>
          <a:sp3d>
            <a:bevelT w="6350"/>
          </a:sp3d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расходы, дефицит бюджета Пестяковского городского поселения на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из расчета на одного жителя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550127"/>
              </p:ext>
            </p:extLst>
          </p:nvPr>
        </p:nvGraphicFramePr>
        <p:xfrm>
          <a:off x="1102407" y="2153540"/>
          <a:ext cx="7665579" cy="415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988690"/>
              </p:ext>
            </p:extLst>
          </p:nvPr>
        </p:nvGraphicFramePr>
        <p:xfrm>
          <a:off x="0" y="0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11308"/>
              </p:ext>
            </p:extLst>
          </p:nvPr>
        </p:nvGraphicFramePr>
        <p:xfrm>
          <a:off x="760576" y="1350225"/>
          <a:ext cx="8494519" cy="3812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8390"/>
                <a:gridCol w="1433213"/>
                <a:gridCol w="1433213"/>
                <a:gridCol w="1419703"/>
              </a:tblGrid>
              <a:tr h="667027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Пестяковского городского поселения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плановый период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400" b="1" u="none" strike="noStrike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2024годов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9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- ИТОГО</a:t>
                      </a:r>
                      <a:endParaRPr lang="ru-RU" sz="14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24 683 114,22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19 571 837,75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19 571 837,75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710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НЕНАЛОГОВЫЕ ДОХОДЫ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14 777 047,75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14 809 937,75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14 809 937,75</a:t>
                      </a:r>
                      <a:endParaRPr lang="ru-RU" sz="1400" b="1" i="0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13 897 790,00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13 930 680,00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13 930 680,00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879 257,75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879 257,75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879 257,75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9 906 066,47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4 761 900,00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4 761 900,00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15188</TotalTime>
  <Words>3763</Words>
  <Application>Microsoft Office PowerPoint</Application>
  <PresentationFormat>Лист A4 (210x297 мм)</PresentationFormat>
  <Paragraphs>651</Paragraphs>
  <Slides>38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9" baseType="lpstr">
      <vt:lpstr>Arial</vt:lpstr>
      <vt:lpstr>Calibri</vt:lpstr>
      <vt:lpstr>Calibri Light</vt:lpstr>
      <vt:lpstr>Monotype Corsiva</vt:lpstr>
      <vt:lpstr>Times New Roman</vt:lpstr>
      <vt:lpstr>Trebuchet MS</vt:lpstr>
      <vt:lpstr>Wingdings 2</vt:lpstr>
      <vt:lpstr>Wingdings 3</vt:lpstr>
      <vt:lpstr>HDOfficeLightV0</vt:lpstr>
      <vt:lpstr>1_HDOfficeLightV0</vt:lpstr>
      <vt:lpstr>Грань</vt:lpstr>
      <vt:lpstr>Презентация PowerPoint</vt:lpstr>
      <vt:lpstr>Уважаемые жители Пестяковского городского поселения!</vt:lpstr>
      <vt:lpstr>Презентация PowerPoint</vt:lpstr>
      <vt:lpstr>Презентация PowerPoint</vt:lpstr>
      <vt:lpstr>Презентация PowerPoint</vt:lpstr>
      <vt:lpstr>Бюджетный прогноз Пестяковского городского поселения на 2020 -2023 годы</vt:lpstr>
      <vt:lpstr>Презентация PowerPoint</vt:lpstr>
      <vt:lpstr>Доходы, расходы, дефицит бюджета Пестяковского городского поселения на 2022 и плановый период 2023 и 2024 годов из расчета на одного жителя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безвозмездных поступлений в бюджет Пестяковского городского поселения в 2022 и плановый период 2023 и 2024 годов</vt:lpstr>
      <vt:lpstr>Презентация PowerPoint</vt:lpstr>
      <vt:lpstr>Презентация PowerPoint</vt:lpstr>
      <vt:lpstr>Структура расходов бюджета Пестяковского городского поселения в 2022 и плановый период 2023 и 2024 годов</vt:lpstr>
      <vt:lpstr>Презентация PowerPoint</vt:lpstr>
      <vt:lpstr>Перечень муниципальных программ Пестяковского городского поселения  сгруппированных по трем направлениям на 2022 год и плановый период 2023 и 2024 годов</vt:lpstr>
      <vt:lpstr>Презентация PowerPoint</vt:lpstr>
      <vt:lpstr>Презентация PowerPoint</vt:lpstr>
      <vt:lpstr>Презентация PowerPoint</vt:lpstr>
      <vt:lpstr>Муниципальная программа  «Развитие культуры на территории Пестяковского городского поселения»</vt:lpstr>
      <vt:lpstr>Презентация PowerPoint</vt:lpstr>
      <vt:lpstr>Презентация PowerPoint</vt:lpstr>
      <vt:lpstr>Ожидаемые результаты реализации программы:</vt:lpstr>
      <vt:lpstr>Презентация PowerPoint</vt:lpstr>
      <vt:lpstr>Ожидаемые результаты реализации программы:</vt:lpstr>
      <vt:lpstr>Муниципальная программа  «Комплексное развитие систем коммунальной инфраструктуры в Пестяковского городского поселения»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 подготовлены Финансовым отделом администрации Пестяковского муниципального района Ивановской области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ПЕСТЯКОВСКОГО МУНИЦИПАЛЬНОГО РАЙОНА  НА 2014-2016 ГОДЫ – ПРОГРАММНЫЙ БЮДЖЕТ</dc:title>
  <dc:creator>ИРИНА</dc:creator>
  <cp:lastModifiedBy>FO_7</cp:lastModifiedBy>
  <cp:revision>1041</cp:revision>
  <cp:lastPrinted>2020-11-30T12:41:35Z</cp:lastPrinted>
  <dcterms:created xsi:type="dcterms:W3CDTF">2013-12-31T04:29:18Z</dcterms:created>
  <dcterms:modified xsi:type="dcterms:W3CDTF">2021-11-19T12:05:19Z</dcterms:modified>
</cp:coreProperties>
</file>