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</p:sldMasterIdLst>
  <p:notesMasterIdLst>
    <p:notesMasterId r:id="rId42"/>
  </p:notesMasterIdLst>
  <p:handoutMasterIdLst>
    <p:handoutMasterId r:id="rId43"/>
  </p:handoutMasterIdLst>
  <p:sldIdLst>
    <p:sldId id="281" r:id="rId3"/>
    <p:sldId id="298" r:id="rId4"/>
    <p:sldId id="287" r:id="rId5"/>
    <p:sldId id="288" r:id="rId6"/>
    <p:sldId id="289" r:id="rId7"/>
    <p:sldId id="316" r:id="rId8"/>
    <p:sldId id="319" r:id="rId9"/>
    <p:sldId id="324" r:id="rId10"/>
    <p:sldId id="359" r:id="rId11"/>
    <p:sldId id="358" r:id="rId12"/>
    <p:sldId id="299" r:id="rId13"/>
    <p:sldId id="328" r:id="rId14"/>
    <p:sldId id="330" r:id="rId15"/>
    <p:sldId id="309" r:id="rId16"/>
    <p:sldId id="361" r:id="rId17"/>
    <p:sldId id="308" r:id="rId18"/>
    <p:sldId id="333" r:id="rId19"/>
    <p:sldId id="337" r:id="rId20"/>
    <p:sldId id="355" r:id="rId21"/>
    <p:sldId id="283" r:id="rId22"/>
    <p:sldId id="362" r:id="rId23"/>
    <p:sldId id="346" r:id="rId24"/>
    <p:sldId id="347" r:id="rId25"/>
    <p:sldId id="348" r:id="rId26"/>
    <p:sldId id="351" r:id="rId27"/>
    <p:sldId id="295" r:id="rId28"/>
    <p:sldId id="280" r:id="rId29"/>
    <p:sldId id="350" r:id="rId30"/>
    <p:sldId id="268" r:id="rId31"/>
    <p:sldId id="269" r:id="rId32"/>
    <p:sldId id="352" r:id="rId33"/>
    <p:sldId id="353" r:id="rId34"/>
    <p:sldId id="313" r:id="rId35"/>
    <p:sldId id="354" r:id="rId36"/>
    <p:sldId id="297" r:id="rId37"/>
    <p:sldId id="356" r:id="rId38"/>
    <p:sldId id="363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CCFF"/>
    <a:srgbClr val="20D024"/>
    <a:srgbClr val="FF9999"/>
    <a:srgbClr val="99FF99"/>
    <a:srgbClr val="FF99FF"/>
    <a:srgbClr val="00B0F0"/>
    <a:srgbClr val="53DFCE"/>
    <a:srgbClr val="D626D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131" autoAdjust="0"/>
  </p:normalViewPr>
  <p:slideViewPr>
    <p:cSldViewPr snapToGrid="0">
      <p:cViewPr varScale="1">
        <p:scale>
          <a:sx n="106" d="100"/>
          <a:sy n="106" d="100"/>
        </p:scale>
        <p:origin x="1146" y="78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7.5</c:v>
                </c:pt>
                <c:pt idx="2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7.3</c:v>
                </c:pt>
                <c:pt idx="2">
                  <c:v>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306938320"/>
        <c:axId val="306943416"/>
      </c:barChart>
      <c:catAx>
        <c:axId val="30693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943416"/>
        <c:crosses val="autoZero"/>
        <c:auto val="1"/>
        <c:lblAlgn val="ctr"/>
        <c:lblOffset val="100"/>
        <c:noMultiLvlLbl val="0"/>
      </c:catAx>
      <c:valAx>
        <c:axId val="306943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93832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50000</c:v>
                </c:pt>
                <c:pt idx="1">
                  <c:v>609257.75</c:v>
                </c:pt>
                <c:pt idx="2">
                  <c:v>50000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50000</c:v>
                </c:pt>
                <c:pt idx="1">
                  <c:v>609257.75</c:v>
                </c:pt>
                <c:pt idx="2">
                  <c:v>50000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50000</c:v>
                </c:pt>
                <c:pt idx="1">
                  <c:v>609257.75</c:v>
                </c:pt>
                <c:pt idx="2">
                  <c:v>50000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307056"/>
        <c:axId val="302305880"/>
        <c:axId val="0"/>
      </c:bar3DChart>
      <c:catAx>
        <c:axId val="3023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305880"/>
        <c:crosses val="autoZero"/>
        <c:auto val="1"/>
        <c:lblAlgn val="ctr"/>
        <c:lblOffset val="100"/>
        <c:noMultiLvlLbl val="0"/>
      </c:catAx>
      <c:valAx>
        <c:axId val="30230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3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2023год</a:t>
            </a:r>
            <a:endParaRPr lang="ru-RU" dirty="0"/>
          </a:p>
        </c:rich>
      </c:tx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9.9511725335291124E-2"/>
                  <c:y val="-4.84940262549781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3480711678606804E-2"/>
                  <c:y val="-5.8152318206401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4761900</c:v>
                </c:pt>
                <c:pt idx="1">
                  <c:v>8402915.2599999998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0050479603320674E-2"/>
                  <c:y val="-0.325267938873891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3452AD-5D0F-4170-92D0-85F8364A9413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19437001737597"/>
                      <c:h val="0.139513301644845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4245000</c:v>
                </c:pt>
                <c:pt idx="1">
                  <c:v>13211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explosion val="39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4245000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7463456"/>
        <c:axId val="307464632"/>
      </c:barChart>
      <c:catAx>
        <c:axId val="3074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64632"/>
        <c:crosses val="autoZero"/>
        <c:auto val="1"/>
        <c:lblAlgn val="ctr"/>
        <c:lblOffset val="100"/>
        <c:noMultiLvlLbl val="0"/>
      </c:catAx>
      <c:valAx>
        <c:axId val="30746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49888166902407"/>
                  <c:y val="2.3037118529237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0337155638068308"/>
                  <c:y val="-0.17626286393405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1213154.8600000001</c:v>
                </c:pt>
                <c:pt idx="1">
                  <c:v>123833.33</c:v>
                </c:pt>
                <c:pt idx="2">
                  <c:v>6740636.7599999998</c:v>
                </c:pt>
                <c:pt idx="3">
                  <c:v>5551322.9299999997</c:v>
                </c:pt>
                <c:pt idx="4">
                  <c:v>17215600</c:v>
                </c:pt>
                <c:pt idx="5">
                  <c:v>167015.13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553494998293564"/>
                  <c:y val="-0.1868231691530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1273700.8600000001</c:v>
                </c:pt>
                <c:pt idx="1">
                  <c:v>123833.33</c:v>
                </c:pt>
                <c:pt idx="2">
                  <c:v>3179298.92</c:v>
                </c:pt>
                <c:pt idx="3">
                  <c:v>6383442.7000000002</c:v>
                </c:pt>
                <c:pt idx="4">
                  <c:v>10551110</c:v>
                </c:pt>
                <c:pt idx="5">
                  <c:v>90000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1.3714011382569378E-3"/>
                  <c:y val="-3.8339716820949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99075094731875"/>
                  <c:y val="-0.16586445054620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1083700.8600000001</c:v>
                </c:pt>
                <c:pt idx="1">
                  <c:v>108500</c:v>
                </c:pt>
                <c:pt idx="2">
                  <c:v>2402479.79</c:v>
                </c:pt>
                <c:pt idx="3">
                  <c:v>6869264.71</c:v>
                </c:pt>
                <c:pt idx="4">
                  <c:v>10551110</c:v>
                </c:pt>
                <c:pt idx="5">
                  <c:v>90000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2023год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11197710.6</c:v>
                </c:pt>
                <c:pt idx="1">
                  <c:v>17141646.16</c:v>
                </c:pt>
                <c:pt idx="2">
                  <c:v>229787.17</c:v>
                </c:pt>
                <c:pt idx="3">
                  <c:v>266000</c:v>
                </c:pt>
                <c:pt idx="4">
                  <c:v>1038154.86</c:v>
                </c:pt>
                <c:pt idx="5">
                  <c:v>75000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11197710.6</c:v>
                </c:pt>
                <c:pt idx="1">
                  <c:v>17141646.16</c:v>
                </c:pt>
                <c:pt idx="2">
                  <c:v>229787.17</c:v>
                </c:pt>
                <c:pt idx="3">
                  <c:v>266000</c:v>
                </c:pt>
                <c:pt idx="4">
                  <c:v>1038154.86</c:v>
                </c:pt>
                <c:pt idx="5">
                  <c:v>75000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229787.17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266000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1038154.86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75000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06944592"/>
        <c:axId val="304455448"/>
        <c:axId val="0"/>
      </c:bar3DChart>
      <c:catAx>
        <c:axId val="30694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55448"/>
        <c:crosses val="autoZero"/>
        <c:auto val="1"/>
        <c:lblAlgn val="ctr"/>
        <c:lblOffset val="100"/>
        <c:noMultiLvlLbl val="0"/>
      </c:catAx>
      <c:valAx>
        <c:axId val="30445544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0694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8438035648492576"/>
                  <c:y val="3.1950207805965442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9485741.6199999992</c:v>
                </c:pt>
                <c:pt idx="1">
                  <c:v>10481368.68</c:v>
                </c:pt>
                <c:pt idx="2">
                  <c:v>229574.65</c:v>
                </c:pt>
                <c:pt idx="3">
                  <c:v>308000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9485741.6199999992</c:v>
                </c:pt>
                <c:pt idx="1">
                  <c:v>10481368.68</c:v>
                </c:pt>
                <c:pt idx="2">
                  <c:v>229574.65</c:v>
                </c:pt>
                <c:pt idx="3">
                  <c:v>308000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229574.65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1042700.86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54000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8887360384994359"/>
                  <c:y val="2.10053874238318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408507145874787"/>
                  <c:y val="-2.7871172512053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7417295209712096E-2"/>
                  <c:y val="-1.159679553231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374494338021969E-2"/>
                  <c:y val="3.0410003943568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9194744.5</c:v>
                </c:pt>
                <c:pt idx="1">
                  <c:v>10749610</c:v>
                </c:pt>
                <c:pt idx="2">
                  <c:v>214241.32</c:v>
                </c:pt>
                <c:pt idx="3">
                  <c:v>118000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9194744.5</c:v>
                </c:pt>
                <c:pt idx="1">
                  <c:v>10749610</c:v>
                </c:pt>
                <c:pt idx="2">
                  <c:v>214241.32</c:v>
                </c:pt>
                <c:pt idx="3">
                  <c:v>118000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214241.32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1042700.86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54000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2024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2023год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17037490</c:v>
                </c:pt>
                <c:pt idx="1">
                  <c:v>17087460</c:v>
                </c:pt>
                <c:pt idx="2">
                  <c:v>17161590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2023год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809257.75</c:v>
                </c:pt>
                <c:pt idx="1">
                  <c:v>809257.75</c:v>
                </c:pt>
                <c:pt idx="2">
                  <c:v>809257.75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2023год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13164815.26</c:v>
                </c:pt>
                <c:pt idx="1">
                  <c:v>4258211</c:v>
                </c:pt>
                <c:pt idx="2">
                  <c:v>4245000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07464240"/>
        <c:axId val="307463064"/>
        <c:axId val="0"/>
      </c:bar3DChart>
      <c:catAx>
        <c:axId val="30746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7463064"/>
        <c:crosses val="autoZero"/>
        <c:auto val="1"/>
        <c:lblAlgn val="ctr"/>
        <c:lblOffset val="100"/>
        <c:noMultiLvlLbl val="0"/>
      </c:catAx>
      <c:valAx>
        <c:axId val="3074630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0746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2023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17846747.75</c:v>
                </c:pt>
                <c:pt idx="1">
                  <c:v>13164815.26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2024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5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658842917681742"/>
                  <c:y val="8.2122696029211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17896717.75</c:v>
                </c:pt>
                <c:pt idx="1">
                  <c:v>4258211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2025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36752411193169"/>
                  <c:y val="8.9309213056952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17970847.75</c:v>
                </c:pt>
                <c:pt idx="1">
                  <c:v>4245000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2023 и плановый период 2024 и 2025 годов</a:t>
            </a:r>
          </a:p>
        </c:rich>
      </c:tx>
      <c:layout>
        <c:manualLayout>
          <c:xMode val="edge"/>
          <c:yMode val="edge"/>
          <c:x val="0.14114524080394389"/>
          <c:y val="1.5250544662309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flip="none" rotWithShape="1">
              <a:gsLst>
                <a:gs pos="0">
                  <a:srgbClr val="FF99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99FF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17846747.75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17896717.75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17970847.75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306941456"/>
        <c:axId val="307460320"/>
      </c:barChart>
      <c:catAx>
        <c:axId val="30694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7460320"/>
        <c:crosses val="autoZero"/>
        <c:auto val="1"/>
        <c:lblAlgn val="ctr"/>
        <c:lblOffset val="100"/>
        <c:noMultiLvlLbl val="0"/>
      </c:catAx>
      <c:valAx>
        <c:axId val="3074603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94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2023 и плановый период 2024 и 2025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73000"/>
        <c:axId val="337375744"/>
      </c:barChart>
      <c:catAx>
        <c:axId val="33737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75744"/>
        <c:crosses val="autoZero"/>
        <c:auto val="1"/>
        <c:lblAlgn val="ctr"/>
        <c:lblOffset val="100"/>
        <c:noMultiLvlLbl val="0"/>
      </c:catAx>
      <c:valAx>
        <c:axId val="3373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7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2023год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layout>
        <c:manualLayout>
          <c:xMode val="edge"/>
          <c:yMode val="edge"/>
          <c:x val="0.10875080900022363"/>
          <c:y val="9.08936383399386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14690000</c:v>
                </c:pt>
                <c:pt idx="1">
                  <c:v>997490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14690000</c:v>
                </c:pt>
                <c:pt idx="1">
                  <c:v>1047460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14690000</c:v>
                </c:pt>
                <c:pt idx="1">
                  <c:v>1121590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308624"/>
        <c:axId val="302304704"/>
        <c:axId val="0"/>
      </c:bar3DChart>
      <c:catAx>
        <c:axId val="30230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304704"/>
        <c:crosses val="autoZero"/>
        <c:auto val="1"/>
        <c:lblAlgn val="ctr"/>
        <c:lblOffset val="100"/>
        <c:noMultiLvlLbl val="0"/>
      </c:catAx>
      <c:valAx>
        <c:axId val="30230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30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2022-2025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46306" custLinFactNeighborX="-123" custLinFactNeighborY="-1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2025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2023 год – 17141646,16 руб., на 2024 г- 10 481 368,68 руб., на 2025 г- 10 481 368,68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2023 г-    8 656 136,00 руб., на 2024 г – 5 138 826,00 руб., 2025 г- 5 138 826,00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2023 г- 5 589 154,52 руб.,    2024 г- 3 639 057,04 руб., на 2025 г – 3 639 057,04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2023 г – 2 896 355,64 руб., на 2024 1 703 485,64 руб., на 2025 г- 1 703 485,64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2023г- 0,00 руб., на 2024г-0,00 руб., на 2025г-0,00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26478" custLinFactNeighborX="10001" custLinFactNeighborY="-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182" custLinFactNeighborY="-341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2025годы</a:t>
          </a:r>
          <a:endParaRPr lang="ru-RU" sz="18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2023 год – 11 197 710,60 руб., на 2024 г.-         9 485 741,62 руб., на 2025 г.- 9 194 744,50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2023 г- 12 000,00 руб., на 2024 г – 12 000,00 руб., 2025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2023 г.- 4 083 926,11 руб., 2024 г.- 4 872 535,29 руб., на 2025г -5 833 044,74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2023г- 10 000,00 руб., на 2024 г- 1 264 467,61 руб., на 2025г- 878 609,45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2023 г.- 6 635 636,76 руб., на 2024 г.-                                                                          3 088 298,92 руб., на 2025 г- 2 311 479,79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2023г- 238 132,60 руб., на 2024г- 234 439,80 руб., на 2025 г- 145 610,52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2023г- 162 000,00 руб., на 2024г- 14 000,00 руб., на 2025г.- 14 000,00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2023г- 34 140,96 руб.,  на 2024г – 0,00 руб., на 2025г- 0,00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2023г- 21 874,17 руб., на 2024 г- 0,00 руб., на 2025г- 0,00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программы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i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i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 ГОД и ПЛАНОВЫЙ ПЕРИОД  2024 и 2025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299134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579905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30865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591969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2023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6816104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91339169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50907690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2838984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2023 ГОД И ПЛАНОВЫЙ ПЕРИОД 2024 И 2025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07428278"/>
              </p:ext>
            </p:extLst>
          </p:nvPr>
        </p:nvGraphicFramePr>
        <p:xfrm>
          <a:off x="452927" y="113634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3804440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70582010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2023 и плановый период 2024 и 2025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2452880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2023 и плановый период 2024 и 2025годов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98261"/>
              </p:ext>
            </p:extLst>
          </p:nvPr>
        </p:nvGraphicFramePr>
        <p:xfrm>
          <a:off x="546849" y="1057833"/>
          <a:ext cx="8579221" cy="5378078"/>
        </p:xfrm>
        <a:graphic>
          <a:graphicData uri="http://schemas.openxmlformats.org/drawingml/2006/table">
            <a:tbl>
              <a:tblPr/>
              <a:tblGrid>
                <a:gridCol w="3303565"/>
                <a:gridCol w="720168"/>
                <a:gridCol w="720168"/>
                <a:gridCol w="1272857"/>
                <a:gridCol w="1289606"/>
                <a:gridCol w="1272857"/>
              </a:tblGrid>
              <a:tr h="276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Документ, учреждение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Разд.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Подр.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 2024 год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ОБЩЕГОСУДАРСТВЕННЫЕ ВОПРОСЫ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1 213 154,86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1 273 700,86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1 083 700,86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773 375,24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773 375,24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773 375,24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212 644,62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212 644,62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212 644,62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Резервные фонды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Другие общегосударственные вопросы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177 135,00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237 681,00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47 681,00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Гражданская оборона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НАЦИОНАЛЬНАЯ ЭКОНОМИКА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6 740 636,76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3 179 298,92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2 402 479,79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Дорожное хозяйство (дорожные фонды)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6 635 636,76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3 088 298,92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2 311 479,79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5 551 322,93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6 383 442,70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6 869 264,71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Жилищное хозяйство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238 132,60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234 439,80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145 610,52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Коммунальное хозяйство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1 276 467,61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890 609,45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Благоустройство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5 291 190,33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4 872 535,29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5 833 044,74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КУЛЬТУРА, КИНЕМАТОГРАФИЯ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17 215 600,00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10 551 110,00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10 551 110,00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Культура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17 215 600,00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10 551 110,00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10 551 110,00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СОЦИАЛЬНАЯ ПОЛИТИКА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167 015,13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Пенсионное обеспечение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Социальное обеспечение населения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56 015,13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54 000,00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31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9" marR="4729" marT="4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31 011 563,01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21 601 385,81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21 105 055,36</a:t>
                      </a:r>
                    </a:p>
                  </a:txBody>
                  <a:tcPr marL="4729" marR="4729" marT="4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20282541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277907"/>
            <a:ext cx="8949267" cy="663387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2023 и плановый период 2024 и 2025 годов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4974310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36890389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67410" y="1303442"/>
            <a:ext cx="8740179" cy="5418034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проекте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2023 год и плановый период 2024 и 2025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ПЛАНОВЫЙ ПЕРИОД 2024 И 2025 ГОДОВ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 год  и плановый период 2024 и 2025 годов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25 подпрограммы и 25 основных мероприятия.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2023 год и плановый период 2024 и 2025 годов не планируется, т.к. муниципальный долг в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4118"/>
            <a:ext cx="9169400" cy="9592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 Пестяковского городского поселения  сгруппированных по трем направлениям на 2023 год и плановый период 2024 и 2025 годов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754101"/>
              </p:ext>
            </p:extLst>
          </p:nvPr>
        </p:nvGraphicFramePr>
        <p:xfrm>
          <a:off x="152399" y="1239716"/>
          <a:ext cx="9423402" cy="5397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892"/>
                <a:gridCol w="935324"/>
                <a:gridCol w="923634"/>
                <a:gridCol w="920711"/>
                <a:gridCol w="923634"/>
                <a:gridCol w="920711"/>
                <a:gridCol w="1040549"/>
                <a:gridCol w="1043472"/>
                <a:gridCol w="1005475"/>
              </a:tblGrid>
              <a:tr h="158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качество жизни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16 317 047,32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10 715 945,00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17 446 433,33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6 730 488,33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10 715 772,00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10 764 943,33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49 171,33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10 749 610,00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культуры на территории Пестяковского городского поселения»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16 041 125,40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10 440 023,08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17 141 646,16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6 701 623,08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10 439 850,08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10 481 368,68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41 518,60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10 481 368,68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9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безопасности жизнедеятельности в Пестяковском городском поселении»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219 421,92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219 421,92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229 787,17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10 365,25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219 421,92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229 574,65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10 152,73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214 241,32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«Забота и внимание на территории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26 127 629,20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7 390 008,55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12 526 974,82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5 136 966,27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6 428 021,10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9 793 741,62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3 365 720,52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9 312 744,50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0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«Комплексное развитие систем коммунальной инфраструктуры в Пестяковском городском поселении»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24 220 629,20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7 082 008,55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11 197 710,60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4 115 702,05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6 310 021,10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9 485 741,62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3 175 720,52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9 194 744,50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57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40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городской среды на территории Пестяковского городского поселения Пестяковского муниципального района»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1 063 264,22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1 063 264,22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3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1 048 116,26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978 116,26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1 038 154,86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60 038,60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978 116,26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64 584,60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деятельности органов местного самоуправления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1 048 116,26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978 116,26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1 038 154,86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60 038,60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978 116,26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64 584,60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в рамках муниципальных программ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43 492 792,78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19 084 069,81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31 011 563,01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11 927 493,20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18 121 909,36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21 601 385,81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3 479 476,45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21 105 055,36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1" marR="4581" marT="45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261557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781752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362710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9115025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кружков-12,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посещает более 298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3906" y="4312557"/>
            <a:ext cx="3361765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2160  читателей, в год их по посещение составляет более 20 505, книговыдача более 42 402 экземпляров печатных материалов.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4033520"/>
            <a:ext cx="3217435" cy="26619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9" y="289851"/>
            <a:ext cx="2147047" cy="3052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233935"/>
            <a:ext cx="3217435" cy="18112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4312557"/>
            <a:ext cx="1999642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2023г- 229 787,17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2024г- 229 574,65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2025г.- 214 241,32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2023 г- 57 453,84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г- 57 241,32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г- 57 241,32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г- 172 333,33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г- 172 333,33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г- 157 000,00руб.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266 000,00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2024 год – 308 000,00руб.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2025 год – 118 000,00руб.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78342" y="4762492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в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2023г- 41 000,00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2024г- 27 000,00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2025г- 27 000,00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градостроительной деятельности в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поселении– 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2023г- 105 000,00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2024г-   91 000,00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2025г- 91 000,00 руб.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экологических проблем  Пестяковского городского поселения– 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2023г- 120 000,00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2024г- 190 000,00руб.,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2025г- 0,00руб.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3238"/>
          <a:stretch>
            <a:fillRect/>
          </a:stretch>
        </p:blipFill>
        <p:spPr>
          <a:xfrm>
            <a:off x="5697408" y="2924923"/>
            <a:ext cx="3904073" cy="37965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08" y="138415"/>
            <a:ext cx="3904073" cy="29694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23266331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1749339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0209252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42714962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228409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1 038 154,86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1 042 700,86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1 042 700,86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10684" y="2929019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23314" y="2965847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7101" y="2292509"/>
            <a:ext cx="3999617" cy="7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2024 год – 54 000,00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2025 год – 54 000,00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81739" y="3478798"/>
            <a:ext cx="2222016" cy="12305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75 000,00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 54 000,00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2025г- 54 000,00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78874" y="3587557"/>
            <a:ext cx="2204815" cy="946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76" y="4796856"/>
            <a:ext cx="6467072" cy="200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2025годы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83671" y="3009457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7101" y="2292509"/>
            <a:ext cx="3999617" cy="7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1 063 264,22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2024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2025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7576" y="3559236"/>
            <a:ext cx="6059988" cy="12376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муниципальных территорий в рамках поддержки местных инициатив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2023г-  1 063 264,22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2024г- 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программы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Целями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является повышение благоустройства и качества и комфорта городской среды территории Пестяковского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Пестяковского муниципального района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76" y="4796856"/>
            <a:ext cx="6467072" cy="19697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/>
            <a:r>
              <a:rPr lang="ru-RU" sz="1200" i="1" dirty="0"/>
              <a:t>Повышение уровня благоустройства дворовых территорий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поселения.</a:t>
            </a:r>
          </a:p>
          <a:p>
            <a:pPr algn="ctr" hangingPunct="0"/>
            <a:r>
              <a:rPr lang="ru-RU" sz="1200" i="1" dirty="0"/>
              <a:t>Повышение уровня благоустройства муниципальных территорий общего пользования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поселения.</a:t>
            </a:r>
          </a:p>
          <a:p>
            <a:pPr algn="ctr"/>
            <a:r>
              <a:rPr lang="ru-RU" sz="1200" i="1" dirty="0"/>
              <a:t>Принятие Правил благоустройства территории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15" y="242659"/>
            <a:ext cx="2748989" cy="18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8" y="2593383"/>
            <a:ext cx="3350029" cy="28221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2022 -2025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46806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11421"/>
              </p:ext>
            </p:extLst>
          </p:nvPr>
        </p:nvGraphicFramePr>
        <p:xfrm>
          <a:off x="1110954" y="2025354"/>
          <a:ext cx="7187012" cy="208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33 126 330,07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31 011 563,01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22 154 928,75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22 215 847,75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43 492 792,78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31 011 563,01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22 154 928,75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22 215 847,75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-10 366 462,71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2024-2025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20000"/>
              <a:lumOff val="8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2023 и плановый период 2024 и 2025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23993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10468"/>
              </p:ext>
            </p:extLst>
          </p:nvPr>
        </p:nvGraphicFramePr>
        <p:xfrm>
          <a:off x="760576" y="555814"/>
          <a:ext cx="8494519" cy="539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103661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и</a:t>
                      </a:r>
                      <a:r>
                        <a:rPr lang="ru-RU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2025годов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31 011 563,01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22 154 928,75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22 215 847,75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0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17 846 747,75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17 896 717,75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17 970 847,75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17 037 490,00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17 087 460,00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17 161 590,00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809 257,75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815,26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4 258 211,00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15409</TotalTime>
  <Words>3869</Words>
  <Application>Microsoft Office PowerPoint</Application>
  <PresentationFormat>Лист A4 (210x297 мм)</PresentationFormat>
  <Paragraphs>612</Paragraphs>
  <Slides>39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Monotype Corsiva</vt:lpstr>
      <vt:lpstr>Times New Roman</vt:lpstr>
      <vt:lpstr>Wingdings 2</vt:lpstr>
      <vt:lpstr>HDOfficeLightV0</vt:lpstr>
      <vt:lpstr>1_HDOfficeLightV0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2022 -2025 годы</vt:lpstr>
      <vt:lpstr>Презентация PowerPoint</vt:lpstr>
      <vt:lpstr>Доходы, расходы, дефицит бюджета Пестяковского городского поселения на 2023 и плановый период 2024 и 2025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2023 и плановый период 2024 и 2025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2023 и плановый период 2024 и 2025 годов</vt:lpstr>
      <vt:lpstr>Презентация PowerPoint</vt:lpstr>
      <vt:lpstr>Перечень муниципальных программ Пестяковского городского поселения  сгруппированных по трем направлениям на 2023 год и плановый период 2024 и 2025 годов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1065</cp:revision>
  <cp:lastPrinted>2020-11-30T12:41:35Z</cp:lastPrinted>
  <dcterms:created xsi:type="dcterms:W3CDTF">2013-12-31T04:29:18Z</dcterms:created>
  <dcterms:modified xsi:type="dcterms:W3CDTF">2022-11-10T06:17:32Z</dcterms:modified>
</cp:coreProperties>
</file>